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9" r:id="rId3"/>
    <p:sldId id="28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16"/>
    <p:restoredTop sz="94674"/>
  </p:normalViewPr>
  <p:slideViewPr>
    <p:cSldViewPr>
      <p:cViewPr varScale="1">
        <p:scale>
          <a:sx n="105" d="100"/>
          <a:sy n="105" d="100"/>
        </p:scale>
        <p:origin x="1416" y="114"/>
      </p:cViewPr>
      <p:guideLst>
        <p:guide orient="horz" pos="15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97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21DEC85-EDA8-014D-83D2-AEC041BBD3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34A15E-A912-2646-B90B-D03ADD7AE0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762719-44B6-254A-9A2E-D8E9943EFD27}" type="datetimeFigureOut">
              <a:rPr lang="fr-FR" altLang="fr-FR"/>
              <a:pPr/>
              <a:t>30/07/2018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017E93-1383-0E43-82A1-9809F2202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88087B-D0E8-004A-ACAD-E63C76C905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A25FC2-E282-2D48-81EB-FE38C8ABD3C1}" type="slidenum">
              <a:rPr lang="fr-FR" altLang="fr-FR"/>
              <a:pPr/>
              <a:t>‹Nr.›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DD85DE8-E46C-D849-BCCF-D78C30CBE2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2C76867-04FE-3849-9948-96E04E3853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D21E449-8ADC-3540-BD52-C2A89B916FB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6371DDA-76F5-4543-AB77-F247F872AC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AD2C4145-B2DB-9546-AAE8-F5973906C8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C17203EA-2EC2-FA4D-AFCF-967381BFD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2E52A6-1527-CC4F-ABBD-754BE1308EF8}" type="slidenum">
              <a:rPr lang="fr-FR" altLang="fr-FR"/>
              <a:pPr/>
              <a:t>‹Nr.›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1ABC9829-0A7E-764C-98E9-59DD37B487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1FF1090A-2FA8-CC4E-9CE4-A446ACB7CA6E}" type="slidenum">
              <a:rPr lang="fr-FR" altLang="fr-FR" sz="1200"/>
              <a:pPr/>
              <a:t>1</a:t>
            </a:fld>
            <a:endParaRPr lang="fr-FR" altLang="fr-FR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5C39DAD-A8E6-FE4C-ADF7-38432BDABB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ECE380B-14A6-C745-8513-D72C8EC4E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/\Users\jgrosse\Documents\1474_Event_Accueil_prof_2005\PresentationPPT_MDP\CAV-CAM-01771-HQ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>
            <a:extLst>
              <a:ext uri="{FF2B5EF4-FFF2-40B4-BE49-F238E27FC236}">
                <a16:creationId xmlns:a16="http://schemas.microsoft.com/office/drawing/2014/main" id="{0625C7F7-DD88-8D4C-9DF8-285821BA8A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24200" y="0"/>
            <a:ext cx="5995988" cy="6858000"/>
          </a:xfrm>
          <a:prstGeom prst="rect">
            <a:avLst/>
          </a:prstGeom>
          <a:solidFill>
            <a:srgbClr val="ABAB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fr-FR" altLang="fr-FR"/>
          </a:p>
        </p:txBody>
      </p:sp>
      <p:pic>
        <p:nvPicPr>
          <p:cNvPr id="5" name="Picture 11" descr="Macintosh HD:Users:jgrosse:Documents:1474_Event_Accueil_prof_2005:PresentationPPT_MDP:CAV-CAM-01771-HQ.jpg">
            <a:extLst>
              <a:ext uri="{FF2B5EF4-FFF2-40B4-BE49-F238E27FC236}">
                <a16:creationId xmlns:a16="http://schemas.microsoft.com/office/drawing/2014/main" id="{A94956C6-3265-9843-BBAD-861D982986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6781800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06A8000E-AB92-F642-9330-61116A951C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124200" cy="6858000"/>
          </a:xfrm>
          <a:prstGeom prst="rect">
            <a:avLst/>
          </a:prstGeom>
          <a:solidFill>
            <a:srgbClr val="00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fr-FR" altLang="fr-FR"/>
          </a:p>
        </p:txBody>
      </p:sp>
      <p:pic>
        <p:nvPicPr>
          <p:cNvPr id="7" name="Picture 13" descr="&#10;ppt1final.png                                                  05D47BE1Macintosh HD                   BBA3E165:">
            <a:extLst>
              <a:ext uri="{FF2B5EF4-FFF2-40B4-BE49-F238E27FC236}">
                <a16:creationId xmlns:a16="http://schemas.microsoft.com/office/drawing/2014/main" id="{71A4F0B9-8013-0244-83BE-BAC107AD1C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371600" y="3657600"/>
            <a:ext cx="7391400" cy="1905000"/>
          </a:xfrm>
        </p:spPr>
        <p:txBody>
          <a:bodyPr anchor="t"/>
          <a:lstStyle>
            <a:lvl1pPr algn="l">
              <a:defRPr sz="3600"/>
            </a:lvl1pPr>
          </a:lstStyle>
          <a:p>
            <a:pPr lvl="0"/>
            <a:r>
              <a:rPr lang="fr-FR" noProof="0"/>
              <a:t>Cliquez et modifiez le titre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7391400" cy="5334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ABABAB"/>
                </a:solidFill>
              </a:defRPr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AA6FC869-F78A-4340-8E73-5AF074DCB2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908925" y="6229350"/>
            <a:ext cx="1006475" cy="246063"/>
          </a:xfrm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C4427D1-598C-5D42-B9F8-485401D703F3}" type="datetime2">
              <a:rPr lang="fr-FR" altLang="fr-FR"/>
              <a:pPr/>
              <a:t>lundi 30 juillet 2018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735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1BA8D7-59DC-8D43-BE0C-9D7AB9DDF7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22E7A-E379-9A45-AEBA-3A20F38F5355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3721FA-6C1A-D24D-9790-DCFC21148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962B30-9955-FF45-B6C3-D4DA3374BB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8205D-26C6-9A42-8CE4-25EE4C8F9A4C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618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3700" y="457200"/>
            <a:ext cx="2171700" cy="5410200"/>
          </a:xfrm>
        </p:spPr>
        <p:txBody>
          <a:bodyPr vert="eaVert"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62700" cy="5410200"/>
          </a:xfrm>
        </p:spPr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32EBA3-6901-5041-942D-6C7DCBF37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0EEE9-0867-AE40-BB88-DBDE829E0719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862C66-9652-F746-81FD-1AFEF8B5BB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34BC5A-A3FC-6B4F-9498-6069034E19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E7A8EF-B273-7A4D-B05B-EEEC0EF72FA8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966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94B5FE-0B56-C741-9DA5-C0DA40B115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3102A-3866-304C-BA73-22FF02EBC9DA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BD0DBD-ED74-894D-9C82-B1CC55769B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7AC5AD-C7A5-B44B-94B3-DCEF754FBD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A0FFF-0037-084D-8524-E99E48279335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573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BDE7B1-FCA8-5944-BAA1-C9DE27973D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AE99F-B1F0-9049-92CF-C0C2269369F7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7F44FF-56AA-914B-B657-634A38F9E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2C34B-604D-2E4A-9A32-ACEB79FE48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AA0A4-AF4F-0345-9D06-4AAF7EA51A26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4833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7D5C8D-9CB9-014F-B92E-BF3B90D7DF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DDADC-9FCD-A447-ACF6-021A0CA2BE25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7D9FF0-352F-0B44-885B-E54D736B6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4BAF5-6769-C649-8DFB-C3B76554B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86103-3169-DC48-AF16-929769BAE0E7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620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2F511C7-7741-BF44-8783-23D8E3CE1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2BE2F-65AC-9E43-8D34-E4F65F7A4D78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F23D9A-E62F-2C40-A95F-769BE54FCE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0A0EC6C-0D11-7546-935C-6F9CAFFA8E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2AE54-1A26-2F43-8701-626D8F16A889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9519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89976D0-3501-F14C-904C-A217B15DF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157A5-4D1A-A14C-A0B7-99DDFC860537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447C3A-B975-D842-88E3-BD6867D6C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95EFE2C-4AFC-CE44-B1DD-0FD80256D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8B232-6E5E-6343-8BFD-CB3CC8833F9A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2966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EDA488-44DA-AD4D-88B6-FD4E8C3654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92D2A-8E92-5848-B7DC-25963640BBD8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2BBDDAA-BFF6-3643-9FCE-220F6B5998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13C70DF-A2F3-3D4B-9526-4850E5F40D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EAC5F-08C3-3743-A42C-BDA3655035A7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577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49C00C-8525-F047-AF5D-9910823B5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84750-C86B-1247-B07D-F36968BFC0D4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E08D1D-B788-394C-A0B4-12D4E982D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7BAF7F-312C-F544-8A5B-2581B1B17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64006-0C79-FB4D-B32E-D7D52E357456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255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4857A9-591A-2740-83F8-1FD7A6AF55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2007F-0C83-2E46-8FF0-0944DAEAE622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23019C-B477-0D4B-8E47-0234BDF19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3647D3-A64C-3C40-90EA-44ECF65D8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48FFF-9DFA-E241-8855-8AF6B29ADB4A}" type="slidenum">
              <a:rPr lang="fr-FR" altLang="fr-FR"/>
              <a:pPr/>
              <a:t>‹Nr.›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91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/\Users\jgrosse\Desktop\logoUNIL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>
            <a:extLst>
              <a:ext uri="{FF2B5EF4-FFF2-40B4-BE49-F238E27FC236}">
                <a16:creationId xmlns:a16="http://schemas.microsoft.com/office/drawing/2014/main" id="{2AB6517E-7414-734C-93A3-5B9FB1F1BFB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019800"/>
            <a:ext cx="3111500" cy="838200"/>
          </a:xfrm>
          <a:prstGeom prst="rect">
            <a:avLst/>
          </a:prstGeom>
          <a:solidFill>
            <a:srgbClr val="00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fr-FR" altLang="fr-FR"/>
          </a:p>
        </p:txBody>
      </p:sp>
      <p:sp>
        <p:nvSpPr>
          <p:cNvPr id="1027" name="Rectangle 9">
            <a:extLst>
              <a:ext uri="{FF2B5EF4-FFF2-40B4-BE49-F238E27FC236}">
                <a16:creationId xmlns:a16="http://schemas.microsoft.com/office/drawing/2014/main" id="{F63E31F9-B761-BC4B-9708-3A27812732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11500" y="6019800"/>
            <a:ext cx="6032500" cy="838200"/>
          </a:xfrm>
          <a:prstGeom prst="rect">
            <a:avLst/>
          </a:prstGeom>
          <a:solidFill>
            <a:srgbClr val="ABAB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fr-FR" altLang="fr-FR"/>
          </a:p>
        </p:txBody>
      </p:sp>
      <p:pic>
        <p:nvPicPr>
          <p:cNvPr id="1028" name="Picture 15" descr="ppt2final3.png                                                 05D47BE1Macintosh HD                   BBA3E165:">
            <a:extLst>
              <a:ext uri="{FF2B5EF4-FFF2-40B4-BE49-F238E27FC236}">
                <a16:creationId xmlns:a16="http://schemas.microsoft.com/office/drawing/2014/main" id="{6DE00C2C-347F-A543-9F73-813AF42C69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07100"/>
            <a:ext cx="9144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3">
            <a:extLst>
              <a:ext uri="{FF2B5EF4-FFF2-40B4-BE49-F238E27FC236}">
                <a16:creationId xmlns:a16="http://schemas.microsoft.com/office/drawing/2014/main" id="{608D922F-A81D-8441-BF62-D8063DA910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1000" y="6019800"/>
            <a:ext cx="2209800" cy="533400"/>
          </a:xfrm>
          <a:prstGeom prst="rect">
            <a:avLst/>
          </a:prstGeom>
          <a:solidFill>
            <a:srgbClr val="00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endParaRPr lang="fr-FR" altLang="fr-FR"/>
          </a:p>
        </p:txBody>
      </p:sp>
      <p:sp>
        <p:nvSpPr>
          <p:cNvPr id="1030" name="Rectangle 2">
            <a:extLst>
              <a:ext uri="{FF2B5EF4-FFF2-40B4-BE49-F238E27FC236}">
                <a16:creationId xmlns:a16="http://schemas.microsoft.com/office/drawing/2014/main" id="{16528B63-8FED-704C-85A8-56FDD260E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86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31" name="Rectangle 3">
            <a:extLst>
              <a:ext uri="{FF2B5EF4-FFF2-40B4-BE49-F238E27FC236}">
                <a16:creationId xmlns:a16="http://schemas.microsoft.com/office/drawing/2014/main" id="{6F0A00BA-0089-F149-BFE4-03EA1B344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686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7B8AA00-DA17-5C4A-8A7B-FBF00F082C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0" y="6210300"/>
            <a:ext cx="16764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fld id="{72C243F4-0E7A-C84A-83E2-C16B6659D34A}" type="datetime2">
              <a:rPr lang="fr-FR" altLang="fr-FR"/>
              <a:pPr/>
              <a:t>lundi 30 juillet 2018</a:t>
            </a:fld>
            <a:endParaRPr lang="fr-FR" altLang="fr-FR" sz="140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0E62E09-6668-2F40-82CD-ECF5FFF29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10300"/>
            <a:ext cx="4038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r>
              <a:rPr lang="fr-FR" altLang="fr-FR"/>
              <a:t>Titre de la présentation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914267A-FD8D-E546-A02A-218408E5C4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19400" y="6200775"/>
            <a:ext cx="565150" cy="30956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Verdana" panose="020B0604030504040204" pitchFamily="34" charset="0"/>
              </a:defRPr>
            </a:lvl1pPr>
          </a:lstStyle>
          <a:p>
            <a:fld id="{8E9522D5-82AC-4147-89EF-6961DBCF9011}" type="slidenum">
              <a:rPr lang="fr-FR" altLang="fr-FR"/>
              <a:pPr/>
              <a:t>‹Nr.›</a:t>
            </a:fld>
            <a:endParaRPr lang="fr-FR" altLang="fr-FR"/>
          </a:p>
        </p:txBody>
      </p:sp>
      <p:pic>
        <p:nvPicPr>
          <p:cNvPr id="1035" name="Picture 12" descr="Macintosh HD:Users:jgrosse:Desktop:logoUNIL.png">
            <a:extLst>
              <a:ext uri="{FF2B5EF4-FFF2-40B4-BE49-F238E27FC236}">
                <a16:creationId xmlns:a16="http://schemas.microsoft.com/office/drawing/2014/main" id="{DAB995A0-176C-0244-9E7C-350F12811F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6096000"/>
            <a:ext cx="14605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0099CC"/>
          </a:solidFill>
          <a:latin typeface="Verdana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0B438C85-8650-1C4A-BA7B-08B5377442B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355FFEFF-4EFD-F84B-8869-51990E5C6A6B}" type="datetime2">
              <a:rPr lang="fr-FR" altLang="fr-FR" sz="1000"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000">
              <a:latin typeface="Verdana" panose="020B0604030504040204" pitchFamily="34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B42F8D6-3560-0145-B03E-95417C0E39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913" y="2852738"/>
            <a:ext cx="7391400" cy="2089150"/>
          </a:xfrm>
        </p:spPr>
        <p:txBody>
          <a:bodyPr/>
          <a:lstStyle/>
          <a:p>
            <a:pPr eaLnBrk="1" hangingPunct="1"/>
            <a:r>
              <a:rPr lang="fr-CH" altLang="fr-FR" sz="2600" dirty="0"/>
              <a:t>Révision partielle LCA</a:t>
            </a:r>
            <a:br>
              <a:rPr lang="fr-CH" altLang="fr-FR" sz="2600" dirty="0"/>
            </a:br>
            <a:r>
              <a:rPr lang="fr-CH" altLang="fr-FR" sz="2600" dirty="0"/>
              <a:t/>
            </a:r>
            <a:br>
              <a:rPr lang="fr-CH" altLang="fr-FR" sz="2600" dirty="0"/>
            </a:br>
            <a:r>
              <a:rPr lang="fr-FR" altLang="fr-FR" sz="2000" dirty="0"/>
              <a:t>Journée du droit de la circulation routière </a:t>
            </a:r>
            <a:br>
              <a:rPr lang="fr-FR" altLang="fr-FR" sz="2000" dirty="0"/>
            </a:br>
            <a:r>
              <a:rPr lang="fr-FR" altLang="fr-FR" sz="2000" dirty="0"/>
              <a:t>22 juin 2018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E51F31-937F-6749-A007-AB8E9F089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11125"/>
            <a:ext cx="5940425" cy="2586038"/>
          </a:xfrm>
          <a:prstGeom prst="rect">
            <a:avLst/>
          </a:prstGeom>
          <a:solidFill>
            <a:srgbClr val="ABABAB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4935792-749C-294B-8440-B9159F8C8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931" y="4510236"/>
            <a:ext cx="7391400" cy="100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r" eaLnBrk="1" hangingPunct="1">
              <a:spcBef>
                <a:spcPct val="35000"/>
              </a:spcBef>
            </a:pPr>
            <a:r>
              <a:rPr lang="fr-FR" altLang="fr-FR" sz="1800" dirty="0">
                <a:solidFill>
                  <a:srgbClr val="000000"/>
                </a:solidFill>
                <a:latin typeface="Verdana" panose="020B0604030504040204" pitchFamily="34" charset="0"/>
              </a:rPr>
              <a:t>Prof. Vincent </a:t>
            </a:r>
            <a:r>
              <a:rPr lang="fr-FR" altLang="fr-FR" sz="1800" dirty="0" err="1">
                <a:solidFill>
                  <a:srgbClr val="000000"/>
                </a:solidFill>
                <a:latin typeface="Verdana" panose="020B0604030504040204" pitchFamily="34" charset="0"/>
              </a:rPr>
              <a:t>Brulhart</a:t>
            </a:r>
            <a:endParaRPr lang="fr-FR" altLang="fr-FR" sz="1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r" eaLnBrk="1" hangingPunct="1">
              <a:spcBef>
                <a:spcPct val="35000"/>
              </a:spcBef>
            </a:pPr>
            <a:r>
              <a:rPr lang="fr-FR" altLang="fr-FR" sz="1400" dirty="0">
                <a:solidFill>
                  <a:srgbClr val="000000"/>
                </a:solidFill>
                <a:latin typeface="Verdana" panose="020B0604030504040204" pitchFamily="34" charset="0"/>
              </a:rPr>
              <a:t>Avocat à Lausanne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E. Fin du contrat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10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38DD19F-1C8B-4B43-B99B-17755C2E76CF}"/>
              </a:ext>
            </a:extLst>
          </p:cNvPr>
          <p:cNvSpPr txBox="1"/>
          <p:nvPr/>
        </p:nvSpPr>
        <p:spPr>
          <a:xfrm>
            <a:off x="545381" y="1060236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Droit de résiliation ordinaire après trois ans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9824DF8-9851-704F-B58D-A396BF57405E}"/>
              </a:ext>
            </a:extLst>
          </p:cNvPr>
          <p:cNvSpPr txBox="1"/>
          <p:nvPr/>
        </p:nvSpPr>
        <p:spPr>
          <a:xfrm>
            <a:off x="545381" y="1714884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800" dirty="0"/>
              <a:t>Droit de résiliation extraordinaire</a:t>
            </a:r>
            <a:endParaRPr lang="fr-FR" sz="18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F478C97-2FAE-E24E-B116-72D066754B5B}"/>
              </a:ext>
            </a:extLst>
          </p:cNvPr>
          <p:cNvSpPr txBox="1"/>
          <p:nvPr/>
        </p:nvSpPr>
        <p:spPr>
          <a:xfrm>
            <a:off x="545381" y="2369532"/>
            <a:ext cx="7996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Cf. également la modification proposée de l’art. 8 LCD (renouvellement tacite de contrats de service)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212C7A00-C9C0-8F43-B1E4-F41D816D2DAB}"/>
              </a:ext>
            </a:extLst>
          </p:cNvPr>
          <p:cNvSpPr txBox="1">
            <a:spLocks/>
          </p:cNvSpPr>
          <p:nvPr/>
        </p:nvSpPr>
        <p:spPr bwMode="auto">
          <a:xfrm>
            <a:off x="234429" y="3243341"/>
            <a:ext cx="8686800" cy="90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altLang="fr-FR" kern="0" dirty="0"/>
              <a:t>F. Violation du contrat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1E57FAE-28F3-D44C-8B29-A69CEAD62ECE}"/>
              </a:ext>
            </a:extLst>
          </p:cNvPr>
          <p:cNvSpPr txBox="1"/>
          <p:nvPr/>
        </p:nvSpPr>
        <p:spPr>
          <a:xfrm>
            <a:off x="545381" y="4892676"/>
            <a:ext cx="4052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Fardeau de la preuve à charge du preneur d’assurance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901A6F5-BD35-1047-B88A-6D45096057E2}"/>
              </a:ext>
            </a:extLst>
          </p:cNvPr>
          <p:cNvSpPr txBox="1"/>
          <p:nvPr/>
        </p:nvSpPr>
        <p:spPr>
          <a:xfrm>
            <a:off x="5021383" y="4913955"/>
            <a:ext cx="365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1800" dirty="0"/>
              <a:t>Absence de faute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1800" dirty="0"/>
              <a:t>Absence de causalité</a:t>
            </a:r>
          </a:p>
        </p:txBody>
      </p:sp>
      <p:sp>
        <p:nvSpPr>
          <p:cNvPr id="14" name="Accolade ouvrante 13">
            <a:extLst>
              <a:ext uri="{FF2B5EF4-FFF2-40B4-BE49-F238E27FC236}">
                <a16:creationId xmlns:a16="http://schemas.microsoft.com/office/drawing/2014/main" id="{9AC0A5A0-6B39-DF44-BCC6-38E473CE6C50}"/>
              </a:ext>
            </a:extLst>
          </p:cNvPr>
          <p:cNvSpPr/>
          <p:nvPr/>
        </p:nvSpPr>
        <p:spPr bwMode="auto">
          <a:xfrm>
            <a:off x="4701525" y="4915579"/>
            <a:ext cx="216024" cy="65193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304001E-85DC-5241-8BBA-ECA9B3D57421}"/>
              </a:ext>
            </a:extLst>
          </p:cNvPr>
          <p:cNvSpPr txBox="1"/>
          <p:nvPr/>
        </p:nvSpPr>
        <p:spPr>
          <a:xfrm>
            <a:off x="545381" y="4278357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800" dirty="0"/>
              <a:t>Rapport de causalité nécessaire</a:t>
            </a:r>
            <a:endParaRPr lang="fr-FR" sz="1800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1C018813-2E5A-4D49-9F76-B80B7AF6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231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G. Prescription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11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38DD19F-1C8B-4B43-B99B-17755C2E76CF}"/>
              </a:ext>
            </a:extLst>
          </p:cNvPr>
          <p:cNvSpPr txBox="1"/>
          <p:nvPr/>
        </p:nvSpPr>
        <p:spPr>
          <a:xfrm>
            <a:off x="545381" y="934350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De 2 à 5 ans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212C7A00-C9C0-8F43-B1E4-F41D816D2DAB}"/>
              </a:ext>
            </a:extLst>
          </p:cNvPr>
          <p:cNvSpPr txBox="1">
            <a:spLocks/>
          </p:cNvSpPr>
          <p:nvPr/>
        </p:nvSpPr>
        <p:spPr bwMode="auto">
          <a:xfrm>
            <a:off x="234429" y="3243341"/>
            <a:ext cx="8686800" cy="90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altLang="fr-FR" kern="0" dirty="0"/>
              <a:t>H. Recours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1E57FAE-28F3-D44C-8B29-A69CEAD62ECE}"/>
              </a:ext>
            </a:extLst>
          </p:cNvPr>
          <p:cNvSpPr txBox="1"/>
          <p:nvPr/>
        </p:nvSpPr>
        <p:spPr>
          <a:xfrm>
            <a:off x="557322" y="1506066"/>
            <a:ext cx="4052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Exception PGM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901A6F5-BD35-1047-B88A-6D45096057E2}"/>
              </a:ext>
            </a:extLst>
          </p:cNvPr>
          <p:cNvSpPr txBox="1"/>
          <p:nvPr/>
        </p:nvSpPr>
        <p:spPr>
          <a:xfrm>
            <a:off x="971600" y="1870269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Prescription indépendante pour chaque prestation (ATF 139 III 418)</a:t>
            </a:r>
          </a:p>
          <a:p>
            <a:pPr marL="285750" indent="-285750">
              <a:buFont typeface="Wingdings" pitchFamily="2" charset="2"/>
              <a:buChar char="Ø"/>
            </a:pPr>
            <a:endParaRPr lang="fr-F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i="1" dirty="0"/>
              <a:t>Dies a quo </a:t>
            </a:r>
            <a:r>
              <a:rPr lang="fr-FR" sz="1600" dirty="0"/>
              <a:t>lors d’appréciation rétroactive: certificat médical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304001E-85DC-5241-8BBA-ECA9B3D57421}"/>
              </a:ext>
            </a:extLst>
          </p:cNvPr>
          <p:cNvSpPr txBox="1"/>
          <p:nvPr/>
        </p:nvSpPr>
        <p:spPr>
          <a:xfrm>
            <a:off x="545381" y="4278357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800" dirty="0"/>
              <a:t>Droit de recours intégral</a:t>
            </a:r>
            <a:endParaRPr lang="fr-FR" sz="18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7DFCEF1-BE8D-EC46-B66D-A2DA41822EA2}"/>
              </a:ext>
            </a:extLst>
          </p:cNvPr>
          <p:cNvSpPr txBox="1"/>
          <p:nvPr/>
        </p:nvSpPr>
        <p:spPr>
          <a:xfrm>
            <a:off x="545381" y="4852341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800" dirty="0"/>
              <a:t>Cf. désormais TF 4A_602/2017 du 07.05.2018</a:t>
            </a:r>
            <a:endParaRPr lang="fr-FR" sz="1800" dirty="0"/>
          </a:p>
        </p:txBody>
      </p:sp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id="{820752CF-EB91-0141-A34C-7AFBD2367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94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III. Discussion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12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38DD19F-1C8B-4B43-B99B-17755C2E76CF}"/>
              </a:ext>
            </a:extLst>
          </p:cNvPr>
          <p:cNvSpPr txBox="1"/>
          <p:nvPr/>
        </p:nvSpPr>
        <p:spPr>
          <a:xfrm>
            <a:off x="539552" y="1317974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fr-FR" sz="1800" dirty="0"/>
              <a:t>Dies a quo en matière de prescription (vue objective)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1E57FAE-28F3-D44C-8B29-A69CEAD62ECE}"/>
              </a:ext>
            </a:extLst>
          </p:cNvPr>
          <p:cNvSpPr txBox="1"/>
          <p:nvPr/>
        </p:nvSpPr>
        <p:spPr>
          <a:xfrm>
            <a:off x="539552" y="1958438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2"/>
            </a:pPr>
            <a:r>
              <a:rPr lang="fr-FR" sz="1800" dirty="0"/>
              <a:t>Proportionnalité des sanctions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901A6F5-BD35-1047-B88A-6D45096057E2}"/>
              </a:ext>
            </a:extLst>
          </p:cNvPr>
          <p:cNvSpPr txBox="1"/>
          <p:nvPr/>
        </p:nvSpPr>
        <p:spPr>
          <a:xfrm>
            <a:off x="1259314" y="2383042"/>
            <a:ext cx="7276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1800" dirty="0"/>
              <a:t>Réticence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 sz="1800" dirty="0"/>
              <a:t>Violation du contrat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304001E-85DC-5241-8BBA-ECA9B3D57421}"/>
              </a:ext>
            </a:extLst>
          </p:cNvPr>
          <p:cNvSpPr txBox="1"/>
          <p:nvPr/>
        </p:nvSpPr>
        <p:spPr>
          <a:xfrm>
            <a:off x="539552" y="3217973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3"/>
            </a:pPr>
            <a:r>
              <a:rPr lang="fr-CH" sz="1800" dirty="0"/>
              <a:t>Droit d’action directe (assurance RC)</a:t>
            </a:r>
            <a:endParaRPr lang="fr-FR" sz="18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E9409E8-B0A8-5C45-8F53-58E30C69C32A}"/>
              </a:ext>
            </a:extLst>
          </p:cNvPr>
          <p:cNvSpPr txBox="1"/>
          <p:nvPr/>
        </p:nvSpPr>
        <p:spPr>
          <a:xfrm>
            <a:off x="539552" y="4498901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5"/>
            </a:pPr>
            <a:r>
              <a:rPr lang="fr-CH" sz="1800" dirty="0"/>
              <a:t>Devoirs d’information</a:t>
            </a:r>
            <a:endParaRPr lang="fr-FR" sz="18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7412096-BA51-C04A-B0E1-E9CAFF97A908}"/>
              </a:ext>
            </a:extLst>
          </p:cNvPr>
          <p:cNvSpPr txBox="1"/>
          <p:nvPr/>
        </p:nvSpPr>
        <p:spPr>
          <a:xfrm>
            <a:off x="539552" y="3858437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4"/>
            </a:pPr>
            <a:r>
              <a:rPr lang="fr-CH" sz="1800" dirty="0"/>
              <a:t>Modification du contrat</a:t>
            </a:r>
            <a:endParaRPr lang="fr-FR" sz="18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A9C97ED-A4D3-F348-A215-A858F64A7B3C}"/>
              </a:ext>
            </a:extLst>
          </p:cNvPr>
          <p:cNvSpPr txBox="1"/>
          <p:nvPr/>
        </p:nvSpPr>
        <p:spPr>
          <a:xfrm>
            <a:off x="539552" y="5139365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 startAt="6"/>
            </a:pPr>
            <a:r>
              <a:rPr lang="fr-CH" sz="1800" dirty="0"/>
              <a:t>Coûts des mesures liées à la protection des consommateurs</a:t>
            </a:r>
            <a:endParaRPr lang="fr-FR" sz="1800" dirty="0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3D3D6797-380E-AF49-ADCB-983CB5F12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6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1" grpId="0"/>
      <p:bldP spid="13" grpId="0"/>
      <p:bldP spid="15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pied de page 4">
            <a:extLst>
              <a:ext uri="{FF2B5EF4-FFF2-40B4-BE49-F238E27FC236}">
                <a16:creationId xmlns:a16="http://schemas.microsoft.com/office/drawing/2014/main" id="{0B1EFD04-FF65-BA4A-8F5E-7F0535C9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7410" name="Espace réservé du numéro de diapositive 5">
            <a:extLst>
              <a:ext uri="{FF2B5EF4-FFF2-40B4-BE49-F238E27FC236}">
                <a16:creationId xmlns:a16="http://schemas.microsoft.com/office/drawing/2014/main" id="{2C43B6DB-4CE1-C34C-AEC5-802DF77A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ACD69F0-99A4-C04A-B400-CC95A206916A}" type="slidenum">
              <a:rPr lang="fr-FR" altLang="fr-FR" sz="1400">
                <a:latin typeface="Verdana" panose="020B0604030504040204" pitchFamily="34" charset="0"/>
              </a:rPr>
              <a:pPr/>
              <a:t>2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73EF230-F60E-8645-9776-48F18CB2B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836712"/>
            <a:ext cx="8064500" cy="5040560"/>
          </a:xfrm>
        </p:spPr>
        <p:txBody>
          <a:bodyPr/>
          <a:lstStyle/>
          <a:p>
            <a:pPr marL="571500" indent="-571500" algn="just" eaLnBrk="1" hangingPunct="1">
              <a:spcAft>
                <a:spcPts val="1200"/>
              </a:spcAft>
              <a:buFont typeface="Verdana" panose="020B0604030504040204" pitchFamily="34" charset="0"/>
              <a:buAutoNum type="romanUcPeriod"/>
            </a:pPr>
            <a:r>
              <a:rPr lang="fr-FR" altLang="fr-FR" sz="1800" b="1" dirty="0"/>
              <a:t>Historique</a:t>
            </a:r>
          </a:p>
          <a:p>
            <a:pPr marL="571500" indent="-571500" algn="just" eaLnBrk="1" hangingPunct="1">
              <a:spcAft>
                <a:spcPts val="1200"/>
              </a:spcAft>
              <a:buFont typeface="Verdana" panose="020B0604030504040204" pitchFamily="34" charset="0"/>
              <a:buAutoNum type="romanUcPeriod"/>
            </a:pPr>
            <a:r>
              <a:rPr lang="fr-FR" altLang="fr-FR" sz="1800" b="1" dirty="0"/>
              <a:t>Modifications envisagées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FR" altLang="fr-FR" sz="1600" dirty="0"/>
              <a:t>Structure de la loi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CH" altLang="fr-FR" sz="1600" dirty="0"/>
              <a:t>Droit de révocation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CH" altLang="fr-FR" sz="1600" dirty="0"/>
              <a:t>Assurance rétroactive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CH" altLang="fr-FR" sz="1600" dirty="0"/>
              <a:t>Modification du contrat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CH" altLang="fr-FR" sz="1600" dirty="0"/>
              <a:t>Fin du contrat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CH" altLang="fr-FR" sz="1600" dirty="0"/>
              <a:t>Violation des obligations contractuelles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CH" altLang="fr-FR" sz="1600" dirty="0"/>
              <a:t>Prescription</a:t>
            </a:r>
          </a:p>
          <a:p>
            <a:pPr marL="971550" lvl="1" indent="-571500" algn="just" eaLnBrk="1" hangingPunct="1">
              <a:spcAft>
                <a:spcPts val="1200"/>
              </a:spcAft>
              <a:buFont typeface="+mj-lt"/>
              <a:buAutoNum type="alphaUcPeriod"/>
            </a:pPr>
            <a:r>
              <a:rPr lang="fr-CH" altLang="fr-FR" sz="1600" dirty="0"/>
              <a:t>Coordination</a:t>
            </a:r>
          </a:p>
          <a:p>
            <a:pPr marL="571500" indent="-571500" algn="just" eaLnBrk="1" hangingPunct="1">
              <a:spcAft>
                <a:spcPts val="1200"/>
              </a:spcAft>
              <a:buFont typeface="Verdana" panose="020B0604030504040204" pitchFamily="34" charset="0"/>
              <a:buAutoNum type="romanUcPeriod"/>
            </a:pPr>
            <a:r>
              <a:rPr lang="fr-CH" altLang="fr-FR" sz="1800" b="1" dirty="0"/>
              <a:t>Discussion</a:t>
            </a:r>
            <a:endParaRPr lang="fr-FR" altLang="fr-FR" sz="1800" b="1" dirty="0"/>
          </a:p>
          <a:p>
            <a:pPr marL="857250" lvl="1" indent="-457200" algn="just" eaLnBrk="1" hangingPunct="1">
              <a:buFontTx/>
              <a:buNone/>
            </a:pPr>
            <a:endParaRPr lang="fr-FR" altLang="fr-FR" dirty="0"/>
          </a:p>
        </p:txBody>
      </p:sp>
      <p:sp>
        <p:nvSpPr>
          <p:cNvPr id="17413" name="Espace réservé de la date 3">
            <a:extLst>
              <a:ext uri="{FF2B5EF4-FFF2-40B4-BE49-F238E27FC236}">
                <a16:creationId xmlns:a16="http://schemas.microsoft.com/office/drawing/2014/main" id="{710249E2-960E-394A-B906-9E5F88723A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ABEBBB76-C579-FF46-ACF4-DE83584EAC34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4104D4BF-E563-994A-B99D-2801E235A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Plan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I. Historique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EA1EB737-F201-EF4D-A822-0CD6C71D22E1}"/>
              </a:ext>
            </a:extLst>
          </p:cNvPr>
          <p:cNvGrpSpPr/>
          <p:nvPr/>
        </p:nvGrpSpPr>
        <p:grpSpPr>
          <a:xfrm>
            <a:off x="338836" y="1181514"/>
            <a:ext cx="1169029" cy="584775"/>
            <a:chOff x="738675" y="1340768"/>
            <a:chExt cx="1169029" cy="5847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75395E8-D9C4-3A4F-B811-9F0CDBF2F166}"/>
                </a:ext>
              </a:extLst>
            </p:cNvPr>
            <p:cNvSpPr/>
            <p:nvPr/>
          </p:nvSpPr>
          <p:spPr>
            <a:xfrm>
              <a:off x="755576" y="1340768"/>
              <a:ext cx="1152128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fr-FR" sz="3200" b="1" dirty="0">
                  <a:ln w="12700" cmpd="sng">
                    <a:solidFill>
                      <a:schemeClr val="accent4"/>
                    </a:solidFill>
                    <a:prstDash val="solid"/>
                  </a:ln>
                  <a:gradFill>
                    <a:gsLst>
                      <a:gs pos="0">
                        <a:schemeClr val="accent4"/>
                      </a:gs>
                      <a:gs pos="4000">
                        <a:schemeClr val="accent4">
                          <a:lumMod val="60000"/>
                          <a:lumOff val="40000"/>
                        </a:schemeClr>
                      </a:gs>
                      <a:gs pos="87000">
                        <a:schemeClr val="accent4">
                          <a:lumMod val="20000"/>
                          <a:lumOff val="80000"/>
                        </a:schemeClr>
                      </a:gs>
                    </a:gsLst>
                    <a:lin ang="5400000"/>
                  </a:gradFill>
                </a:rPr>
                <a:t>LSA</a:t>
              </a:r>
            </a:p>
          </p:txBody>
        </p:sp>
        <p:sp>
          <p:nvSpPr>
            <p:cNvPr id="7" name="Cadre 6">
              <a:extLst>
                <a:ext uri="{FF2B5EF4-FFF2-40B4-BE49-F238E27FC236}">
                  <a16:creationId xmlns:a16="http://schemas.microsoft.com/office/drawing/2014/main" id="{8E65CD70-940F-7442-A0C8-819D04E7B240}"/>
                </a:ext>
              </a:extLst>
            </p:cNvPr>
            <p:cNvSpPr/>
            <p:nvPr/>
          </p:nvSpPr>
          <p:spPr bwMode="auto">
            <a:xfrm>
              <a:off x="738675" y="1349479"/>
              <a:ext cx="1152128" cy="576064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5B2A9752-D5FB-1945-BE1B-5F96695BC977}"/>
              </a:ext>
            </a:extLst>
          </p:cNvPr>
          <p:cNvGrpSpPr/>
          <p:nvPr/>
        </p:nvGrpSpPr>
        <p:grpSpPr>
          <a:xfrm>
            <a:off x="7625590" y="1181513"/>
            <a:ext cx="1152128" cy="584775"/>
            <a:chOff x="6960266" y="1269574"/>
            <a:chExt cx="1152128" cy="584775"/>
          </a:xfrm>
        </p:grpSpPr>
        <p:sp>
          <p:nvSpPr>
            <p:cNvPr id="13" name="Cadre 12">
              <a:extLst>
                <a:ext uri="{FF2B5EF4-FFF2-40B4-BE49-F238E27FC236}">
                  <a16:creationId xmlns:a16="http://schemas.microsoft.com/office/drawing/2014/main" id="{10BAC4AC-AE18-944C-A1A3-65F3895A9C7B}"/>
                </a:ext>
              </a:extLst>
            </p:cNvPr>
            <p:cNvSpPr/>
            <p:nvPr/>
          </p:nvSpPr>
          <p:spPr bwMode="auto">
            <a:xfrm>
              <a:off x="6960266" y="1269574"/>
              <a:ext cx="1152128" cy="576064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fr-FR" sz="32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85D27D-2280-FF48-B5CD-AAC929A9FA25}"/>
                </a:ext>
              </a:extLst>
            </p:cNvPr>
            <p:cNvSpPr/>
            <p:nvPr/>
          </p:nvSpPr>
          <p:spPr>
            <a:xfrm>
              <a:off x="6977168" y="1269574"/>
              <a:ext cx="111832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3200" b="1" dirty="0">
                  <a:ln w="12700" cmpd="sng">
                    <a:solidFill>
                      <a:schemeClr val="accent4"/>
                    </a:solidFill>
                    <a:prstDash val="solid"/>
                  </a:ln>
                  <a:gradFill>
                    <a:gsLst>
                      <a:gs pos="0">
                        <a:schemeClr val="accent4"/>
                      </a:gs>
                      <a:gs pos="4000">
                        <a:schemeClr val="accent4">
                          <a:lumMod val="60000"/>
                          <a:lumOff val="40000"/>
                        </a:schemeClr>
                      </a:gs>
                      <a:gs pos="87000">
                        <a:schemeClr val="accent4">
                          <a:lumMod val="20000"/>
                          <a:lumOff val="80000"/>
                        </a:schemeClr>
                      </a:gs>
                    </a:gsLst>
                    <a:lin ang="5400000"/>
                  </a:gradFill>
                </a:rPr>
                <a:t>LCA</a:t>
              </a:r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B0B49AF4-B996-9E4A-8C3A-6AB5613CD93D}"/>
              </a:ext>
            </a:extLst>
          </p:cNvPr>
          <p:cNvSpPr txBox="1"/>
          <p:nvPr/>
        </p:nvSpPr>
        <p:spPr>
          <a:xfrm>
            <a:off x="1534626" y="1251779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1885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E61A15B-64F3-F04E-9677-3D50930AFD3F}"/>
              </a:ext>
            </a:extLst>
          </p:cNvPr>
          <p:cNvSpPr txBox="1"/>
          <p:nvPr/>
        </p:nvSpPr>
        <p:spPr>
          <a:xfrm>
            <a:off x="6698460" y="1257515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1908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8E213BC-88AF-1A45-AB98-70BE7A1278F4}"/>
              </a:ext>
            </a:extLst>
          </p:cNvPr>
          <p:cNvCxnSpPr>
            <a:cxnSpLocks/>
          </p:cNvCxnSpPr>
          <p:nvPr/>
        </p:nvCxnSpPr>
        <p:spPr bwMode="auto">
          <a:xfrm>
            <a:off x="1958588" y="1770644"/>
            <a:ext cx="0" cy="744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DA6ED794-A3C5-524A-B22E-97C2A906BFB4}"/>
              </a:ext>
            </a:extLst>
          </p:cNvPr>
          <p:cNvSpPr txBox="1"/>
          <p:nvPr/>
        </p:nvSpPr>
        <p:spPr>
          <a:xfrm>
            <a:off x="1534626" y="2553725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1978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6B1DA61-8173-F84C-8B31-77165B24E5F9}"/>
              </a:ext>
            </a:extLst>
          </p:cNvPr>
          <p:cNvSpPr txBox="1"/>
          <p:nvPr/>
        </p:nvSpPr>
        <p:spPr>
          <a:xfrm>
            <a:off x="1534626" y="3838695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2006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25D9DA92-E896-F64A-8410-A0E975AE1E7A}"/>
              </a:ext>
            </a:extLst>
          </p:cNvPr>
          <p:cNvCxnSpPr>
            <a:cxnSpLocks/>
          </p:cNvCxnSpPr>
          <p:nvPr/>
        </p:nvCxnSpPr>
        <p:spPr bwMode="auto">
          <a:xfrm flipH="1">
            <a:off x="7130483" y="1748150"/>
            <a:ext cx="2" cy="20840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21AC5D9D-6C7E-BD4F-82A1-3B8A7A966ED0}"/>
              </a:ext>
            </a:extLst>
          </p:cNvPr>
          <p:cNvSpPr txBox="1"/>
          <p:nvPr/>
        </p:nvSpPr>
        <p:spPr>
          <a:xfrm>
            <a:off x="6698460" y="3846436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2006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0A82533-3354-0248-851C-463901CA2622}"/>
              </a:ext>
            </a:extLst>
          </p:cNvPr>
          <p:cNvSpPr txBox="1"/>
          <p:nvPr/>
        </p:nvSpPr>
        <p:spPr>
          <a:xfrm>
            <a:off x="612665" y="4618335"/>
            <a:ext cx="1826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800" b="1" dirty="0"/>
              <a:t>Révision totale</a:t>
            </a:r>
          </a:p>
          <a:p>
            <a:pPr algn="ctr"/>
            <a:r>
              <a:rPr lang="fr-FR" sz="1400" dirty="0"/>
              <a:t>« Libéralisation »</a:t>
            </a:r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5A452B15-F272-FB4E-B027-6E9EBEB2DE7A}"/>
              </a:ext>
            </a:extLst>
          </p:cNvPr>
          <p:cNvCxnSpPr>
            <a:cxnSpLocks/>
          </p:cNvCxnSpPr>
          <p:nvPr/>
        </p:nvCxnSpPr>
        <p:spPr bwMode="auto">
          <a:xfrm>
            <a:off x="1955590" y="3056985"/>
            <a:ext cx="0" cy="744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297B479A-A9D8-5941-97D8-0E0D71987894}"/>
              </a:ext>
            </a:extLst>
          </p:cNvPr>
          <p:cNvSpPr txBox="1"/>
          <p:nvPr/>
        </p:nvSpPr>
        <p:spPr>
          <a:xfrm>
            <a:off x="2927883" y="4618335"/>
            <a:ext cx="2835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/>
              <a:t>Protection du consommateur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4021447-DACE-E54F-A8F9-4846F6357945}"/>
              </a:ext>
            </a:extLst>
          </p:cNvPr>
          <p:cNvSpPr txBox="1"/>
          <p:nvPr/>
        </p:nvSpPr>
        <p:spPr>
          <a:xfrm>
            <a:off x="6484674" y="4618335"/>
            <a:ext cx="26361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/>
              <a:t>Révision partielle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dirty="0"/>
              <a:t>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dirty="0"/>
              <a:t>Réticence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dirty="0"/>
              <a:t>Divisibilité de la prime</a:t>
            </a:r>
          </a:p>
        </p:txBody>
      </p:sp>
      <p:sp>
        <p:nvSpPr>
          <p:cNvPr id="49" name="Espace réservé du numéro de diapositive 5">
            <a:extLst>
              <a:ext uri="{FF2B5EF4-FFF2-40B4-BE49-F238E27FC236}">
                <a16:creationId xmlns:a16="http://schemas.microsoft.com/office/drawing/2014/main" id="{CF87B8EA-8B21-9642-8636-CFE3B953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19400" y="6200775"/>
            <a:ext cx="565150" cy="309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ACD69F0-99A4-C04A-B400-CC95A206916A}" type="slidenum">
              <a:rPr lang="fr-FR" altLang="fr-FR" sz="1400">
                <a:latin typeface="Verdana" panose="020B0604030504040204" pitchFamily="34" charset="0"/>
              </a:rPr>
              <a:pPr/>
              <a:t>3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ACD3D370-5D73-AC4A-85D1-FD93F2ADE8A1}"/>
              </a:ext>
            </a:extLst>
          </p:cNvPr>
          <p:cNvCxnSpPr>
            <a:cxnSpLocks/>
          </p:cNvCxnSpPr>
          <p:nvPr/>
        </p:nvCxnSpPr>
        <p:spPr bwMode="auto">
          <a:xfrm>
            <a:off x="2608834" y="4803001"/>
            <a:ext cx="601829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D265681F-F98A-FA4A-9742-58C536D75B98}"/>
              </a:ext>
            </a:extLst>
          </p:cNvPr>
          <p:cNvCxnSpPr>
            <a:cxnSpLocks/>
          </p:cNvCxnSpPr>
          <p:nvPr/>
        </p:nvCxnSpPr>
        <p:spPr bwMode="auto">
          <a:xfrm>
            <a:off x="5480700" y="4803001"/>
            <a:ext cx="601829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" name="Espace réservé du pied de page 4">
            <a:extLst>
              <a:ext uri="{FF2B5EF4-FFF2-40B4-BE49-F238E27FC236}">
                <a16:creationId xmlns:a16="http://schemas.microsoft.com/office/drawing/2014/main" id="{E423F578-2105-2747-A9A5-29F5C3750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8" grpId="0"/>
      <p:bldP spid="29" grpId="0"/>
      <p:bldP spid="43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I. Historique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4021447-DACE-E54F-A8F9-4846F6357945}"/>
              </a:ext>
            </a:extLst>
          </p:cNvPr>
          <p:cNvSpPr txBox="1"/>
          <p:nvPr/>
        </p:nvSpPr>
        <p:spPr>
          <a:xfrm>
            <a:off x="6108508" y="1912702"/>
            <a:ext cx="23192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/>
              <a:t>Révision totale rejetée</a:t>
            </a:r>
          </a:p>
          <a:p>
            <a:pPr algn="ctr"/>
            <a:r>
              <a:rPr lang="fr-FR" sz="1800" dirty="0"/>
              <a:t>Mandat portant sur une nouvelle</a:t>
            </a:r>
          </a:p>
          <a:p>
            <a:pPr algn="ctr"/>
            <a:r>
              <a:rPr lang="fr-FR" sz="1800" u="sng" dirty="0"/>
              <a:t>révision partielle</a:t>
            </a: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C407354A-21D8-6A43-93B3-1987C97CC746}"/>
              </a:ext>
            </a:extLst>
          </p:cNvPr>
          <p:cNvCxnSpPr/>
          <p:nvPr/>
        </p:nvCxnSpPr>
        <p:spPr bwMode="auto">
          <a:xfrm>
            <a:off x="7268143" y="1268716"/>
            <a:ext cx="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880FD048-4462-EC4A-BAAA-04DD5BCFA928}"/>
              </a:ext>
            </a:extLst>
          </p:cNvPr>
          <p:cNvCxnSpPr>
            <a:cxnSpLocks/>
          </p:cNvCxnSpPr>
          <p:nvPr/>
        </p:nvCxnSpPr>
        <p:spPr bwMode="auto">
          <a:xfrm flipH="1">
            <a:off x="7268142" y="3501008"/>
            <a:ext cx="1" cy="17668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E7707131-AE19-DC46-90C5-2AC28C2BFD44}"/>
              </a:ext>
            </a:extLst>
          </p:cNvPr>
          <p:cNvSpPr txBox="1"/>
          <p:nvPr/>
        </p:nvSpPr>
        <p:spPr>
          <a:xfrm>
            <a:off x="6327877" y="5416613"/>
            <a:ext cx="1880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Projet 2017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8B4E5491-CEA2-7144-8C10-E696EA2CCAB8}"/>
              </a:ext>
            </a:extLst>
          </p:cNvPr>
          <p:cNvCxnSpPr/>
          <p:nvPr/>
        </p:nvCxnSpPr>
        <p:spPr bwMode="auto">
          <a:xfrm flipH="1">
            <a:off x="5069702" y="2512866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C5C60F0E-1A91-CF48-A8DA-A287B762521A}"/>
              </a:ext>
            </a:extLst>
          </p:cNvPr>
          <p:cNvSpPr txBox="1"/>
          <p:nvPr/>
        </p:nvSpPr>
        <p:spPr>
          <a:xfrm>
            <a:off x="611560" y="1358704"/>
            <a:ext cx="36303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Maintien de la révision 2006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Droit de révocation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Couverture provisoire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Assurance rétroactive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Acceptation de la police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Prescription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Droit de résiliation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/>
              <a:t>E-Commerce</a:t>
            </a:r>
          </a:p>
        </p:txBody>
      </p:sp>
      <p:sp>
        <p:nvSpPr>
          <p:cNvPr id="17" name="Accolade fermante 16">
            <a:extLst>
              <a:ext uri="{FF2B5EF4-FFF2-40B4-BE49-F238E27FC236}">
                <a16:creationId xmlns:a16="http://schemas.microsoft.com/office/drawing/2014/main" id="{5AE3BDAE-2B65-2F4B-BCD5-F348BC0C0805}"/>
              </a:ext>
            </a:extLst>
          </p:cNvPr>
          <p:cNvSpPr/>
          <p:nvPr/>
        </p:nvSpPr>
        <p:spPr bwMode="auto">
          <a:xfrm>
            <a:off x="4241958" y="1358704"/>
            <a:ext cx="251680" cy="230832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8" name="Espace réservé du numéro de diapositive 5">
            <a:extLst>
              <a:ext uri="{FF2B5EF4-FFF2-40B4-BE49-F238E27FC236}">
                <a16:creationId xmlns:a16="http://schemas.microsoft.com/office/drawing/2014/main" id="{14F5C4CD-8499-6047-B2A9-3F1BCA38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19400" y="6200775"/>
            <a:ext cx="565150" cy="309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CACD69F0-99A4-C04A-B400-CC95A206916A}" type="slidenum">
              <a:rPr lang="fr-FR" altLang="fr-FR" sz="1400">
                <a:latin typeface="Verdana" panose="020B0604030504040204" pitchFamily="34" charset="0"/>
              </a:rPr>
              <a:pPr/>
              <a:t>4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9FD38F06-8E55-4947-8B64-ECED925E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32" grpId="0"/>
      <p:bldP spid="35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II. Modifications envisagées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5C60F0E-1A91-CF48-A8DA-A287B762521A}"/>
              </a:ext>
            </a:extLst>
          </p:cNvPr>
          <p:cNvSpPr txBox="1"/>
          <p:nvPr/>
        </p:nvSpPr>
        <p:spPr>
          <a:xfrm>
            <a:off x="395536" y="1959870"/>
            <a:ext cx="41044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sng" dirty="0"/>
              <a:t>Vue du législateur</a:t>
            </a:r>
            <a:r>
              <a:rPr lang="fr-FR" sz="1800" dirty="0"/>
              <a:t> (1908)</a:t>
            </a:r>
          </a:p>
          <a:p>
            <a:endParaRPr lang="fr-FR" sz="1800" dirty="0"/>
          </a:p>
          <a:p>
            <a:r>
              <a:rPr lang="fr-FR" sz="1800" dirty="0"/>
              <a:t>Art. 96 LCA</a:t>
            </a:r>
          </a:p>
          <a:p>
            <a:endParaRPr lang="fr-FR" sz="1400" dirty="0"/>
          </a:p>
          <a:p>
            <a:r>
              <a:rPr lang="fr-FR" sz="1400" dirty="0"/>
              <a:t>« Dans l’assurance de personnes, les droits que l’ayant droit aurait contre des tiers en raison du sinistre ne passent pas à l’assureur. »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A2F657A-CD1A-EC40-8164-77C3A79B399B}"/>
              </a:ext>
            </a:extLst>
          </p:cNvPr>
          <p:cNvSpPr txBox="1"/>
          <p:nvPr/>
        </p:nvSpPr>
        <p:spPr>
          <a:xfrm>
            <a:off x="5322392" y="195987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sng" dirty="0"/>
              <a:t>Pratique du marché</a:t>
            </a:r>
          </a:p>
          <a:p>
            <a:endParaRPr lang="fr-FR" sz="1800" dirty="0"/>
          </a:p>
          <a:p>
            <a:r>
              <a:rPr lang="fr-FR" sz="1800" dirty="0"/>
              <a:t>Ne prévoit pas toujours le cumul (frais de traitement)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7DCAADC-1B0D-784F-ADAF-7566A16F84C2}"/>
              </a:ext>
            </a:extLst>
          </p:cNvPr>
          <p:cNvSpPr txBox="1"/>
          <p:nvPr/>
        </p:nvSpPr>
        <p:spPr>
          <a:xfrm>
            <a:off x="395536" y="1399263"/>
            <a:ext cx="8172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/>
              <a:t>1. Assurance de sommes et assurance de dommages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8C30A97-E8AB-D042-8F6E-265C574918F4}"/>
              </a:ext>
            </a:extLst>
          </p:cNvPr>
          <p:cNvSpPr txBox="1"/>
          <p:nvPr/>
        </p:nvSpPr>
        <p:spPr>
          <a:xfrm>
            <a:off x="827584" y="3936249"/>
            <a:ext cx="2800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/>
              <a:t>Assurance de personnes égale assurance de sommes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070B2BF-14B4-624F-A24A-69527681F82E}"/>
              </a:ext>
            </a:extLst>
          </p:cNvPr>
          <p:cNvCxnSpPr>
            <a:cxnSpLocks/>
          </p:cNvCxnSpPr>
          <p:nvPr/>
        </p:nvCxnSpPr>
        <p:spPr bwMode="auto">
          <a:xfrm>
            <a:off x="467544" y="4149080"/>
            <a:ext cx="236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743FD6CE-28CA-AA49-B129-B81E1D3B9EF1}"/>
              </a:ext>
            </a:extLst>
          </p:cNvPr>
          <p:cNvSpPr txBox="1"/>
          <p:nvPr/>
        </p:nvSpPr>
        <p:spPr>
          <a:xfrm>
            <a:off x="5322392" y="35929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/>
              <a:t>ATF 104 II 44 (</a:t>
            </a:r>
            <a:r>
              <a:rPr lang="fr-FR" sz="1800" i="1" dirty="0"/>
              <a:t>Contacta</a:t>
            </a:r>
            <a:r>
              <a:rPr lang="fr-FR" sz="1800" dirty="0"/>
              <a:t>)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CFDD182A-C980-EA46-B89D-6CD16815B0AB}"/>
              </a:ext>
            </a:extLst>
          </p:cNvPr>
          <p:cNvCxnSpPr/>
          <p:nvPr/>
        </p:nvCxnSpPr>
        <p:spPr bwMode="auto">
          <a:xfrm>
            <a:off x="6330504" y="3248283"/>
            <a:ext cx="0" cy="3314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D56DA454-C894-974C-8934-2450995BF592}"/>
              </a:ext>
            </a:extLst>
          </p:cNvPr>
          <p:cNvSpPr txBox="1"/>
          <p:nvPr/>
        </p:nvSpPr>
        <p:spPr>
          <a:xfrm>
            <a:off x="5370178" y="4453908"/>
            <a:ext cx="1920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i="1" dirty="0" err="1"/>
              <a:t>Summa</a:t>
            </a:r>
            <a:r>
              <a:rPr lang="fr-FR" sz="1800" b="1" dirty="0"/>
              <a:t> </a:t>
            </a:r>
            <a:r>
              <a:rPr lang="fr-FR" sz="1800" b="1" i="1" dirty="0" err="1"/>
              <a:t>divisio</a:t>
            </a:r>
            <a:endParaRPr lang="fr-FR" sz="1800" b="1" i="1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C6D33FE-940C-7245-AF99-4780E9BD464D}"/>
              </a:ext>
            </a:extLst>
          </p:cNvPr>
          <p:cNvSpPr txBox="1"/>
          <p:nvPr/>
        </p:nvSpPr>
        <p:spPr>
          <a:xfrm>
            <a:off x="4409942" y="5077394"/>
            <a:ext cx="1920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/>
              <a:t>Assurance de dommages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14DF542-B25D-1549-92ED-5B10DCCCEC32}"/>
              </a:ext>
            </a:extLst>
          </p:cNvPr>
          <p:cNvSpPr txBox="1"/>
          <p:nvPr/>
        </p:nvSpPr>
        <p:spPr>
          <a:xfrm>
            <a:off x="6330413" y="5077394"/>
            <a:ext cx="1920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/>
              <a:t>Assurance de sommes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5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7D1CFF11-CBB3-264C-B8CE-CD85D3AC4791}"/>
              </a:ext>
            </a:extLst>
          </p:cNvPr>
          <p:cNvCxnSpPr>
            <a:cxnSpLocks/>
            <a:endCxn id="28" idx="0"/>
          </p:cNvCxnSpPr>
          <p:nvPr/>
        </p:nvCxnSpPr>
        <p:spPr bwMode="auto">
          <a:xfrm flipH="1">
            <a:off x="5370178" y="4823240"/>
            <a:ext cx="855012" cy="254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8B079C84-F3B4-AD48-BADB-0C3B5232F2ED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438936" y="4834554"/>
            <a:ext cx="851713" cy="2428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6" name="Titre 1">
            <a:extLst>
              <a:ext uri="{FF2B5EF4-FFF2-40B4-BE49-F238E27FC236}">
                <a16:creationId xmlns:a16="http://schemas.microsoft.com/office/drawing/2014/main" id="{167B7DA6-79F8-D042-8DAE-92BE6590F1DE}"/>
              </a:ext>
            </a:extLst>
          </p:cNvPr>
          <p:cNvSpPr txBox="1">
            <a:spLocks/>
          </p:cNvSpPr>
          <p:nvPr/>
        </p:nvSpPr>
        <p:spPr bwMode="auto">
          <a:xfrm>
            <a:off x="138590" y="492515"/>
            <a:ext cx="8686800" cy="90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99CC"/>
                </a:solidFill>
                <a:latin typeface="Verdana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altLang="fr-FR" sz="1800" kern="0" dirty="0"/>
              <a:t>A. Structure de la loi (1/2)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1CFCBEF1-6B2A-8243-88BE-A11F9940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1EAE55C8-D1A7-A14B-BF79-1A2AFC9039DE}"/>
              </a:ext>
            </a:extLst>
          </p:cNvPr>
          <p:cNvCxnSpPr/>
          <p:nvPr/>
        </p:nvCxnSpPr>
        <p:spPr bwMode="auto">
          <a:xfrm>
            <a:off x="6330414" y="4005179"/>
            <a:ext cx="0" cy="3314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8DBEF5CE-EF2F-5748-8F72-6031BDFB7712}"/>
              </a:ext>
            </a:extLst>
          </p:cNvPr>
          <p:cNvSpPr txBox="1"/>
          <p:nvPr/>
        </p:nvSpPr>
        <p:spPr>
          <a:xfrm>
            <a:off x="8124092" y="419686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3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4" grpId="0"/>
      <p:bldP spid="15" grpId="0"/>
      <p:bldP spid="18" grpId="0"/>
      <p:bldP spid="20" grpId="0"/>
      <p:bldP spid="25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A. Structure de la loi (2/2)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7DCAADC-1B0D-784F-ADAF-7566A16F84C2}"/>
              </a:ext>
            </a:extLst>
          </p:cNvPr>
          <p:cNvSpPr txBox="1"/>
          <p:nvPr/>
        </p:nvSpPr>
        <p:spPr>
          <a:xfrm>
            <a:off x="228600" y="877919"/>
            <a:ext cx="8339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/>
              <a:t>2. Assurance de choses et assurance de la responsabilité civile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43FD6CE-28CA-AA49-B129-B81E1D3B9EF1}"/>
              </a:ext>
            </a:extLst>
          </p:cNvPr>
          <p:cNvSpPr txBox="1"/>
          <p:nvPr/>
        </p:nvSpPr>
        <p:spPr>
          <a:xfrm>
            <a:off x="2879812" y="13885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/>
              <a:t>Projet LCA 2017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6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A621E6-4D2B-2D4E-91E6-5FC7664B6BDB}"/>
              </a:ext>
            </a:extLst>
          </p:cNvPr>
          <p:cNvSpPr/>
          <p:nvPr/>
        </p:nvSpPr>
        <p:spPr bwMode="auto">
          <a:xfrm>
            <a:off x="605134" y="1993314"/>
            <a:ext cx="1512168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Dispositions générales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F489977-7CB7-9F40-839B-0CF4A630264A}"/>
              </a:ext>
            </a:extLst>
          </p:cNvPr>
          <p:cNvSpPr/>
          <p:nvPr/>
        </p:nvSpPr>
        <p:spPr bwMode="auto">
          <a:xfrm>
            <a:off x="2513346" y="1993314"/>
            <a:ext cx="1512168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Partie spéciale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8D38E5-4B04-6F49-B445-251FEBC4F734}"/>
              </a:ext>
            </a:extLst>
          </p:cNvPr>
          <p:cNvSpPr/>
          <p:nvPr/>
        </p:nvSpPr>
        <p:spPr bwMode="auto">
          <a:xfrm>
            <a:off x="5177642" y="1993314"/>
            <a:ext cx="1512168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Dispositions impératives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BF523D3-D451-0746-B97C-510AB1C0497B}"/>
              </a:ext>
            </a:extLst>
          </p:cNvPr>
          <p:cNvSpPr/>
          <p:nvPr/>
        </p:nvSpPr>
        <p:spPr bwMode="auto">
          <a:xfrm>
            <a:off x="7085854" y="1993314"/>
            <a:ext cx="1512168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Dispositions finales</a:t>
            </a:r>
            <a:endParaRPr kumimoji="0" 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058B1B0-9A28-EC45-8D72-9B6327F28115}"/>
              </a:ext>
            </a:extLst>
          </p:cNvPr>
          <p:cNvSpPr/>
          <p:nvPr/>
        </p:nvSpPr>
        <p:spPr bwMode="auto">
          <a:xfrm>
            <a:off x="228600" y="2621130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Conclusion du contrat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1CD2FC9-F485-644E-90BE-A13FBA33BD41}"/>
              </a:ext>
            </a:extLst>
          </p:cNvPr>
          <p:cNvSpPr/>
          <p:nvPr/>
        </p:nvSpPr>
        <p:spPr bwMode="auto">
          <a:xfrm>
            <a:off x="402078" y="3015647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Devoirs d’information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6F2420E-1005-B44C-8416-530BFF6D1889}"/>
              </a:ext>
            </a:extLst>
          </p:cNvPr>
          <p:cNvSpPr/>
          <p:nvPr/>
        </p:nvSpPr>
        <p:spPr bwMode="auto">
          <a:xfrm>
            <a:off x="512088" y="3420881"/>
            <a:ext cx="1937674" cy="4611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Contenu du contrat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DA95097-5AA9-0547-8FBB-C69E34BC442F}"/>
              </a:ext>
            </a:extLst>
          </p:cNvPr>
          <p:cNvSpPr/>
          <p:nvPr/>
        </p:nvSpPr>
        <p:spPr bwMode="auto">
          <a:xfrm>
            <a:off x="624644" y="4025282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Prime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B146B2F-64C1-5C49-A6FE-AA3C0E653309}"/>
              </a:ext>
            </a:extLst>
          </p:cNvPr>
          <p:cNvSpPr/>
          <p:nvPr/>
        </p:nvSpPr>
        <p:spPr bwMode="auto">
          <a:xfrm>
            <a:off x="696652" y="4423236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Modification du contrat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031A166-225D-2243-917C-078F8C056688}"/>
              </a:ext>
            </a:extLst>
          </p:cNvPr>
          <p:cNvSpPr/>
          <p:nvPr/>
        </p:nvSpPr>
        <p:spPr bwMode="auto">
          <a:xfrm>
            <a:off x="805772" y="4818507"/>
            <a:ext cx="2003140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Fin du contrat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98902BF-3B3A-EA43-813A-9265A2C10AEC}"/>
              </a:ext>
            </a:extLst>
          </p:cNvPr>
          <p:cNvSpPr/>
          <p:nvPr/>
        </p:nvSpPr>
        <p:spPr bwMode="auto">
          <a:xfrm>
            <a:off x="943324" y="5213910"/>
            <a:ext cx="269911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Sinistre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C0FA2-6B6C-2649-B756-0905668E5032}"/>
              </a:ext>
            </a:extLst>
          </p:cNvPr>
          <p:cNvSpPr/>
          <p:nvPr/>
        </p:nvSpPr>
        <p:spPr bwMode="auto">
          <a:xfrm>
            <a:off x="1695008" y="5613270"/>
            <a:ext cx="4101127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Autres dispositions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94C30BE-14F2-C744-AB93-8F5C83F4A830}"/>
              </a:ext>
            </a:extLst>
          </p:cNvPr>
          <p:cNvCxnSpPr>
            <a:stCxn id="6" idx="2"/>
            <a:endCxn id="37" idx="0"/>
          </p:cNvCxnSpPr>
          <p:nvPr/>
        </p:nvCxnSpPr>
        <p:spPr bwMode="auto">
          <a:xfrm flipH="1">
            <a:off x="1158162" y="2497370"/>
            <a:ext cx="203056" cy="1237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16DBA42-F092-B14C-8D63-23B268E432ED}"/>
              </a:ext>
            </a:extLst>
          </p:cNvPr>
          <p:cNvSpPr/>
          <p:nvPr/>
        </p:nvSpPr>
        <p:spPr bwMode="auto">
          <a:xfrm>
            <a:off x="2808912" y="2621130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Assurance de choses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E7E4A5-E51B-B446-8AB4-1FECE81AF3E0}"/>
              </a:ext>
            </a:extLst>
          </p:cNvPr>
          <p:cNvSpPr/>
          <p:nvPr/>
        </p:nvSpPr>
        <p:spPr bwMode="auto">
          <a:xfrm>
            <a:off x="2919087" y="3013192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Assurance de la RC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152F684-1C88-C148-A859-61A8615EDCB1}"/>
              </a:ext>
            </a:extLst>
          </p:cNvPr>
          <p:cNvSpPr/>
          <p:nvPr/>
        </p:nvSpPr>
        <p:spPr bwMode="auto">
          <a:xfrm>
            <a:off x="3091487" y="3414594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Assurance-vie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39BFF0C-942F-2244-8F38-81A4AE85CFA5}"/>
              </a:ext>
            </a:extLst>
          </p:cNvPr>
          <p:cNvSpPr/>
          <p:nvPr/>
        </p:nvSpPr>
        <p:spPr bwMode="auto">
          <a:xfrm>
            <a:off x="3239968" y="3819681"/>
            <a:ext cx="1937674" cy="4611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Assurance-accidents et assurance-maladie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3DC2CD9-FF35-8C40-8951-1252002EFD8A}"/>
              </a:ext>
            </a:extLst>
          </p:cNvPr>
          <p:cNvSpPr/>
          <p:nvPr/>
        </p:nvSpPr>
        <p:spPr bwMode="auto">
          <a:xfrm>
            <a:off x="3376310" y="4423235"/>
            <a:ext cx="1859124" cy="25277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 W3" charset="0"/>
                <a:cs typeface="ヒラギノ角ゴ Pro W3" charset="0"/>
              </a:rPr>
              <a:t>Coordination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9793446-D701-2E42-B70A-80CFC9E8F389}"/>
              </a:ext>
            </a:extLst>
          </p:cNvPr>
          <p:cNvCxnSpPr>
            <a:stCxn id="31" idx="2"/>
            <a:endCxn id="47" idx="0"/>
          </p:cNvCxnSpPr>
          <p:nvPr/>
        </p:nvCxnSpPr>
        <p:spPr bwMode="auto">
          <a:xfrm>
            <a:off x="3269430" y="2497370"/>
            <a:ext cx="469044" cy="1237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8" name="Espace réservé du pied de page 4">
            <a:extLst>
              <a:ext uri="{FF2B5EF4-FFF2-40B4-BE49-F238E27FC236}">
                <a16:creationId xmlns:a16="http://schemas.microsoft.com/office/drawing/2014/main" id="{8C51931D-8147-1249-88DD-74217823A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6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6" grpId="0" animBg="1"/>
      <p:bldP spid="31" grpId="0" animBg="1"/>
      <p:bldP spid="32" grpId="0" animBg="1"/>
      <p:bldP spid="33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B. Droit de révocation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5C60F0E-1A91-CF48-A8DA-A287B762521A}"/>
              </a:ext>
            </a:extLst>
          </p:cNvPr>
          <p:cNvSpPr txBox="1"/>
          <p:nvPr/>
        </p:nvSpPr>
        <p:spPr>
          <a:xfrm>
            <a:off x="539552" y="998678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Novelle CO 1990: Démarchage (40a CO)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7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38DD19F-1C8B-4B43-B99B-17755C2E76CF}"/>
              </a:ext>
            </a:extLst>
          </p:cNvPr>
          <p:cNvSpPr txBox="1"/>
          <p:nvPr/>
        </p:nvSpPr>
        <p:spPr>
          <a:xfrm>
            <a:off x="539552" y="3852579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Prévaut pour la proposition | Contrat après sa conclusion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9824DF8-9851-704F-B58D-A396BF57405E}"/>
              </a:ext>
            </a:extLst>
          </p:cNvPr>
          <p:cNvSpPr txBox="1"/>
          <p:nvPr/>
        </p:nvSpPr>
        <p:spPr>
          <a:xfrm>
            <a:off x="527611" y="4370471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Applicable à l’assurance-vie (</a:t>
            </a:r>
            <a:r>
              <a:rPr lang="fr-CH" sz="1800" dirty="0">
                <a:sym typeface="Symbol" pitchFamily="2" charset="2"/>
              </a:rPr>
              <a:t> UE)</a:t>
            </a:r>
            <a:endParaRPr lang="fr-FR" sz="18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F478C97-2FAE-E24E-B116-72D066754B5B}"/>
              </a:ext>
            </a:extLst>
          </p:cNvPr>
          <p:cNvSpPr txBox="1"/>
          <p:nvPr/>
        </p:nvSpPr>
        <p:spPr>
          <a:xfrm>
            <a:off x="527611" y="4888363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Forme textuelle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6D94219-3C68-5147-820E-E691B2D58849}"/>
              </a:ext>
            </a:extLst>
          </p:cNvPr>
          <p:cNvSpPr txBox="1"/>
          <p:nvPr/>
        </p:nvSpPr>
        <p:spPr>
          <a:xfrm>
            <a:off x="539552" y="5406255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Indemnisation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27C2D68-5329-9F4F-B242-1C4E948B0ED0}"/>
              </a:ext>
            </a:extLst>
          </p:cNvPr>
          <p:cNvGrpSpPr/>
          <p:nvPr/>
        </p:nvGrpSpPr>
        <p:grpSpPr>
          <a:xfrm>
            <a:off x="539552" y="1517734"/>
            <a:ext cx="4036181" cy="1115150"/>
            <a:chOff x="535819" y="1356998"/>
            <a:chExt cx="4036181" cy="1115150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795DA450-414F-5341-A462-0F7DFFFD2F0B}"/>
                </a:ext>
              </a:extLst>
            </p:cNvPr>
            <p:cNvSpPr txBox="1"/>
            <p:nvPr/>
          </p:nvSpPr>
          <p:spPr>
            <a:xfrm>
              <a:off x="535819" y="1356998"/>
              <a:ext cx="40361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800" dirty="0"/>
                <a:t>Caractéristiques de l’assurance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9FC949BB-FBF3-9246-881F-6FFA3EA69AFC}"/>
                </a:ext>
              </a:extLst>
            </p:cNvPr>
            <p:cNvSpPr txBox="1"/>
            <p:nvPr/>
          </p:nvSpPr>
          <p:spPr>
            <a:xfrm>
              <a:off x="868219" y="1733484"/>
              <a:ext cx="365268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Ø"/>
              </a:pPr>
              <a:r>
                <a:rPr lang="fr-FR" sz="1400" dirty="0"/>
                <a:t>Droits du lésé (assurance RC)</a:t>
              </a:r>
            </a:p>
            <a:p>
              <a:pPr marL="285750" indent="-285750">
                <a:buFont typeface="Wingdings" pitchFamily="2" charset="2"/>
                <a:buChar char="Ø"/>
              </a:pPr>
              <a:r>
                <a:rPr lang="fr-FR" sz="1400" dirty="0"/>
                <a:t>Assurance collective</a:t>
              </a:r>
            </a:p>
            <a:p>
              <a:pPr marL="285750" indent="-285750">
                <a:buFont typeface="Wingdings" pitchFamily="2" charset="2"/>
                <a:buChar char="Ø"/>
              </a:pPr>
              <a:r>
                <a:rPr lang="fr-FR" sz="1400" dirty="0"/>
                <a:t>Assurance de courte durée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DAE8C77-38AA-194D-B22B-A4E615A96A14}"/>
              </a:ext>
            </a:extLst>
          </p:cNvPr>
          <p:cNvGrpSpPr/>
          <p:nvPr/>
        </p:nvGrpSpPr>
        <p:grpSpPr>
          <a:xfrm>
            <a:off x="539552" y="2816213"/>
            <a:ext cx="4828269" cy="888388"/>
            <a:chOff x="535819" y="2730144"/>
            <a:chExt cx="4828269" cy="888388"/>
          </a:xfrm>
        </p:grpSpPr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20DC2BF-707C-CC44-B48E-8C45C05FA4BE}"/>
                </a:ext>
              </a:extLst>
            </p:cNvPr>
            <p:cNvSpPr txBox="1"/>
            <p:nvPr/>
          </p:nvSpPr>
          <p:spPr>
            <a:xfrm>
              <a:off x="535819" y="2730144"/>
              <a:ext cx="48282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800" dirty="0"/>
                <a:t>Besoin d’une réglementation spécifique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CEF3B008-D76E-6845-B802-2B0BBFF47247}"/>
                </a:ext>
              </a:extLst>
            </p:cNvPr>
            <p:cNvSpPr txBox="1"/>
            <p:nvPr/>
          </p:nvSpPr>
          <p:spPr>
            <a:xfrm>
              <a:off x="868219" y="3095312"/>
              <a:ext cx="36526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itchFamily="2" charset="2"/>
                <a:buChar char="Ø"/>
              </a:pPr>
              <a:r>
                <a:rPr lang="fr-FR" sz="1400" dirty="0"/>
                <a:t>Révision totale LCA</a:t>
              </a:r>
            </a:p>
            <a:p>
              <a:pPr marL="285750" indent="-285750">
                <a:buFont typeface="Wingdings" pitchFamily="2" charset="2"/>
                <a:buChar char="Ø"/>
              </a:pPr>
              <a:r>
                <a:rPr lang="fr-FR" sz="1400" dirty="0"/>
                <a:t>Révision partielle LCA (2017)</a:t>
              </a:r>
            </a:p>
          </p:txBody>
        </p:sp>
      </p:grp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DBC74206-8FAE-6147-BEE8-AC54683C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7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C. Assurance rétroactive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8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38DD19F-1C8B-4B43-B99B-17755C2E76CF}"/>
              </a:ext>
            </a:extLst>
          </p:cNvPr>
          <p:cNvSpPr txBox="1"/>
          <p:nvPr/>
        </p:nvSpPr>
        <p:spPr>
          <a:xfrm>
            <a:off x="543019" y="1825096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Fondement: art. 9 LCA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9824DF8-9851-704F-B58D-A396BF57405E}"/>
              </a:ext>
            </a:extLst>
          </p:cNvPr>
          <p:cNvSpPr txBox="1"/>
          <p:nvPr/>
        </p:nvSpPr>
        <p:spPr>
          <a:xfrm>
            <a:off x="543019" y="2479744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800" dirty="0"/>
              <a:t>Entraîne des conséquences drastiques (assurance de personnes)</a:t>
            </a:r>
            <a:endParaRPr lang="fr-FR" sz="18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F478C97-2FAE-E24E-B116-72D066754B5B}"/>
              </a:ext>
            </a:extLst>
          </p:cNvPr>
          <p:cNvSpPr txBox="1"/>
          <p:nvPr/>
        </p:nvSpPr>
        <p:spPr>
          <a:xfrm>
            <a:off x="543019" y="3134392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Plutôt: asymétrie d’information (cf. actuel art. 10 LCA)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6D94219-3C68-5147-820E-E691B2D58849}"/>
              </a:ext>
            </a:extLst>
          </p:cNvPr>
          <p:cNvSpPr txBox="1"/>
          <p:nvPr/>
        </p:nvSpPr>
        <p:spPr>
          <a:xfrm>
            <a:off x="539552" y="3789040"/>
            <a:ext cx="79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Projet 2017: l’autorise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23F88D2B-A6B1-5B41-BA0A-6520E7CB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3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a date 3">
            <a:extLst>
              <a:ext uri="{FF2B5EF4-FFF2-40B4-BE49-F238E27FC236}">
                <a16:creationId xmlns:a16="http://schemas.microsoft.com/office/drawing/2014/main" id="{C17C07C3-CAC6-A54E-B6B6-6DD9EAC39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7171184" y="6210300"/>
            <a:ext cx="167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905AEFA8-7967-9746-AD22-DFF74D2002B3}" type="datetime2">
              <a:rPr lang="fr-FR" altLang="fr-FR" sz="1000">
                <a:solidFill>
                  <a:schemeClr val="bg1"/>
                </a:solidFill>
                <a:latin typeface="Verdana" panose="020B0604030504040204" pitchFamily="34" charset="0"/>
              </a:rPr>
              <a:pPr/>
              <a:t>lundi 30 juillet 2018</a:t>
            </a:fld>
            <a:endParaRPr lang="fr-FR" altLang="fr-FR" sz="14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itre 1">
            <a:extLst>
              <a:ext uri="{FF2B5EF4-FFF2-40B4-BE49-F238E27FC236}">
                <a16:creationId xmlns:a16="http://schemas.microsoft.com/office/drawing/2014/main" id="{119B72FC-7965-3E48-9873-D1FC4CD9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610"/>
            <a:ext cx="8686800" cy="909740"/>
          </a:xfrm>
        </p:spPr>
        <p:txBody>
          <a:bodyPr/>
          <a:lstStyle/>
          <a:p>
            <a:r>
              <a:rPr lang="fr-FR" altLang="fr-FR" dirty="0"/>
              <a:t>D. Modification du contrat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7E842066-67C4-C04B-AD2C-02B5E229FBBC}"/>
              </a:ext>
            </a:extLst>
          </p:cNvPr>
          <p:cNvSpPr txBox="1">
            <a:spLocks/>
          </p:cNvSpPr>
          <p:nvPr/>
        </p:nvSpPr>
        <p:spPr bwMode="auto">
          <a:xfrm>
            <a:off x="2808912" y="6211354"/>
            <a:ext cx="5651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CACD69F0-99A4-C04A-B400-CC95A206916A}" type="slidenum">
              <a:rPr lang="fr-FR" altLang="fr-FR" sz="1400" smtClean="0">
                <a:latin typeface="Verdana" panose="020B0604030504040204" pitchFamily="34" charset="0"/>
              </a:rPr>
              <a:pPr/>
              <a:t>9</a:t>
            </a:fld>
            <a:endParaRPr lang="fr-FR" altLang="fr-FR" sz="1400" dirty="0">
              <a:latin typeface="Verdana" panose="020B060403050404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95DA450-414F-5341-A462-0F7DFFFD2F0B}"/>
              </a:ext>
            </a:extLst>
          </p:cNvPr>
          <p:cNvSpPr txBox="1"/>
          <p:nvPr/>
        </p:nvSpPr>
        <p:spPr>
          <a:xfrm>
            <a:off x="539552" y="1412776"/>
            <a:ext cx="413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/>
              <a:t>De lege </a:t>
            </a:r>
            <a:r>
              <a:rPr lang="fr-FR" sz="1800" i="1" dirty="0" err="1"/>
              <a:t>lata</a:t>
            </a:r>
            <a:r>
              <a:rPr lang="fr-FR" sz="1800" dirty="0"/>
              <a:t>: en principe admissible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38DD19F-1C8B-4B43-B99B-17755C2E76CF}"/>
              </a:ext>
            </a:extLst>
          </p:cNvPr>
          <p:cNvSpPr txBox="1"/>
          <p:nvPr/>
        </p:nvSpPr>
        <p:spPr>
          <a:xfrm>
            <a:off x="539552" y="3265337"/>
            <a:ext cx="208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Projet (2017):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F478C97-2FAE-E24E-B116-72D066754B5B}"/>
              </a:ext>
            </a:extLst>
          </p:cNvPr>
          <p:cNvSpPr txBox="1"/>
          <p:nvPr/>
        </p:nvSpPr>
        <p:spPr>
          <a:xfrm>
            <a:off x="886457" y="3825806"/>
            <a:ext cx="1794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Admissible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CEF3B008-D76E-6845-B802-2B0BBFF47247}"/>
              </a:ext>
            </a:extLst>
          </p:cNvPr>
          <p:cNvSpPr txBox="1"/>
          <p:nvPr/>
        </p:nvSpPr>
        <p:spPr>
          <a:xfrm>
            <a:off x="3037640" y="3730789"/>
            <a:ext cx="3895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Helvetica" pitchFamily="2" charset="0"/>
              <a:buChar char="−"/>
            </a:pPr>
            <a:r>
              <a:rPr lang="fr-FR" sz="1400" dirty="0"/>
              <a:t>Information précontractuelle</a:t>
            </a:r>
          </a:p>
          <a:p>
            <a:pPr marL="285750" indent="-285750">
              <a:buFont typeface="Helvetica" pitchFamily="2" charset="0"/>
              <a:buChar char="−"/>
            </a:pPr>
            <a:r>
              <a:rPr lang="fr-FR" sz="1400" dirty="0"/>
              <a:t>Droit de résiliation (sauf grands risques)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D0A3F43-95ED-2E43-865F-7F7C915DA522}"/>
              </a:ext>
            </a:extLst>
          </p:cNvPr>
          <p:cNvSpPr txBox="1"/>
          <p:nvPr/>
        </p:nvSpPr>
        <p:spPr>
          <a:xfrm>
            <a:off x="886458" y="1782108"/>
            <a:ext cx="5845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Information précontractuelle (cf. également directive UE)</a:t>
            </a:r>
          </a:p>
          <a:p>
            <a:endParaRPr lang="fr-F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Droit de résiliation</a:t>
            </a:r>
          </a:p>
          <a:p>
            <a:r>
              <a:rPr lang="fr-FR" sz="1600" dirty="0"/>
              <a:t>	(ATF 135 III 1 = </a:t>
            </a:r>
            <a:r>
              <a:rPr lang="fr-FR" sz="1600" dirty="0" err="1"/>
              <a:t>JdT</a:t>
            </a:r>
            <a:r>
              <a:rPr lang="fr-FR" sz="1600" dirty="0"/>
              <a:t> 2011 II 516)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87F2021-AB96-3644-BDEF-222CC4999B90}"/>
              </a:ext>
            </a:extLst>
          </p:cNvPr>
          <p:cNvSpPr txBox="1"/>
          <p:nvPr/>
        </p:nvSpPr>
        <p:spPr>
          <a:xfrm>
            <a:off x="886457" y="4393937"/>
            <a:ext cx="6046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Adaptation de la prime réservée dans tous les cas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85FD353-7738-1246-899C-55D74AA0F62A}"/>
              </a:ext>
            </a:extLst>
          </p:cNvPr>
          <p:cNvSpPr txBox="1"/>
          <p:nvPr/>
        </p:nvSpPr>
        <p:spPr>
          <a:xfrm>
            <a:off x="886457" y="4867983"/>
            <a:ext cx="7429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La solution proposée est critiquée (assurance-maladie complémentaire)</a:t>
            </a:r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DBF23A2F-0509-434E-8708-73CCE1658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210300"/>
            <a:ext cx="4038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r>
              <a:rPr lang="fr-CH" altLang="fr-FR" sz="1200" dirty="0">
                <a:solidFill>
                  <a:schemeClr val="bg1"/>
                </a:solidFill>
                <a:latin typeface="Verdana" panose="020B0604030504040204" pitchFamily="34" charset="0"/>
              </a:rPr>
              <a:t>Révision partielle LCA</a:t>
            </a:r>
            <a:endParaRPr lang="fr-FR" altLang="fr-FR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4" name="Accolade ouvrante 13">
            <a:extLst>
              <a:ext uri="{FF2B5EF4-FFF2-40B4-BE49-F238E27FC236}">
                <a16:creationId xmlns:a16="http://schemas.microsoft.com/office/drawing/2014/main" id="{C6A02DE2-2C9E-E84E-8782-9B29E163ABFF}"/>
              </a:ext>
            </a:extLst>
          </p:cNvPr>
          <p:cNvSpPr/>
          <p:nvPr/>
        </p:nvSpPr>
        <p:spPr bwMode="auto">
          <a:xfrm>
            <a:off x="2725177" y="3796345"/>
            <a:ext cx="267936" cy="40645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182139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Verdana"/>
        <a:ea typeface="ヒラギノ角ゴ Pro W3"/>
        <a:cs typeface="ヒラギノ角ゴ Pro W3"/>
      </a:majorFont>
      <a:minorFont>
        <a:latin typeface="Verdana"/>
        <a:ea typeface="ヒラギノ角ゴ Pro W3"/>
        <a:cs typeface="ヒラギノ角ゴ Pro W3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583</Words>
  <Application>Microsoft Office PowerPoint</Application>
  <PresentationFormat>Bildschirmpräsentation (4:3)</PresentationFormat>
  <Paragraphs>171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Helvetica</vt:lpstr>
      <vt:lpstr>Symbol</vt:lpstr>
      <vt:lpstr>Verdana</vt:lpstr>
      <vt:lpstr>Wingdings</vt:lpstr>
      <vt:lpstr>ヒラギノ角ゴ Pro W3</vt:lpstr>
      <vt:lpstr>Nouvelle présentation</vt:lpstr>
      <vt:lpstr>Révision partielle LCA  Journée du droit de la circulation routière  22 juin 2018</vt:lpstr>
      <vt:lpstr>Plan</vt:lpstr>
      <vt:lpstr>I. Historique</vt:lpstr>
      <vt:lpstr>I. Historique</vt:lpstr>
      <vt:lpstr>II. Modifications envisagées</vt:lpstr>
      <vt:lpstr>A. Structure de la loi (2/2)</vt:lpstr>
      <vt:lpstr>B. Droit de révocation</vt:lpstr>
      <vt:lpstr>C. Assurance rétroactive</vt:lpstr>
      <vt:lpstr>D. Modification du contrat</vt:lpstr>
      <vt:lpstr>E. Fin du contrat</vt:lpstr>
      <vt:lpstr>G. Prescription</vt:lpstr>
      <vt:lpstr>III. Discussion</vt:lpstr>
    </vt:vector>
  </TitlesOfParts>
  <Company>Université de Lausanne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unicom nliechti</dc:creator>
  <cp:lastModifiedBy>NEUHAUS Nathalie</cp:lastModifiedBy>
  <cp:revision>241</cp:revision>
  <cp:lastPrinted>2016-06-22T07:30:55Z</cp:lastPrinted>
  <dcterms:created xsi:type="dcterms:W3CDTF">2005-09-30T08:59:37Z</dcterms:created>
  <dcterms:modified xsi:type="dcterms:W3CDTF">2018-07-30T12:23:16Z</dcterms:modified>
</cp:coreProperties>
</file>