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sldIdLst>
    <p:sldId id="257" r:id="rId2"/>
    <p:sldId id="258" r:id="rId3"/>
    <p:sldId id="274" r:id="rId4"/>
    <p:sldId id="279" r:id="rId5"/>
    <p:sldId id="280" r:id="rId6"/>
    <p:sldId id="282" r:id="rId7"/>
    <p:sldId id="283" r:id="rId8"/>
    <p:sldId id="289" r:id="rId9"/>
    <p:sldId id="277" r:id="rId10"/>
    <p:sldId id="278" r:id="rId11"/>
    <p:sldId id="284" r:id="rId12"/>
    <p:sldId id="285" r:id="rId13"/>
    <p:sldId id="290" r:id="rId14"/>
    <p:sldId id="287" r:id="rId15"/>
    <p:sldId id="291" r:id="rId16"/>
    <p:sldId id="292" r:id="rId17"/>
    <p:sldId id="293" r:id="rId18"/>
    <p:sldId id="286" r:id="rId19"/>
    <p:sldId id="294" r:id="rId20"/>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84" autoAdjust="0"/>
    <p:restoredTop sz="94660"/>
  </p:normalViewPr>
  <p:slideViewPr>
    <p:cSldViewPr>
      <p:cViewPr varScale="1">
        <p:scale>
          <a:sx n="109" d="100"/>
          <a:sy n="109" d="100"/>
        </p:scale>
        <p:origin x="176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CH"/>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68370E-DC89-4754-8586-7A803D725866}" type="datetimeFigureOut">
              <a:rPr lang="fr-CH" smtClean="0"/>
              <a:pPr/>
              <a:t>30.07.2018</a:t>
            </a:fld>
            <a:endParaRPr lang="fr-CH"/>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CH"/>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CH"/>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EB2A93-FBED-4A8B-A341-4BD1601CE767}" type="slidenum">
              <a:rPr lang="fr-CH" smtClean="0"/>
              <a:pPr/>
              <a:t>‹Nr.›</a:t>
            </a:fld>
            <a:endParaRPr lang="fr-CH"/>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H"/>
          </a:p>
        </p:txBody>
      </p:sp>
      <p:sp>
        <p:nvSpPr>
          <p:cNvPr id="4" name="Espace réservé du numéro de diapositive 3"/>
          <p:cNvSpPr>
            <a:spLocks noGrp="1"/>
          </p:cNvSpPr>
          <p:nvPr>
            <p:ph type="sldNum" sz="quarter" idx="10"/>
          </p:nvPr>
        </p:nvSpPr>
        <p:spPr/>
        <p:txBody>
          <a:bodyPr/>
          <a:lstStyle/>
          <a:p>
            <a:fld id="{46167BC3-E335-4665-8934-A2481CBD462D}" type="slidenum">
              <a:rPr lang="de-CH" smtClean="0"/>
              <a:pPr/>
              <a:t>1</a:t>
            </a:fld>
            <a:endParaRPr lang="de-CH"/>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H"/>
          </a:p>
        </p:txBody>
      </p:sp>
      <p:sp>
        <p:nvSpPr>
          <p:cNvPr id="4" name="Espace réservé du numéro de diapositive 3"/>
          <p:cNvSpPr>
            <a:spLocks noGrp="1"/>
          </p:cNvSpPr>
          <p:nvPr>
            <p:ph type="sldNum" sz="quarter" idx="10"/>
          </p:nvPr>
        </p:nvSpPr>
        <p:spPr/>
        <p:txBody>
          <a:bodyPr/>
          <a:lstStyle/>
          <a:p>
            <a:fld id="{CDEB2A93-FBED-4A8B-A341-4BD1601CE767}" type="slidenum">
              <a:rPr lang="fr-CH" smtClean="0"/>
              <a:pPr/>
              <a:t>10</a:t>
            </a:fld>
            <a:endParaRPr lang="fr-CH"/>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H"/>
          </a:p>
        </p:txBody>
      </p:sp>
      <p:sp>
        <p:nvSpPr>
          <p:cNvPr id="4" name="Espace réservé du numéro de diapositive 3"/>
          <p:cNvSpPr>
            <a:spLocks noGrp="1"/>
          </p:cNvSpPr>
          <p:nvPr>
            <p:ph type="sldNum" sz="quarter" idx="10"/>
          </p:nvPr>
        </p:nvSpPr>
        <p:spPr/>
        <p:txBody>
          <a:bodyPr/>
          <a:lstStyle/>
          <a:p>
            <a:fld id="{CDEB2A93-FBED-4A8B-A341-4BD1601CE767}" type="slidenum">
              <a:rPr lang="fr-CH" smtClean="0"/>
              <a:pPr/>
              <a:t>11</a:t>
            </a:fld>
            <a:endParaRPr lang="fr-CH"/>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H"/>
          </a:p>
        </p:txBody>
      </p:sp>
      <p:sp>
        <p:nvSpPr>
          <p:cNvPr id="4" name="Espace réservé du numéro de diapositive 3"/>
          <p:cNvSpPr>
            <a:spLocks noGrp="1"/>
          </p:cNvSpPr>
          <p:nvPr>
            <p:ph type="sldNum" sz="quarter" idx="10"/>
          </p:nvPr>
        </p:nvSpPr>
        <p:spPr/>
        <p:txBody>
          <a:bodyPr/>
          <a:lstStyle/>
          <a:p>
            <a:fld id="{CDEB2A93-FBED-4A8B-A341-4BD1601CE767}" type="slidenum">
              <a:rPr lang="fr-CH" smtClean="0"/>
              <a:pPr/>
              <a:t>12</a:t>
            </a:fld>
            <a:endParaRPr lang="fr-CH"/>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H"/>
          </a:p>
        </p:txBody>
      </p:sp>
      <p:sp>
        <p:nvSpPr>
          <p:cNvPr id="4" name="Espace réservé du numéro de diapositive 3"/>
          <p:cNvSpPr>
            <a:spLocks noGrp="1"/>
          </p:cNvSpPr>
          <p:nvPr>
            <p:ph type="sldNum" sz="quarter" idx="10"/>
          </p:nvPr>
        </p:nvSpPr>
        <p:spPr/>
        <p:txBody>
          <a:bodyPr/>
          <a:lstStyle/>
          <a:p>
            <a:fld id="{CDEB2A93-FBED-4A8B-A341-4BD1601CE767}" type="slidenum">
              <a:rPr lang="fr-CH" smtClean="0"/>
              <a:pPr/>
              <a:t>13</a:t>
            </a:fld>
            <a:endParaRPr lang="fr-CH"/>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H"/>
          </a:p>
        </p:txBody>
      </p:sp>
      <p:sp>
        <p:nvSpPr>
          <p:cNvPr id="4" name="Espace réservé du numéro de diapositive 3"/>
          <p:cNvSpPr>
            <a:spLocks noGrp="1"/>
          </p:cNvSpPr>
          <p:nvPr>
            <p:ph type="sldNum" sz="quarter" idx="10"/>
          </p:nvPr>
        </p:nvSpPr>
        <p:spPr/>
        <p:txBody>
          <a:bodyPr/>
          <a:lstStyle/>
          <a:p>
            <a:fld id="{CDEB2A93-FBED-4A8B-A341-4BD1601CE767}" type="slidenum">
              <a:rPr lang="fr-CH" smtClean="0"/>
              <a:pPr/>
              <a:t>14</a:t>
            </a:fld>
            <a:endParaRPr lang="fr-CH"/>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H"/>
          </a:p>
        </p:txBody>
      </p:sp>
      <p:sp>
        <p:nvSpPr>
          <p:cNvPr id="4" name="Espace réservé du numéro de diapositive 3"/>
          <p:cNvSpPr>
            <a:spLocks noGrp="1"/>
          </p:cNvSpPr>
          <p:nvPr>
            <p:ph type="sldNum" sz="quarter" idx="10"/>
          </p:nvPr>
        </p:nvSpPr>
        <p:spPr/>
        <p:txBody>
          <a:bodyPr/>
          <a:lstStyle/>
          <a:p>
            <a:fld id="{CDEB2A93-FBED-4A8B-A341-4BD1601CE767}" type="slidenum">
              <a:rPr lang="fr-CH" smtClean="0"/>
              <a:pPr/>
              <a:t>15</a:t>
            </a:fld>
            <a:endParaRPr lang="fr-CH"/>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H"/>
          </a:p>
        </p:txBody>
      </p:sp>
      <p:sp>
        <p:nvSpPr>
          <p:cNvPr id="4" name="Espace réservé du numéro de diapositive 3"/>
          <p:cNvSpPr>
            <a:spLocks noGrp="1"/>
          </p:cNvSpPr>
          <p:nvPr>
            <p:ph type="sldNum" sz="quarter" idx="10"/>
          </p:nvPr>
        </p:nvSpPr>
        <p:spPr/>
        <p:txBody>
          <a:bodyPr/>
          <a:lstStyle/>
          <a:p>
            <a:fld id="{CDEB2A93-FBED-4A8B-A341-4BD1601CE767}" type="slidenum">
              <a:rPr lang="fr-CH" smtClean="0"/>
              <a:pPr/>
              <a:t>16</a:t>
            </a:fld>
            <a:endParaRPr lang="fr-CH"/>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H"/>
          </a:p>
        </p:txBody>
      </p:sp>
      <p:sp>
        <p:nvSpPr>
          <p:cNvPr id="4" name="Espace réservé du numéro de diapositive 3"/>
          <p:cNvSpPr>
            <a:spLocks noGrp="1"/>
          </p:cNvSpPr>
          <p:nvPr>
            <p:ph type="sldNum" sz="quarter" idx="10"/>
          </p:nvPr>
        </p:nvSpPr>
        <p:spPr/>
        <p:txBody>
          <a:bodyPr/>
          <a:lstStyle/>
          <a:p>
            <a:fld id="{CDEB2A93-FBED-4A8B-A341-4BD1601CE767}" type="slidenum">
              <a:rPr lang="fr-CH" smtClean="0"/>
              <a:pPr/>
              <a:t>17</a:t>
            </a:fld>
            <a:endParaRPr lang="fr-CH"/>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H"/>
          </a:p>
        </p:txBody>
      </p:sp>
      <p:sp>
        <p:nvSpPr>
          <p:cNvPr id="4" name="Espace réservé du numéro de diapositive 3"/>
          <p:cNvSpPr>
            <a:spLocks noGrp="1"/>
          </p:cNvSpPr>
          <p:nvPr>
            <p:ph type="sldNum" sz="quarter" idx="10"/>
          </p:nvPr>
        </p:nvSpPr>
        <p:spPr/>
        <p:txBody>
          <a:bodyPr/>
          <a:lstStyle/>
          <a:p>
            <a:fld id="{CDEB2A93-FBED-4A8B-A341-4BD1601CE767}" type="slidenum">
              <a:rPr lang="fr-CH" smtClean="0"/>
              <a:pPr/>
              <a:t>18</a:t>
            </a:fld>
            <a:endParaRPr lang="fr-CH"/>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H"/>
          </a:p>
        </p:txBody>
      </p:sp>
      <p:sp>
        <p:nvSpPr>
          <p:cNvPr id="4" name="Espace réservé du numéro de diapositive 3"/>
          <p:cNvSpPr>
            <a:spLocks noGrp="1"/>
          </p:cNvSpPr>
          <p:nvPr>
            <p:ph type="sldNum" sz="quarter" idx="10"/>
          </p:nvPr>
        </p:nvSpPr>
        <p:spPr/>
        <p:txBody>
          <a:bodyPr/>
          <a:lstStyle/>
          <a:p>
            <a:fld id="{CDEB2A93-FBED-4A8B-A341-4BD1601CE767}" type="slidenum">
              <a:rPr lang="fr-CH" smtClean="0"/>
              <a:pPr/>
              <a:t>19</a:t>
            </a:fld>
            <a:endParaRPr lang="fr-CH"/>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CH" sz="1200" b="0" kern="1200" dirty="0" smtClean="0">
                <a:solidFill>
                  <a:schemeClr val="tx1"/>
                </a:solidFill>
                <a:latin typeface="+mn-lt"/>
                <a:ea typeface="+mn-ea"/>
                <a:cs typeface="+mn-cs"/>
              </a:rPr>
              <a:t>Pour traiter de la jurisprudence en droit des assurances sociales , j'ai choisi deux thèmes  qui touchent directement le droit de la circulation routière</a:t>
            </a:r>
            <a:endParaRPr lang="de-CH" sz="1200" b="1" kern="1200" dirty="0">
              <a:solidFill>
                <a:schemeClr val="tx1"/>
              </a:solidFill>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46167BC3-E335-4665-8934-A2481CBD462D}" type="slidenum">
              <a:rPr lang="de-CH" smtClean="0"/>
              <a:pPr/>
              <a:t>2</a:t>
            </a:fld>
            <a:endParaRPr lang="de-CH"/>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H"/>
          </a:p>
        </p:txBody>
      </p:sp>
      <p:sp>
        <p:nvSpPr>
          <p:cNvPr id="4" name="Espace réservé du numéro de diapositive 3"/>
          <p:cNvSpPr>
            <a:spLocks noGrp="1"/>
          </p:cNvSpPr>
          <p:nvPr>
            <p:ph type="sldNum" sz="quarter" idx="10"/>
          </p:nvPr>
        </p:nvSpPr>
        <p:spPr/>
        <p:txBody>
          <a:bodyPr/>
          <a:lstStyle/>
          <a:p>
            <a:fld id="{CDEB2A93-FBED-4A8B-A341-4BD1601CE767}" type="slidenum">
              <a:rPr lang="fr-CH" smtClean="0"/>
              <a:pPr/>
              <a:t>3</a:t>
            </a:fld>
            <a:endParaRPr lang="fr-CH"/>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H"/>
          </a:p>
        </p:txBody>
      </p:sp>
      <p:sp>
        <p:nvSpPr>
          <p:cNvPr id="4" name="Espace réservé du numéro de diapositive 3"/>
          <p:cNvSpPr>
            <a:spLocks noGrp="1"/>
          </p:cNvSpPr>
          <p:nvPr>
            <p:ph type="sldNum" sz="quarter" idx="10"/>
          </p:nvPr>
        </p:nvSpPr>
        <p:spPr/>
        <p:txBody>
          <a:bodyPr/>
          <a:lstStyle/>
          <a:p>
            <a:fld id="{CDEB2A93-FBED-4A8B-A341-4BD1601CE767}" type="slidenum">
              <a:rPr lang="fr-CH" smtClean="0"/>
              <a:pPr/>
              <a:t>4</a:t>
            </a:fld>
            <a:endParaRPr lang="fr-CH"/>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H"/>
          </a:p>
        </p:txBody>
      </p:sp>
      <p:sp>
        <p:nvSpPr>
          <p:cNvPr id="4" name="Espace réservé du numéro de diapositive 3"/>
          <p:cNvSpPr>
            <a:spLocks noGrp="1"/>
          </p:cNvSpPr>
          <p:nvPr>
            <p:ph type="sldNum" sz="quarter" idx="10"/>
          </p:nvPr>
        </p:nvSpPr>
        <p:spPr/>
        <p:txBody>
          <a:bodyPr/>
          <a:lstStyle/>
          <a:p>
            <a:fld id="{CDEB2A93-FBED-4A8B-A341-4BD1601CE767}" type="slidenum">
              <a:rPr lang="fr-CH" smtClean="0"/>
              <a:pPr/>
              <a:t>5</a:t>
            </a:fld>
            <a:endParaRPr lang="fr-CH"/>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H"/>
          </a:p>
        </p:txBody>
      </p:sp>
      <p:sp>
        <p:nvSpPr>
          <p:cNvPr id="4" name="Espace réservé du numéro de diapositive 3"/>
          <p:cNvSpPr>
            <a:spLocks noGrp="1"/>
          </p:cNvSpPr>
          <p:nvPr>
            <p:ph type="sldNum" sz="quarter" idx="10"/>
          </p:nvPr>
        </p:nvSpPr>
        <p:spPr/>
        <p:txBody>
          <a:bodyPr/>
          <a:lstStyle/>
          <a:p>
            <a:fld id="{CDEB2A93-FBED-4A8B-A341-4BD1601CE767}" type="slidenum">
              <a:rPr lang="fr-CH" smtClean="0"/>
              <a:pPr/>
              <a:t>6</a:t>
            </a:fld>
            <a:endParaRPr lang="fr-CH"/>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H"/>
          </a:p>
        </p:txBody>
      </p:sp>
      <p:sp>
        <p:nvSpPr>
          <p:cNvPr id="4" name="Espace réservé du numéro de diapositive 3"/>
          <p:cNvSpPr>
            <a:spLocks noGrp="1"/>
          </p:cNvSpPr>
          <p:nvPr>
            <p:ph type="sldNum" sz="quarter" idx="10"/>
          </p:nvPr>
        </p:nvSpPr>
        <p:spPr/>
        <p:txBody>
          <a:bodyPr/>
          <a:lstStyle/>
          <a:p>
            <a:fld id="{CDEB2A93-FBED-4A8B-A341-4BD1601CE767}" type="slidenum">
              <a:rPr lang="fr-CH" smtClean="0"/>
              <a:pPr/>
              <a:t>7</a:t>
            </a:fld>
            <a:endParaRPr lang="fr-CH"/>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H"/>
          </a:p>
        </p:txBody>
      </p:sp>
      <p:sp>
        <p:nvSpPr>
          <p:cNvPr id="4" name="Espace réservé du numéro de diapositive 3"/>
          <p:cNvSpPr>
            <a:spLocks noGrp="1"/>
          </p:cNvSpPr>
          <p:nvPr>
            <p:ph type="sldNum" sz="quarter" idx="10"/>
          </p:nvPr>
        </p:nvSpPr>
        <p:spPr/>
        <p:txBody>
          <a:bodyPr/>
          <a:lstStyle/>
          <a:p>
            <a:fld id="{CDEB2A93-FBED-4A8B-A341-4BD1601CE767}" type="slidenum">
              <a:rPr lang="fr-CH" smtClean="0"/>
              <a:pPr/>
              <a:t>8</a:t>
            </a:fld>
            <a:endParaRPr lang="fr-CH"/>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H"/>
          </a:p>
        </p:txBody>
      </p:sp>
      <p:sp>
        <p:nvSpPr>
          <p:cNvPr id="4" name="Espace réservé du numéro de diapositive 3"/>
          <p:cNvSpPr>
            <a:spLocks noGrp="1"/>
          </p:cNvSpPr>
          <p:nvPr>
            <p:ph type="sldNum" sz="quarter" idx="10"/>
          </p:nvPr>
        </p:nvSpPr>
        <p:spPr/>
        <p:txBody>
          <a:bodyPr/>
          <a:lstStyle/>
          <a:p>
            <a:fld id="{CDEB2A93-FBED-4A8B-A341-4BD1601CE767}" type="slidenum">
              <a:rPr lang="fr-CH" smtClean="0"/>
              <a:pPr/>
              <a:t>9</a:t>
            </a:fld>
            <a:endParaRPr lang="fr-CH"/>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CH"/>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CH"/>
          </a:p>
        </p:txBody>
      </p:sp>
      <p:sp>
        <p:nvSpPr>
          <p:cNvPr id="4" name="Espace réservé de la date 3"/>
          <p:cNvSpPr>
            <a:spLocks noGrp="1"/>
          </p:cNvSpPr>
          <p:nvPr>
            <p:ph type="dt" sz="half" idx="10"/>
          </p:nvPr>
        </p:nvSpPr>
        <p:spPr/>
        <p:txBody>
          <a:bodyPr/>
          <a:lstStyle/>
          <a:p>
            <a:endParaRPr lang="fr-CH"/>
          </a:p>
        </p:txBody>
      </p:sp>
      <p:sp>
        <p:nvSpPr>
          <p:cNvPr id="5" name="Espace réservé du pied de page 4"/>
          <p:cNvSpPr>
            <a:spLocks noGrp="1"/>
          </p:cNvSpPr>
          <p:nvPr>
            <p:ph type="ftr" sz="quarter" idx="11"/>
          </p:nvPr>
        </p:nvSpPr>
        <p:spPr/>
        <p:txBody>
          <a:bodyPr/>
          <a:lstStyle/>
          <a:p>
            <a:r>
              <a:rPr lang="fr-FR" smtClean="0"/>
              <a:t>Journée du droit de la circulation routière 2018   Ghislaine Frésard</a:t>
            </a:r>
            <a:endParaRPr lang="fr-CH"/>
          </a:p>
        </p:txBody>
      </p:sp>
      <p:sp>
        <p:nvSpPr>
          <p:cNvPr id="6" name="Espace réservé du numéro de diapositive 5"/>
          <p:cNvSpPr>
            <a:spLocks noGrp="1"/>
          </p:cNvSpPr>
          <p:nvPr>
            <p:ph type="sldNum" sz="quarter" idx="12"/>
          </p:nvPr>
        </p:nvSpPr>
        <p:spPr/>
        <p:txBody>
          <a:bodyPr/>
          <a:lstStyle/>
          <a:p>
            <a:fld id="{E6F2B95B-23B3-4881-B296-9B4EAE3F169E}" type="slidenum">
              <a:rPr lang="fr-CH" smtClean="0"/>
              <a:pPr/>
              <a:t>‹Nr.›</a:t>
            </a:fld>
            <a:endParaRPr lang="fr-CH"/>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H"/>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e la date 3"/>
          <p:cNvSpPr>
            <a:spLocks noGrp="1"/>
          </p:cNvSpPr>
          <p:nvPr>
            <p:ph type="dt" sz="half" idx="10"/>
          </p:nvPr>
        </p:nvSpPr>
        <p:spPr/>
        <p:txBody>
          <a:bodyPr/>
          <a:lstStyle/>
          <a:p>
            <a:endParaRPr lang="fr-CH"/>
          </a:p>
        </p:txBody>
      </p:sp>
      <p:sp>
        <p:nvSpPr>
          <p:cNvPr id="5" name="Espace réservé du pied de page 4"/>
          <p:cNvSpPr>
            <a:spLocks noGrp="1"/>
          </p:cNvSpPr>
          <p:nvPr>
            <p:ph type="ftr" sz="quarter" idx="11"/>
          </p:nvPr>
        </p:nvSpPr>
        <p:spPr/>
        <p:txBody>
          <a:bodyPr/>
          <a:lstStyle/>
          <a:p>
            <a:r>
              <a:rPr lang="fr-FR" smtClean="0"/>
              <a:t>Journée du droit de la circulation routière 2018   Ghislaine Frésard</a:t>
            </a:r>
            <a:endParaRPr lang="fr-CH"/>
          </a:p>
        </p:txBody>
      </p:sp>
      <p:sp>
        <p:nvSpPr>
          <p:cNvPr id="6" name="Espace réservé du numéro de diapositive 5"/>
          <p:cNvSpPr>
            <a:spLocks noGrp="1"/>
          </p:cNvSpPr>
          <p:nvPr>
            <p:ph type="sldNum" sz="quarter" idx="12"/>
          </p:nvPr>
        </p:nvSpPr>
        <p:spPr/>
        <p:txBody>
          <a:bodyPr/>
          <a:lstStyle/>
          <a:p>
            <a:fld id="{E6F2B95B-23B3-4881-B296-9B4EAE3F169E}" type="slidenum">
              <a:rPr lang="fr-CH" smtClean="0"/>
              <a:pPr/>
              <a:t>‹Nr.›</a:t>
            </a:fld>
            <a:endParaRPr lang="fr-C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CH"/>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e la date 3"/>
          <p:cNvSpPr>
            <a:spLocks noGrp="1"/>
          </p:cNvSpPr>
          <p:nvPr>
            <p:ph type="dt" sz="half" idx="10"/>
          </p:nvPr>
        </p:nvSpPr>
        <p:spPr/>
        <p:txBody>
          <a:bodyPr/>
          <a:lstStyle/>
          <a:p>
            <a:endParaRPr lang="fr-CH"/>
          </a:p>
        </p:txBody>
      </p:sp>
      <p:sp>
        <p:nvSpPr>
          <p:cNvPr id="5" name="Espace réservé du pied de page 4"/>
          <p:cNvSpPr>
            <a:spLocks noGrp="1"/>
          </p:cNvSpPr>
          <p:nvPr>
            <p:ph type="ftr" sz="quarter" idx="11"/>
          </p:nvPr>
        </p:nvSpPr>
        <p:spPr/>
        <p:txBody>
          <a:bodyPr/>
          <a:lstStyle/>
          <a:p>
            <a:r>
              <a:rPr lang="fr-FR" smtClean="0"/>
              <a:t>Journée du droit de la circulation routière 2018   Ghislaine Frésard</a:t>
            </a:r>
            <a:endParaRPr lang="fr-CH"/>
          </a:p>
        </p:txBody>
      </p:sp>
      <p:sp>
        <p:nvSpPr>
          <p:cNvPr id="6" name="Espace réservé du numéro de diapositive 5"/>
          <p:cNvSpPr>
            <a:spLocks noGrp="1"/>
          </p:cNvSpPr>
          <p:nvPr>
            <p:ph type="sldNum" sz="quarter" idx="12"/>
          </p:nvPr>
        </p:nvSpPr>
        <p:spPr/>
        <p:txBody>
          <a:bodyPr/>
          <a:lstStyle/>
          <a:p>
            <a:fld id="{E6F2B95B-23B3-4881-B296-9B4EAE3F169E}" type="slidenum">
              <a:rPr lang="fr-CH" smtClean="0"/>
              <a:pPr/>
              <a:t>‹Nr.›</a:t>
            </a:fld>
            <a:endParaRPr lang="fr-CH"/>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p:spTree>
      <p:nvGrpSpPr>
        <p:cNvPr id="1" name=""/>
        <p:cNvGrpSpPr/>
        <p:nvPr/>
      </p:nvGrpSpPr>
      <p:grpSpPr>
        <a:xfrm>
          <a:off x="0" y="0"/>
          <a:ext cx="0" cy="0"/>
          <a:chOff x="0" y="0"/>
          <a:chExt cx="0" cy="0"/>
        </a:xfrm>
      </p:grpSpPr>
      <p:pic>
        <p:nvPicPr>
          <p:cNvPr id="7" name="Grafik 6" descr="UNIFR_Background_Titleslide_PPT.jpg"/>
          <p:cNvPicPr>
            <a:picLocks noChangeAspect="1"/>
          </p:cNvPicPr>
          <p:nvPr/>
        </p:nvPicPr>
        <p:blipFill>
          <a:blip r:embed="rId2" cstate="print"/>
          <a:stretch>
            <a:fillRect/>
          </a:stretch>
        </p:blipFill>
        <p:spPr>
          <a:xfrm>
            <a:off x="0" y="1106488"/>
            <a:ext cx="9144000" cy="5751512"/>
          </a:xfrm>
          <a:prstGeom prst="rect">
            <a:avLst/>
          </a:prstGeom>
        </p:spPr>
      </p:pic>
      <p:sp>
        <p:nvSpPr>
          <p:cNvPr id="8" name="Textplatzhalter 7"/>
          <p:cNvSpPr>
            <a:spLocks noGrp="1"/>
          </p:cNvSpPr>
          <p:nvPr>
            <p:ph type="body" sz="quarter" idx="13"/>
          </p:nvPr>
        </p:nvSpPr>
        <p:spPr>
          <a:xfrm>
            <a:off x="433388" y="1803400"/>
            <a:ext cx="8278811" cy="4351338"/>
          </a:xfrm>
        </p:spPr>
        <p:txBody>
          <a:bodyPr/>
          <a:lstStyle>
            <a:lvl1pPr>
              <a:spcAft>
                <a:spcPts val="2700"/>
              </a:spcAft>
              <a:defRPr/>
            </a:lvl1pPr>
            <a:lvl2pPr>
              <a:lnSpc>
                <a:spcPts val="3200"/>
              </a:lnSpc>
              <a:spcAft>
                <a:spcPts val="3200"/>
              </a:spcAft>
              <a:defRPr sz="3000" b="1" cap="all" baseline="0">
                <a:solidFill>
                  <a:srgbClr val="BF1238"/>
                </a:solidFill>
              </a:defRPr>
            </a:lvl2pPr>
            <a:lvl3pPr marL="0" indent="0">
              <a:lnSpc>
                <a:spcPts val="3200"/>
              </a:lnSpc>
              <a:spcAft>
                <a:spcPts val="3200"/>
              </a:spcAft>
              <a:buFont typeface="Arial" pitchFamily="34" charset="0"/>
              <a:buChar char="​"/>
              <a:defRPr sz="3000"/>
            </a:lvl3pPr>
            <a:lvl4pPr>
              <a:lnSpc>
                <a:spcPts val="2000"/>
              </a:lnSpc>
              <a:defRPr sz="1600">
                <a:solidFill>
                  <a:schemeClr val="tx1"/>
                </a:solidFill>
              </a:defRPr>
            </a:lvl4pPr>
            <a:lvl5pPr>
              <a:lnSpc>
                <a:spcPts val="2000"/>
              </a:lnSpc>
              <a:defRPr sz="1600" b="0">
                <a:solidFill>
                  <a:schemeClr val="tx1"/>
                </a:solidFill>
              </a:defRPr>
            </a:lvl5pPr>
            <a:lvl6pPr>
              <a:defRPr/>
            </a:lvl6pPr>
            <a:lvl7pPr>
              <a:defRPr/>
            </a:lvl7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DE" dirty="0" smtClean="0"/>
          </a:p>
        </p:txBody>
      </p:sp>
      <p:pic>
        <p:nvPicPr>
          <p:cNvPr id="2" name="Bild 1" descr="droit_bandeau_PPT.png"/>
          <p:cNvPicPr>
            <a:picLocks noChangeAspect="1"/>
          </p:cNvPicPr>
          <p:nvPr userDrawn="1"/>
        </p:nvPicPr>
        <p:blipFill rotWithShape="1">
          <a:blip r:embed="rId3" cstate="print">
            <a:extLst>
              <a:ext uri="{28A0092B-C50C-407E-A947-70E740481C1C}">
                <a14:useLocalDpi xmlns:a14="http://schemas.microsoft.com/office/drawing/2010/main" val="0"/>
              </a:ext>
            </a:extLst>
          </a:blip>
          <a:srcRect l="1190" r="8272"/>
          <a:stretch/>
        </p:blipFill>
        <p:spPr>
          <a:xfrm>
            <a:off x="433388" y="172080"/>
            <a:ext cx="8278812" cy="880656"/>
          </a:xfrm>
          <a:prstGeom prst="rect">
            <a:avLst/>
          </a:prstGeom>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H"/>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e la date 3"/>
          <p:cNvSpPr>
            <a:spLocks noGrp="1"/>
          </p:cNvSpPr>
          <p:nvPr>
            <p:ph type="dt" sz="half" idx="10"/>
          </p:nvPr>
        </p:nvSpPr>
        <p:spPr/>
        <p:txBody>
          <a:bodyPr/>
          <a:lstStyle/>
          <a:p>
            <a:endParaRPr lang="fr-CH"/>
          </a:p>
        </p:txBody>
      </p:sp>
      <p:sp>
        <p:nvSpPr>
          <p:cNvPr id="5" name="Espace réservé du pied de page 4"/>
          <p:cNvSpPr>
            <a:spLocks noGrp="1"/>
          </p:cNvSpPr>
          <p:nvPr>
            <p:ph type="ftr" sz="quarter" idx="11"/>
          </p:nvPr>
        </p:nvSpPr>
        <p:spPr/>
        <p:txBody>
          <a:bodyPr/>
          <a:lstStyle/>
          <a:p>
            <a:r>
              <a:rPr lang="fr-FR" smtClean="0"/>
              <a:t>Journée du droit de la circulation routière 2018   Ghislaine Frésard</a:t>
            </a:r>
            <a:endParaRPr lang="fr-CH"/>
          </a:p>
        </p:txBody>
      </p:sp>
      <p:sp>
        <p:nvSpPr>
          <p:cNvPr id="6" name="Espace réservé du numéro de diapositive 5"/>
          <p:cNvSpPr>
            <a:spLocks noGrp="1"/>
          </p:cNvSpPr>
          <p:nvPr>
            <p:ph type="sldNum" sz="quarter" idx="12"/>
          </p:nvPr>
        </p:nvSpPr>
        <p:spPr/>
        <p:txBody>
          <a:bodyPr/>
          <a:lstStyle/>
          <a:p>
            <a:fld id="{E6F2B95B-23B3-4881-B296-9B4EAE3F169E}" type="slidenum">
              <a:rPr lang="fr-CH" smtClean="0"/>
              <a:pPr/>
              <a:t>‹Nr.›</a:t>
            </a:fld>
            <a:endParaRPr lang="fr-C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CH"/>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endParaRPr lang="fr-CH"/>
          </a:p>
        </p:txBody>
      </p:sp>
      <p:sp>
        <p:nvSpPr>
          <p:cNvPr id="5" name="Espace réservé du pied de page 4"/>
          <p:cNvSpPr>
            <a:spLocks noGrp="1"/>
          </p:cNvSpPr>
          <p:nvPr>
            <p:ph type="ftr" sz="quarter" idx="11"/>
          </p:nvPr>
        </p:nvSpPr>
        <p:spPr/>
        <p:txBody>
          <a:bodyPr/>
          <a:lstStyle/>
          <a:p>
            <a:r>
              <a:rPr lang="fr-FR" smtClean="0"/>
              <a:t>Journée du droit de la circulation routière 2018   Ghislaine Frésard</a:t>
            </a:r>
            <a:endParaRPr lang="fr-CH"/>
          </a:p>
        </p:txBody>
      </p:sp>
      <p:sp>
        <p:nvSpPr>
          <p:cNvPr id="6" name="Espace réservé du numéro de diapositive 5"/>
          <p:cNvSpPr>
            <a:spLocks noGrp="1"/>
          </p:cNvSpPr>
          <p:nvPr>
            <p:ph type="sldNum" sz="quarter" idx="12"/>
          </p:nvPr>
        </p:nvSpPr>
        <p:spPr/>
        <p:txBody>
          <a:bodyPr/>
          <a:lstStyle/>
          <a:p>
            <a:fld id="{E6F2B95B-23B3-4881-B296-9B4EAE3F169E}" type="slidenum">
              <a:rPr lang="fr-CH" smtClean="0"/>
              <a:pPr/>
              <a:t>‹Nr.›</a:t>
            </a:fld>
            <a:endParaRPr lang="fr-CH"/>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H"/>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5" name="Espace réservé de la date 4"/>
          <p:cNvSpPr>
            <a:spLocks noGrp="1"/>
          </p:cNvSpPr>
          <p:nvPr>
            <p:ph type="dt" sz="half" idx="10"/>
          </p:nvPr>
        </p:nvSpPr>
        <p:spPr/>
        <p:txBody>
          <a:bodyPr/>
          <a:lstStyle/>
          <a:p>
            <a:endParaRPr lang="fr-CH"/>
          </a:p>
        </p:txBody>
      </p:sp>
      <p:sp>
        <p:nvSpPr>
          <p:cNvPr id="6" name="Espace réservé du pied de page 5"/>
          <p:cNvSpPr>
            <a:spLocks noGrp="1"/>
          </p:cNvSpPr>
          <p:nvPr>
            <p:ph type="ftr" sz="quarter" idx="11"/>
          </p:nvPr>
        </p:nvSpPr>
        <p:spPr/>
        <p:txBody>
          <a:bodyPr/>
          <a:lstStyle/>
          <a:p>
            <a:r>
              <a:rPr lang="fr-FR" smtClean="0"/>
              <a:t>Journée du droit de la circulation routière 2018   Ghislaine Frésard</a:t>
            </a:r>
            <a:endParaRPr lang="fr-CH"/>
          </a:p>
        </p:txBody>
      </p:sp>
      <p:sp>
        <p:nvSpPr>
          <p:cNvPr id="7" name="Espace réservé du numéro de diapositive 6"/>
          <p:cNvSpPr>
            <a:spLocks noGrp="1"/>
          </p:cNvSpPr>
          <p:nvPr>
            <p:ph type="sldNum" sz="quarter" idx="12"/>
          </p:nvPr>
        </p:nvSpPr>
        <p:spPr/>
        <p:txBody>
          <a:bodyPr/>
          <a:lstStyle/>
          <a:p>
            <a:fld id="{E6F2B95B-23B3-4881-B296-9B4EAE3F169E}" type="slidenum">
              <a:rPr lang="fr-CH" smtClean="0"/>
              <a:pPr/>
              <a:t>‹Nr.›</a:t>
            </a:fld>
            <a:endParaRPr lang="fr-C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CH"/>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7" name="Espace réservé de la date 6"/>
          <p:cNvSpPr>
            <a:spLocks noGrp="1"/>
          </p:cNvSpPr>
          <p:nvPr>
            <p:ph type="dt" sz="half" idx="10"/>
          </p:nvPr>
        </p:nvSpPr>
        <p:spPr/>
        <p:txBody>
          <a:bodyPr/>
          <a:lstStyle/>
          <a:p>
            <a:endParaRPr lang="fr-CH"/>
          </a:p>
        </p:txBody>
      </p:sp>
      <p:sp>
        <p:nvSpPr>
          <p:cNvPr id="8" name="Espace réservé du pied de page 7"/>
          <p:cNvSpPr>
            <a:spLocks noGrp="1"/>
          </p:cNvSpPr>
          <p:nvPr>
            <p:ph type="ftr" sz="quarter" idx="11"/>
          </p:nvPr>
        </p:nvSpPr>
        <p:spPr/>
        <p:txBody>
          <a:bodyPr/>
          <a:lstStyle/>
          <a:p>
            <a:r>
              <a:rPr lang="fr-FR" smtClean="0"/>
              <a:t>Journée du droit de la circulation routière 2018   Ghislaine Frésard</a:t>
            </a:r>
            <a:endParaRPr lang="fr-CH"/>
          </a:p>
        </p:txBody>
      </p:sp>
      <p:sp>
        <p:nvSpPr>
          <p:cNvPr id="9" name="Espace réservé du numéro de diapositive 8"/>
          <p:cNvSpPr>
            <a:spLocks noGrp="1"/>
          </p:cNvSpPr>
          <p:nvPr>
            <p:ph type="sldNum" sz="quarter" idx="12"/>
          </p:nvPr>
        </p:nvSpPr>
        <p:spPr/>
        <p:txBody>
          <a:bodyPr/>
          <a:lstStyle/>
          <a:p>
            <a:fld id="{E6F2B95B-23B3-4881-B296-9B4EAE3F169E}" type="slidenum">
              <a:rPr lang="fr-CH" smtClean="0"/>
              <a:pPr/>
              <a:t>‹Nr.›</a:t>
            </a:fld>
            <a:endParaRPr lang="fr-C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H"/>
          </a:p>
        </p:txBody>
      </p:sp>
      <p:sp>
        <p:nvSpPr>
          <p:cNvPr id="3" name="Espace réservé de la date 2"/>
          <p:cNvSpPr>
            <a:spLocks noGrp="1"/>
          </p:cNvSpPr>
          <p:nvPr>
            <p:ph type="dt" sz="half" idx="10"/>
          </p:nvPr>
        </p:nvSpPr>
        <p:spPr/>
        <p:txBody>
          <a:bodyPr/>
          <a:lstStyle/>
          <a:p>
            <a:endParaRPr lang="fr-CH"/>
          </a:p>
        </p:txBody>
      </p:sp>
      <p:sp>
        <p:nvSpPr>
          <p:cNvPr id="4" name="Espace réservé du pied de page 3"/>
          <p:cNvSpPr>
            <a:spLocks noGrp="1"/>
          </p:cNvSpPr>
          <p:nvPr>
            <p:ph type="ftr" sz="quarter" idx="11"/>
          </p:nvPr>
        </p:nvSpPr>
        <p:spPr/>
        <p:txBody>
          <a:bodyPr/>
          <a:lstStyle/>
          <a:p>
            <a:r>
              <a:rPr lang="fr-FR" smtClean="0"/>
              <a:t>Journée du droit de la circulation routière 2018   Ghislaine Frésard</a:t>
            </a:r>
            <a:endParaRPr lang="fr-CH"/>
          </a:p>
        </p:txBody>
      </p:sp>
      <p:sp>
        <p:nvSpPr>
          <p:cNvPr id="5" name="Espace réservé du numéro de diapositive 4"/>
          <p:cNvSpPr>
            <a:spLocks noGrp="1"/>
          </p:cNvSpPr>
          <p:nvPr>
            <p:ph type="sldNum" sz="quarter" idx="12"/>
          </p:nvPr>
        </p:nvSpPr>
        <p:spPr/>
        <p:txBody>
          <a:bodyPr/>
          <a:lstStyle/>
          <a:p>
            <a:fld id="{E6F2B95B-23B3-4881-B296-9B4EAE3F169E}" type="slidenum">
              <a:rPr lang="fr-CH" smtClean="0"/>
              <a:pPr/>
              <a:t>‹Nr.›</a:t>
            </a:fld>
            <a:endParaRPr lang="fr-C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endParaRPr lang="fr-CH"/>
          </a:p>
        </p:txBody>
      </p:sp>
      <p:sp>
        <p:nvSpPr>
          <p:cNvPr id="3" name="Espace réservé du pied de page 2"/>
          <p:cNvSpPr>
            <a:spLocks noGrp="1"/>
          </p:cNvSpPr>
          <p:nvPr>
            <p:ph type="ftr" sz="quarter" idx="11"/>
          </p:nvPr>
        </p:nvSpPr>
        <p:spPr/>
        <p:txBody>
          <a:bodyPr/>
          <a:lstStyle/>
          <a:p>
            <a:r>
              <a:rPr lang="fr-FR" smtClean="0"/>
              <a:t>Journée du droit de la circulation routière 2018   Ghislaine Frésard</a:t>
            </a:r>
            <a:endParaRPr lang="fr-CH"/>
          </a:p>
        </p:txBody>
      </p:sp>
      <p:sp>
        <p:nvSpPr>
          <p:cNvPr id="4" name="Espace réservé du numéro de diapositive 3"/>
          <p:cNvSpPr>
            <a:spLocks noGrp="1"/>
          </p:cNvSpPr>
          <p:nvPr>
            <p:ph type="sldNum" sz="quarter" idx="12"/>
          </p:nvPr>
        </p:nvSpPr>
        <p:spPr/>
        <p:txBody>
          <a:bodyPr/>
          <a:lstStyle/>
          <a:p>
            <a:fld id="{E6F2B95B-23B3-4881-B296-9B4EAE3F169E}" type="slidenum">
              <a:rPr lang="fr-CH" smtClean="0"/>
              <a:pPr/>
              <a:t>‹Nr.›</a:t>
            </a:fld>
            <a:endParaRPr lang="fr-C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CH"/>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endParaRPr lang="fr-CH"/>
          </a:p>
        </p:txBody>
      </p:sp>
      <p:sp>
        <p:nvSpPr>
          <p:cNvPr id="6" name="Espace réservé du pied de page 5"/>
          <p:cNvSpPr>
            <a:spLocks noGrp="1"/>
          </p:cNvSpPr>
          <p:nvPr>
            <p:ph type="ftr" sz="quarter" idx="11"/>
          </p:nvPr>
        </p:nvSpPr>
        <p:spPr/>
        <p:txBody>
          <a:bodyPr/>
          <a:lstStyle/>
          <a:p>
            <a:r>
              <a:rPr lang="fr-FR" smtClean="0"/>
              <a:t>Journée du droit de la circulation routière 2018   Ghislaine Frésard</a:t>
            </a:r>
            <a:endParaRPr lang="fr-CH"/>
          </a:p>
        </p:txBody>
      </p:sp>
      <p:sp>
        <p:nvSpPr>
          <p:cNvPr id="7" name="Espace réservé du numéro de diapositive 6"/>
          <p:cNvSpPr>
            <a:spLocks noGrp="1"/>
          </p:cNvSpPr>
          <p:nvPr>
            <p:ph type="sldNum" sz="quarter" idx="12"/>
          </p:nvPr>
        </p:nvSpPr>
        <p:spPr/>
        <p:txBody>
          <a:bodyPr/>
          <a:lstStyle/>
          <a:p>
            <a:fld id="{E6F2B95B-23B3-4881-B296-9B4EAE3F169E}" type="slidenum">
              <a:rPr lang="fr-CH" smtClean="0"/>
              <a:pPr/>
              <a:t>‹Nr.›</a:t>
            </a:fld>
            <a:endParaRPr lang="fr-CH"/>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CH"/>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H"/>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endParaRPr lang="fr-CH"/>
          </a:p>
        </p:txBody>
      </p:sp>
      <p:sp>
        <p:nvSpPr>
          <p:cNvPr id="6" name="Espace réservé du pied de page 5"/>
          <p:cNvSpPr>
            <a:spLocks noGrp="1"/>
          </p:cNvSpPr>
          <p:nvPr>
            <p:ph type="ftr" sz="quarter" idx="11"/>
          </p:nvPr>
        </p:nvSpPr>
        <p:spPr/>
        <p:txBody>
          <a:bodyPr/>
          <a:lstStyle/>
          <a:p>
            <a:r>
              <a:rPr lang="fr-FR" smtClean="0"/>
              <a:t>Journée du droit de la circulation routière 2018   Ghislaine Frésard</a:t>
            </a:r>
            <a:endParaRPr lang="fr-CH"/>
          </a:p>
        </p:txBody>
      </p:sp>
      <p:sp>
        <p:nvSpPr>
          <p:cNvPr id="7" name="Espace réservé du numéro de diapositive 6"/>
          <p:cNvSpPr>
            <a:spLocks noGrp="1"/>
          </p:cNvSpPr>
          <p:nvPr>
            <p:ph type="sldNum" sz="quarter" idx="12"/>
          </p:nvPr>
        </p:nvSpPr>
        <p:spPr/>
        <p:txBody>
          <a:bodyPr/>
          <a:lstStyle/>
          <a:p>
            <a:fld id="{E6F2B95B-23B3-4881-B296-9B4EAE3F169E}" type="slidenum">
              <a:rPr lang="fr-CH" smtClean="0"/>
              <a:pPr/>
              <a:t>‹Nr.›</a:t>
            </a:fld>
            <a:endParaRPr lang="fr-CH"/>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CH"/>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CH"/>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Journée du droit de la circulation routière 2018   Ghislaine Frésard</a:t>
            </a:r>
            <a:endParaRPr lang="fr-CH"/>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F2B95B-23B3-4881-B296-9B4EAE3F169E}" type="slidenum">
              <a:rPr lang="fr-CH" smtClean="0"/>
              <a:pPr/>
              <a:t>‹Nr.›</a:t>
            </a:fld>
            <a:endParaRPr lang="fr-CH"/>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endParaRPr lang="de-CH" dirty="0"/>
          </a:p>
        </p:txBody>
      </p:sp>
      <p:pic>
        <p:nvPicPr>
          <p:cNvPr id="4" name="Picture 3"/>
          <p:cNvPicPr>
            <a:picLocks noChangeAspect="1"/>
          </p:cNvPicPr>
          <p:nvPr/>
        </p:nvPicPr>
        <p:blipFill>
          <a:blip r:embed="rId3" cstate="print">
            <a:biLevel thresh="50000"/>
            <a:extLst>
              <a:ext uri="{28A0092B-C50C-407E-A947-70E740481C1C}">
                <a14:useLocalDpi xmlns:a14="http://schemas.microsoft.com/office/drawing/2010/main" val="0"/>
              </a:ext>
            </a:extLst>
          </a:blip>
          <a:stretch>
            <a:fillRect/>
          </a:stretch>
        </p:blipFill>
        <p:spPr>
          <a:xfrm>
            <a:off x="179512" y="2162542"/>
            <a:ext cx="5772040" cy="4016040"/>
          </a:xfrm>
          <a:prstGeom prst="rect">
            <a:avLst/>
          </a:prstGeom>
        </p:spPr>
      </p:pic>
      <p:sp>
        <p:nvSpPr>
          <p:cNvPr id="3" name="Textplatzhalter 1"/>
          <p:cNvSpPr txBox="1">
            <a:spLocks/>
          </p:cNvSpPr>
          <p:nvPr/>
        </p:nvSpPr>
        <p:spPr bwMode="auto">
          <a:xfrm>
            <a:off x="5111750" y="1124744"/>
            <a:ext cx="4032250" cy="4032250"/>
          </a:xfrm>
          <a:prstGeom prst="rect">
            <a:avLst/>
          </a:prstGeom>
          <a:solidFill>
            <a:srgbClr val="BF1238"/>
          </a:solidFill>
          <a:ln w="25400" cap="flat" cmpd="sng" algn="ctr">
            <a:noFill/>
            <a:prstDash val="solid"/>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270000" tIns="180000" rIns="270000" bIns="45720" numCol="1" anchor="t" anchorCtr="0" compatLnSpc="1">
            <a:prstTxWarp prst="textNoShape">
              <a:avLst/>
            </a:prstTxWarp>
          </a:bodyPr>
          <a:lstStyle>
            <a:lvl1pPr marL="0" indent="0" algn="l" defTabSz="898525" rtl="0" eaLnBrk="0" fontAlgn="auto" hangingPunct="0">
              <a:lnSpc>
                <a:spcPct val="100000"/>
              </a:lnSpc>
              <a:spcBef>
                <a:spcPts val="0"/>
              </a:spcBef>
              <a:spcAft>
                <a:spcPts val="0"/>
              </a:spcAft>
              <a:buClr>
                <a:schemeClr val="accent1"/>
              </a:buClr>
              <a:buSzPct val="90000"/>
              <a:buFont typeface="Wingdings" pitchFamily="2" charset="2"/>
              <a:buNone/>
              <a:tabLst>
                <a:tab pos="341313" algn="l"/>
              </a:tabLst>
              <a:defRPr lang="de-DE" sz="3200" b="1" kern="1200" dirty="0" smtClean="0">
                <a:solidFill>
                  <a:schemeClr val="lt1"/>
                </a:solidFill>
                <a:latin typeface="Arial" pitchFamily="34" charset="0"/>
                <a:ea typeface="+mn-ea"/>
                <a:cs typeface="Arial" pitchFamily="34" charset="0"/>
              </a:defRPr>
            </a:lvl1pPr>
            <a:lvl2pPr marL="77787" indent="0" algn="l" defTabSz="898525" rtl="0" eaLnBrk="0" fontAlgn="base" hangingPunct="0">
              <a:lnSpc>
                <a:spcPts val="2800"/>
              </a:lnSpc>
              <a:spcBef>
                <a:spcPts val="1000"/>
              </a:spcBef>
              <a:spcAft>
                <a:spcPct val="0"/>
              </a:spcAft>
              <a:buClr>
                <a:schemeClr val="accent1"/>
              </a:buClr>
              <a:buSzPct val="90000"/>
              <a:buFont typeface="Wingdings" pitchFamily="2" charset="2"/>
              <a:buNone/>
              <a:defRPr lang="de-DE" sz="2000" kern="1200" smtClean="0">
                <a:solidFill>
                  <a:schemeClr val="lt1"/>
                </a:solidFill>
                <a:latin typeface="+mn-lt"/>
                <a:ea typeface="+mn-ea"/>
                <a:cs typeface="+mn-cs"/>
              </a:defRPr>
            </a:lvl2pPr>
            <a:lvl3pPr marL="627062" indent="0" algn="l" defTabSz="898525" rtl="0" eaLnBrk="0" fontAlgn="base" hangingPunct="0">
              <a:lnSpc>
                <a:spcPts val="2400"/>
              </a:lnSpc>
              <a:spcBef>
                <a:spcPts val="400"/>
              </a:spcBef>
              <a:spcAft>
                <a:spcPct val="0"/>
              </a:spcAft>
              <a:buSzPct val="90000"/>
              <a:buFont typeface="Wingdings" pitchFamily="2" charset="2"/>
              <a:buNone/>
              <a:defRPr lang="de-DE" sz="2000" kern="1200" smtClean="0">
                <a:solidFill>
                  <a:schemeClr val="lt1"/>
                </a:solidFill>
                <a:latin typeface="+mn-lt"/>
                <a:ea typeface="+mn-ea"/>
                <a:cs typeface="+mn-cs"/>
              </a:defRPr>
            </a:lvl3pPr>
            <a:lvl4pPr marL="1089025" indent="0" algn="l" defTabSz="898525" rtl="0" eaLnBrk="0" fontAlgn="base" hangingPunct="0">
              <a:lnSpc>
                <a:spcPts val="2400"/>
              </a:lnSpc>
              <a:spcBef>
                <a:spcPts val="400"/>
              </a:spcBef>
              <a:spcAft>
                <a:spcPct val="0"/>
              </a:spcAft>
              <a:buSzPct val="90000"/>
              <a:buFont typeface="Wingdings" pitchFamily="2" charset="2"/>
              <a:buNone/>
              <a:defRPr lang="de-DE" sz="2000" kern="1200" smtClean="0">
                <a:solidFill>
                  <a:schemeClr val="lt1"/>
                </a:solidFill>
                <a:latin typeface="+mn-lt"/>
                <a:ea typeface="+mn-ea"/>
                <a:cs typeface="+mn-cs"/>
              </a:defRPr>
            </a:lvl4pPr>
            <a:lvl5pPr marL="1544637" indent="0" algn="l" defTabSz="898525" rtl="0" eaLnBrk="0" fontAlgn="base" hangingPunct="0">
              <a:lnSpc>
                <a:spcPts val="2400"/>
              </a:lnSpc>
              <a:spcBef>
                <a:spcPts val="400"/>
              </a:spcBef>
              <a:spcAft>
                <a:spcPct val="0"/>
              </a:spcAft>
              <a:buSzPct val="90000"/>
              <a:buFont typeface="Wingdings" pitchFamily="2" charset="2"/>
              <a:buNone/>
              <a:defRPr lang="de-CH"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marR="0" lvl="0" indent="0" algn="l" defTabSz="898525" rtl="0" eaLnBrk="0" fontAlgn="auto" latinLnBrk="0" hangingPunct="0">
              <a:spcBef>
                <a:spcPts val="0"/>
              </a:spcBef>
              <a:spcAft>
                <a:spcPts val="0"/>
              </a:spcAft>
              <a:buClr>
                <a:srgbClr val="BF1238"/>
              </a:buClr>
              <a:buSzPct val="90000"/>
              <a:buFont typeface="Wingdings" pitchFamily="2" charset="2"/>
              <a:buNone/>
              <a:tabLst>
                <a:tab pos="341313" algn="l"/>
              </a:tabLst>
              <a:defRPr/>
            </a:pPr>
            <a:r>
              <a:rPr kumimoji="0" lang="fr-CH" sz="2800" b="1" i="0" u="none" strike="noStrike" kern="1200" cap="none" spc="0" normalizeH="0" baseline="0" noProof="0" dirty="0" smtClean="0">
                <a:ln>
                  <a:noFill/>
                </a:ln>
                <a:solidFill>
                  <a:sysClr val="window" lastClr="FFFFFF"/>
                </a:solidFill>
                <a:effectLst/>
                <a:uLnTx/>
                <a:uFillTx/>
                <a:latin typeface="Arial" charset="0"/>
                <a:cs typeface="Arial" charset="0"/>
              </a:rPr>
              <a:t>Journée du droit de la circulation routière</a:t>
            </a:r>
            <a:r>
              <a:rPr kumimoji="0" lang="fr-CH" sz="2400" b="1" i="0" u="none" strike="noStrike" kern="1200" cap="none" spc="0" normalizeH="0" baseline="0" noProof="0" dirty="0" smtClean="0">
                <a:ln>
                  <a:noFill/>
                </a:ln>
                <a:solidFill>
                  <a:sysClr val="window" lastClr="FFFFFF"/>
                </a:solidFill>
                <a:effectLst/>
                <a:uLnTx/>
                <a:uFillTx/>
                <a:latin typeface="Arial" charset="0"/>
                <a:cs typeface="Arial" charset="0"/>
              </a:rPr>
              <a:t/>
            </a:r>
            <a:br>
              <a:rPr kumimoji="0" lang="fr-CH" sz="2400" b="1" i="0" u="none" strike="noStrike" kern="1200" cap="none" spc="0" normalizeH="0" baseline="0" noProof="0" dirty="0" smtClean="0">
                <a:ln>
                  <a:noFill/>
                </a:ln>
                <a:solidFill>
                  <a:sysClr val="window" lastClr="FFFFFF"/>
                </a:solidFill>
                <a:effectLst/>
                <a:uLnTx/>
                <a:uFillTx/>
                <a:latin typeface="Arial" charset="0"/>
                <a:cs typeface="Arial" charset="0"/>
              </a:rPr>
            </a:br>
            <a:r>
              <a:rPr kumimoji="0" lang="fr-CH" sz="2400" b="1" i="0" u="none" strike="noStrike" kern="1200" cap="none" spc="0" normalizeH="0" baseline="0" noProof="0" dirty="0" smtClean="0">
                <a:ln>
                  <a:noFill/>
                </a:ln>
                <a:solidFill>
                  <a:sysClr val="window" lastClr="FFFFFF"/>
                </a:solidFill>
                <a:effectLst/>
                <a:uLnTx/>
                <a:uFillTx/>
                <a:latin typeface="Arial" charset="0"/>
                <a:cs typeface="Arial" charset="0"/>
              </a:rPr>
              <a:t/>
            </a:r>
            <a:br>
              <a:rPr kumimoji="0" lang="fr-CH" sz="2400" b="1" i="0" u="none" strike="noStrike" kern="1200" cap="none" spc="0" normalizeH="0" baseline="0" noProof="0" dirty="0" smtClean="0">
                <a:ln>
                  <a:noFill/>
                </a:ln>
                <a:solidFill>
                  <a:sysClr val="window" lastClr="FFFFFF"/>
                </a:solidFill>
                <a:effectLst/>
                <a:uLnTx/>
                <a:uFillTx/>
                <a:latin typeface="Arial" charset="0"/>
                <a:cs typeface="Arial" charset="0"/>
              </a:rPr>
            </a:br>
            <a:r>
              <a:rPr kumimoji="0" lang="fr-CH" sz="2400" b="1" i="0" u="none" strike="noStrike" kern="1200" cap="none" spc="0" normalizeH="0" baseline="0" noProof="0" dirty="0" smtClean="0">
                <a:ln>
                  <a:noFill/>
                </a:ln>
                <a:solidFill>
                  <a:sysClr val="window" lastClr="FFFFFF"/>
                </a:solidFill>
                <a:effectLst/>
                <a:uLnTx/>
                <a:uFillTx/>
                <a:latin typeface="Arial" charset="0"/>
                <a:cs typeface="Arial" charset="0"/>
              </a:rPr>
              <a:t/>
            </a:r>
            <a:br>
              <a:rPr kumimoji="0" lang="fr-CH" sz="2400" b="1" i="0" u="none" strike="noStrike" kern="1200" cap="none" spc="0" normalizeH="0" baseline="0" noProof="0" dirty="0" smtClean="0">
                <a:ln>
                  <a:noFill/>
                </a:ln>
                <a:solidFill>
                  <a:sysClr val="window" lastClr="FFFFFF"/>
                </a:solidFill>
                <a:effectLst/>
                <a:uLnTx/>
                <a:uFillTx/>
                <a:latin typeface="Arial" charset="0"/>
                <a:cs typeface="Arial" charset="0"/>
              </a:rPr>
            </a:br>
            <a:r>
              <a:rPr kumimoji="0" lang="fr-CH" sz="2400" b="1" i="0" u="none" strike="noStrike" kern="1200" cap="none" spc="0" normalizeH="0" baseline="0" noProof="0" dirty="0" smtClean="0">
                <a:ln>
                  <a:noFill/>
                </a:ln>
                <a:solidFill>
                  <a:sysClr val="window" lastClr="FFFFFF"/>
                </a:solidFill>
                <a:effectLst/>
                <a:uLnTx/>
                <a:uFillTx/>
                <a:latin typeface="Arial" charset="0"/>
                <a:cs typeface="Arial" charset="0"/>
              </a:rPr>
              <a:t>22 juin 2018</a:t>
            </a:r>
            <a:endParaRPr kumimoji="0" lang="fr-CH" sz="2400" b="1" i="0" u="none" strike="noStrike" kern="1200" cap="none" spc="0" normalizeH="0" baseline="0" noProof="0" dirty="0">
              <a:ln>
                <a:noFill/>
              </a:ln>
              <a:solidFill>
                <a:sysClr val="window" lastClr="FFFFFF"/>
              </a:solidFill>
              <a:effectLst/>
              <a:uLnTx/>
              <a:uFillTx/>
            </a:endParaRPr>
          </a:p>
        </p:txBody>
      </p:sp>
    </p:spTree>
    <p:extLst>
      <p:ext uri="{BB962C8B-B14F-4D97-AF65-F5344CB8AC3E}">
        <p14:creationId xmlns:p14="http://schemas.microsoft.com/office/powerpoint/2010/main" val="38675246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smtClean="0"/>
              <a:t>II. L’accident et le dol éventuel</a:t>
            </a:r>
            <a:endParaRPr lang="fr-CH" dirty="0"/>
          </a:p>
        </p:txBody>
      </p:sp>
      <p:sp>
        <p:nvSpPr>
          <p:cNvPr id="3" name="Espace réservé du contenu 2"/>
          <p:cNvSpPr>
            <a:spLocks noGrp="1"/>
          </p:cNvSpPr>
          <p:nvPr>
            <p:ph idx="1"/>
          </p:nvPr>
        </p:nvSpPr>
        <p:spPr>
          <a:ln>
            <a:solidFill>
              <a:schemeClr val="tx1"/>
            </a:solidFill>
          </a:ln>
        </p:spPr>
        <p:txBody>
          <a:bodyPr>
            <a:normAutofit/>
          </a:bodyPr>
          <a:lstStyle/>
          <a:p>
            <a:pPr>
              <a:buNone/>
            </a:pPr>
            <a:r>
              <a:rPr lang="fr-CH" sz="4000" dirty="0" smtClean="0"/>
              <a:t>	</a:t>
            </a:r>
            <a:r>
              <a:rPr lang="fr-CH" b="1" dirty="0" smtClean="0"/>
              <a:t>ATF 143 V 285 : l’arrêt</a:t>
            </a:r>
          </a:p>
          <a:p>
            <a:pPr>
              <a:buNone/>
            </a:pPr>
            <a:r>
              <a:rPr lang="fr-FR" sz="2200" dirty="0" smtClean="0"/>
              <a:t>	La personne, prise d'un accès de colère ou sous le coup d'une frustration, qui frappe volontairement une paroi avec le poing pour se défouler et qui, de ce fait, subit une déchirure du tendon extenseur de l'auriculaire, agit par </a:t>
            </a:r>
            <a:r>
              <a:rPr lang="fr-FR" sz="2200" b="1" dirty="0" smtClean="0"/>
              <a:t>dol éventuel.</a:t>
            </a:r>
          </a:p>
          <a:p>
            <a:pPr>
              <a:buNone/>
            </a:pPr>
            <a:r>
              <a:rPr lang="fr-FR" sz="2400" dirty="0" smtClean="0"/>
              <a:t>	</a:t>
            </a:r>
            <a:r>
              <a:rPr lang="fr-FR" sz="2200" dirty="0" smtClean="0"/>
              <a:t>Le TF retient que le dol éventuel est une forme d'intention (art. 37 al. 1 LAA).</a:t>
            </a:r>
          </a:p>
          <a:p>
            <a:pPr>
              <a:buFont typeface="Wingdings" pitchFamily="2" charset="2"/>
              <a:buChar char="Ø"/>
            </a:pPr>
            <a:r>
              <a:rPr lang="fr-FR" sz="2200" dirty="0" smtClean="0"/>
              <a:t>	Dès lors </a:t>
            </a:r>
            <a:r>
              <a:rPr lang="fr-FR" sz="2400" b="1" dirty="0" smtClean="0"/>
              <a:t>l'assurance-accidents n'a pas à intervenir. </a:t>
            </a:r>
            <a:endParaRPr lang="de-CH" sz="2400" b="1" dirty="0" smtClean="0"/>
          </a:p>
          <a:p>
            <a:pPr>
              <a:buNone/>
            </a:pPr>
            <a:endParaRPr lang="fr-FR" sz="2400" dirty="0" smtClean="0"/>
          </a:p>
          <a:p>
            <a:pPr>
              <a:buNone/>
            </a:pPr>
            <a:endParaRPr lang="fr-FR" sz="2200" b="1" dirty="0" smtClean="0"/>
          </a:p>
          <a:p>
            <a:pPr>
              <a:buNone/>
            </a:pPr>
            <a:endParaRPr lang="fr-CH" sz="2200" b="1" dirty="0"/>
          </a:p>
        </p:txBody>
      </p:sp>
      <p:sp>
        <p:nvSpPr>
          <p:cNvPr id="4" name="Espace réservé du pied de page 3"/>
          <p:cNvSpPr>
            <a:spLocks noGrp="1"/>
          </p:cNvSpPr>
          <p:nvPr>
            <p:ph type="ftr" sz="quarter" idx="11"/>
          </p:nvPr>
        </p:nvSpPr>
        <p:spPr>
          <a:xfrm>
            <a:off x="2915816" y="6356350"/>
            <a:ext cx="3103984" cy="365125"/>
          </a:xfrm>
        </p:spPr>
        <p:txBody>
          <a:bodyPr/>
          <a:lstStyle/>
          <a:p>
            <a:r>
              <a:rPr lang="fr-FR" dirty="0" smtClean="0"/>
              <a:t>Journée du droit de la circulation routière 2018   Ghislaine Frésard</a:t>
            </a:r>
            <a:endParaRPr lang="fr-CH" dirty="0"/>
          </a:p>
        </p:txBody>
      </p:sp>
      <p:sp>
        <p:nvSpPr>
          <p:cNvPr id="5" name="Espace réservé du numéro de diapositive 4"/>
          <p:cNvSpPr>
            <a:spLocks noGrp="1"/>
          </p:cNvSpPr>
          <p:nvPr>
            <p:ph type="sldNum" sz="quarter" idx="12"/>
          </p:nvPr>
        </p:nvSpPr>
        <p:spPr/>
        <p:txBody>
          <a:bodyPr/>
          <a:lstStyle/>
          <a:p>
            <a:fld id="{E6F2B95B-23B3-4881-B296-9B4EAE3F169E}" type="slidenum">
              <a:rPr lang="fr-CH" smtClean="0"/>
              <a:pPr/>
              <a:t>10</a:t>
            </a:fld>
            <a:endParaRPr lang="fr-CH"/>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smtClean="0"/>
              <a:t>II. L’accident et le dol éventuel</a:t>
            </a:r>
            <a:endParaRPr lang="fr-CH" dirty="0"/>
          </a:p>
        </p:txBody>
      </p:sp>
      <p:sp>
        <p:nvSpPr>
          <p:cNvPr id="3" name="Espace réservé du contenu 2"/>
          <p:cNvSpPr>
            <a:spLocks noGrp="1"/>
          </p:cNvSpPr>
          <p:nvPr>
            <p:ph idx="1"/>
          </p:nvPr>
        </p:nvSpPr>
        <p:spPr>
          <a:ln>
            <a:solidFill>
              <a:schemeClr val="tx1"/>
            </a:solidFill>
          </a:ln>
        </p:spPr>
        <p:txBody>
          <a:bodyPr/>
          <a:lstStyle/>
          <a:p>
            <a:pPr>
              <a:buNone/>
            </a:pPr>
            <a:r>
              <a:rPr lang="fr-CH" b="1" dirty="0" smtClean="0"/>
              <a:t>	ATF 143 V 285: un commentaire</a:t>
            </a:r>
          </a:p>
          <a:p>
            <a:pPr>
              <a:buFont typeface="Symbol" pitchFamily="18" charset="2"/>
              <a:buChar char="-"/>
            </a:pPr>
            <a:r>
              <a:rPr lang="fr-CH" dirty="0" smtClean="0"/>
              <a:t>	</a:t>
            </a:r>
            <a:r>
              <a:rPr lang="fr-CH" sz="2200" dirty="0" smtClean="0"/>
              <a:t>Inégalité de traitement entre entreprise téméraire (réduction 	des prestations) et dol éventuel (suppression). Délimitation?</a:t>
            </a:r>
          </a:p>
          <a:p>
            <a:pPr>
              <a:buFont typeface="Symbol" pitchFamily="18" charset="2"/>
              <a:buChar char="-"/>
            </a:pPr>
            <a:r>
              <a:rPr lang="fr-CH" sz="2200" dirty="0" smtClean="0"/>
              <a:t>	Insécurité juridique.</a:t>
            </a:r>
          </a:p>
          <a:p>
            <a:pPr>
              <a:buFont typeface="Wingdings" pitchFamily="2" charset="2"/>
              <a:buChar char="Ø"/>
            </a:pPr>
            <a:r>
              <a:rPr lang="fr-CH" sz="2200" dirty="0" smtClean="0"/>
              <a:t>	</a:t>
            </a:r>
            <a:r>
              <a:rPr lang="fr-CH" sz="2200" b="1" dirty="0" smtClean="0"/>
              <a:t>La suppression </a:t>
            </a:r>
            <a:r>
              <a:rPr lang="fr-CH" sz="2200" dirty="0" smtClean="0"/>
              <a:t>de prestations de l’assurance-accidents en cas 	de dol éventuel est </a:t>
            </a:r>
            <a:r>
              <a:rPr lang="fr-CH" sz="2200" b="1" dirty="0" smtClean="0"/>
              <a:t>une réduction de la 	protection sociale.</a:t>
            </a:r>
          </a:p>
          <a:p>
            <a:pPr>
              <a:buNone/>
            </a:pPr>
            <a:endParaRPr lang="fr-CH" dirty="0" smtClean="0"/>
          </a:p>
          <a:p>
            <a:pPr>
              <a:buNone/>
            </a:pPr>
            <a:endParaRPr lang="fr-CH" dirty="0" smtClean="0"/>
          </a:p>
        </p:txBody>
      </p:sp>
      <p:sp>
        <p:nvSpPr>
          <p:cNvPr id="4" name="Espace réservé du pied de page 3"/>
          <p:cNvSpPr>
            <a:spLocks noGrp="1"/>
          </p:cNvSpPr>
          <p:nvPr>
            <p:ph type="ftr" sz="quarter" idx="11"/>
          </p:nvPr>
        </p:nvSpPr>
        <p:spPr>
          <a:xfrm>
            <a:off x="2915816" y="6356350"/>
            <a:ext cx="3103984" cy="365125"/>
          </a:xfrm>
        </p:spPr>
        <p:txBody>
          <a:bodyPr/>
          <a:lstStyle/>
          <a:p>
            <a:r>
              <a:rPr lang="fr-FR" dirty="0" smtClean="0"/>
              <a:t>Journée du droit de la circulation routière 2018   Ghislaine Frésard</a:t>
            </a:r>
            <a:endParaRPr lang="fr-CH" dirty="0"/>
          </a:p>
        </p:txBody>
      </p:sp>
      <p:sp>
        <p:nvSpPr>
          <p:cNvPr id="5" name="Espace réservé du numéro de diapositive 4"/>
          <p:cNvSpPr>
            <a:spLocks noGrp="1"/>
          </p:cNvSpPr>
          <p:nvPr>
            <p:ph type="sldNum" sz="quarter" idx="12"/>
          </p:nvPr>
        </p:nvSpPr>
        <p:spPr/>
        <p:txBody>
          <a:bodyPr/>
          <a:lstStyle/>
          <a:p>
            <a:fld id="{E6F2B95B-23B3-4881-B296-9B4EAE3F169E}" type="slidenum">
              <a:rPr lang="fr-CH" smtClean="0"/>
              <a:pPr/>
              <a:t>11</a:t>
            </a:fld>
            <a:endParaRPr lang="fr-CH"/>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H" dirty="0" smtClean="0"/>
              <a:t>III. La révision de la causalité ?</a:t>
            </a:r>
            <a:endParaRPr lang="fr-CH" dirty="0"/>
          </a:p>
        </p:txBody>
      </p:sp>
      <p:sp>
        <p:nvSpPr>
          <p:cNvPr id="3" name="Espace réservé du contenu 2"/>
          <p:cNvSpPr>
            <a:spLocks noGrp="1"/>
          </p:cNvSpPr>
          <p:nvPr>
            <p:ph idx="1"/>
          </p:nvPr>
        </p:nvSpPr>
        <p:spPr>
          <a:ln>
            <a:solidFill>
              <a:schemeClr val="tx1"/>
            </a:solidFill>
          </a:ln>
        </p:spPr>
        <p:txBody>
          <a:bodyPr>
            <a:normAutofit/>
          </a:bodyPr>
          <a:lstStyle/>
          <a:p>
            <a:pPr>
              <a:buNone/>
            </a:pPr>
            <a:r>
              <a:rPr lang="fr-CH" b="1" dirty="0" smtClean="0"/>
              <a:t>TF, 8C_833/2016 du 14 juin 2017: l’arrêt</a:t>
            </a:r>
          </a:p>
          <a:p>
            <a:pPr>
              <a:buFont typeface="Symbol" pitchFamily="18" charset="2"/>
              <a:buChar char="-"/>
            </a:pPr>
            <a:r>
              <a:rPr lang="fr-CH" sz="2200" dirty="0" smtClean="0"/>
              <a:t>Une vendeuse  bénéficie d’une rente de 35% de l’assurance-accidents depuis juin 2002 à la suite d’un coup du lapin survenu en 1997. </a:t>
            </a:r>
          </a:p>
          <a:p>
            <a:pPr>
              <a:buFont typeface="Symbol" pitchFamily="18" charset="2"/>
              <a:buChar char="-"/>
            </a:pPr>
            <a:r>
              <a:rPr lang="fr-CH" sz="2200" dirty="0" smtClean="0"/>
              <a:t>Rente supprimée en 2009 (Motifs?) . Suppression confirmée par le TF. Motif: disparition du lien de causalité adéquate</a:t>
            </a:r>
          </a:p>
          <a:p>
            <a:pPr>
              <a:buFont typeface="Wingdings" pitchFamily="2" charset="2"/>
              <a:buChar char="Ø"/>
            </a:pPr>
            <a:r>
              <a:rPr lang="fr-CH" sz="2200" dirty="0" smtClean="0"/>
              <a:t>A</a:t>
            </a:r>
            <a:r>
              <a:rPr lang="fr-CH" sz="2200" b="1" dirty="0" smtClean="0"/>
              <a:t> l’occasion d’une révision de rente (art. 17 LPGA), l’existence d’un lien de causalité naturelle ou adéquate entre l’accident et l’atteinte à la santé peut être réévaluée</a:t>
            </a:r>
            <a:r>
              <a:rPr lang="fr-CH" sz="2200" dirty="0" smtClean="0"/>
              <a:t> </a:t>
            </a:r>
          </a:p>
          <a:p>
            <a:pPr lvl="1">
              <a:buNone/>
            </a:pPr>
            <a:r>
              <a:rPr lang="fr-CH" sz="2200" dirty="0" smtClean="0"/>
              <a:t>	………..au regard des circonstances au moment de l’adaptation des prestations.</a:t>
            </a:r>
            <a:endParaRPr lang="de-CH" sz="2200" dirty="0" smtClean="0"/>
          </a:p>
          <a:p>
            <a:pPr>
              <a:buNone/>
            </a:pPr>
            <a:endParaRPr lang="fr-CH" sz="2400" dirty="0"/>
          </a:p>
        </p:txBody>
      </p:sp>
      <p:sp>
        <p:nvSpPr>
          <p:cNvPr id="4" name="Espace réservé du pied de page 3"/>
          <p:cNvSpPr>
            <a:spLocks noGrp="1"/>
          </p:cNvSpPr>
          <p:nvPr>
            <p:ph type="ftr" sz="quarter" idx="11"/>
          </p:nvPr>
        </p:nvSpPr>
        <p:spPr>
          <a:xfrm>
            <a:off x="2987824" y="6356350"/>
            <a:ext cx="3312368" cy="365125"/>
          </a:xfrm>
        </p:spPr>
        <p:txBody>
          <a:bodyPr/>
          <a:lstStyle/>
          <a:p>
            <a:r>
              <a:rPr lang="fr-FR" dirty="0" smtClean="0"/>
              <a:t>Journée du droit de la circulation routière 2018   Ghislaine Frésard</a:t>
            </a:r>
            <a:endParaRPr lang="fr-CH" dirty="0"/>
          </a:p>
        </p:txBody>
      </p:sp>
      <p:sp>
        <p:nvSpPr>
          <p:cNvPr id="5" name="Espace réservé du numéro de diapositive 4"/>
          <p:cNvSpPr>
            <a:spLocks noGrp="1"/>
          </p:cNvSpPr>
          <p:nvPr>
            <p:ph type="sldNum" sz="quarter" idx="12"/>
          </p:nvPr>
        </p:nvSpPr>
        <p:spPr/>
        <p:txBody>
          <a:bodyPr/>
          <a:lstStyle/>
          <a:p>
            <a:fld id="{E6F2B95B-23B3-4881-B296-9B4EAE3F169E}" type="slidenum">
              <a:rPr lang="fr-CH" smtClean="0"/>
              <a:pPr/>
              <a:t>12</a:t>
            </a:fld>
            <a:endParaRPr lang="fr-CH"/>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smtClean="0"/>
              <a:t>III. La révision de la causalité ?</a:t>
            </a:r>
            <a:endParaRPr lang="fr-CH" dirty="0"/>
          </a:p>
        </p:txBody>
      </p:sp>
      <p:sp>
        <p:nvSpPr>
          <p:cNvPr id="3" name="Espace réservé du contenu 2"/>
          <p:cNvSpPr>
            <a:spLocks noGrp="1"/>
          </p:cNvSpPr>
          <p:nvPr>
            <p:ph idx="1"/>
          </p:nvPr>
        </p:nvSpPr>
        <p:spPr>
          <a:ln>
            <a:solidFill>
              <a:schemeClr val="tx1"/>
            </a:solidFill>
          </a:ln>
        </p:spPr>
        <p:txBody>
          <a:bodyPr/>
          <a:lstStyle/>
          <a:p>
            <a:pPr>
              <a:buNone/>
            </a:pPr>
            <a:r>
              <a:rPr lang="fr-CH" b="1" dirty="0" smtClean="0"/>
              <a:t>	TF, 8C_833/2016 du 14 juin 2017: </a:t>
            </a:r>
          </a:p>
          <a:p>
            <a:pPr>
              <a:buNone/>
            </a:pPr>
            <a:r>
              <a:rPr lang="fr-CH" b="1" dirty="0" smtClean="0"/>
              <a:t>	un commentaire</a:t>
            </a:r>
          </a:p>
          <a:p>
            <a:pPr>
              <a:buFont typeface="Symbol" pitchFamily="18" charset="2"/>
              <a:buChar char="-"/>
            </a:pPr>
            <a:r>
              <a:rPr lang="fr-CH" sz="2000" dirty="0" smtClean="0"/>
              <a:t>L’art. 17 LPGA exige une modification notable du taux d’invalidité, ce qui suppose un changement des </a:t>
            </a:r>
            <a:r>
              <a:rPr lang="fr-CH" sz="2000" b="1" dirty="0" smtClean="0"/>
              <a:t>circonstances de fait </a:t>
            </a:r>
          </a:p>
          <a:p>
            <a:pPr>
              <a:buFont typeface="Symbol" pitchFamily="18" charset="2"/>
              <a:buChar char="-"/>
            </a:pPr>
            <a:r>
              <a:rPr lang="fr-FR" sz="2000" dirty="0" smtClean="0"/>
              <a:t>Si la condition est remplie, le droit à la rente doit être examiné à nouveau sous tous ses aspects (ATF 141 V 9).</a:t>
            </a:r>
          </a:p>
          <a:p>
            <a:pPr>
              <a:buFont typeface="Symbol" pitchFamily="18" charset="2"/>
              <a:buChar char="-"/>
            </a:pPr>
            <a:r>
              <a:rPr lang="fr-FR" sz="2000" dirty="0" smtClean="0"/>
              <a:t>Toutefois, </a:t>
            </a:r>
            <a:r>
              <a:rPr lang="fr-FR" sz="2000" b="1" dirty="0" smtClean="0"/>
              <a:t>réexaminer le lien de causalité n’a rien à voir avec le changement des circonstances de fait</a:t>
            </a:r>
            <a:r>
              <a:rPr lang="fr-FR" sz="2000" dirty="0" smtClean="0"/>
              <a:t>. Le rapport de causalité est une condition nécessaire pour l’ouverture du droit, qui, une fois admise, ne devrait pas  être examinée à nouveau </a:t>
            </a:r>
            <a:r>
              <a:rPr lang="fr-CH" sz="2000" dirty="0" smtClean="0"/>
              <a:t>.</a:t>
            </a:r>
          </a:p>
          <a:p>
            <a:pPr>
              <a:buFont typeface="Wingdings" pitchFamily="2" charset="2"/>
              <a:buChar char="Ø"/>
            </a:pPr>
            <a:r>
              <a:rPr lang="fr-CH" sz="2000" b="1" dirty="0" smtClean="0"/>
              <a:t>Nouvelle réduction de la protection sociale</a:t>
            </a:r>
            <a:r>
              <a:rPr lang="fr-CH" sz="2000" dirty="0" smtClean="0"/>
              <a:t>.</a:t>
            </a:r>
          </a:p>
          <a:p>
            <a:pPr>
              <a:buNone/>
            </a:pPr>
            <a:endParaRPr lang="fr-CH" sz="2000" dirty="0" smtClean="0"/>
          </a:p>
        </p:txBody>
      </p:sp>
      <p:sp>
        <p:nvSpPr>
          <p:cNvPr id="4" name="Espace réservé du pied de page 3"/>
          <p:cNvSpPr>
            <a:spLocks noGrp="1"/>
          </p:cNvSpPr>
          <p:nvPr>
            <p:ph type="ftr" sz="quarter" idx="11"/>
          </p:nvPr>
        </p:nvSpPr>
        <p:spPr/>
        <p:txBody>
          <a:bodyPr/>
          <a:lstStyle/>
          <a:p>
            <a:r>
              <a:rPr lang="fr-FR" smtClean="0"/>
              <a:t>Journée du droit de la circulation routière 2018   Ghislaine Frésard</a:t>
            </a:r>
            <a:endParaRPr lang="fr-CH"/>
          </a:p>
        </p:txBody>
      </p:sp>
      <p:sp>
        <p:nvSpPr>
          <p:cNvPr id="5" name="Espace réservé du numéro de diapositive 4"/>
          <p:cNvSpPr>
            <a:spLocks noGrp="1"/>
          </p:cNvSpPr>
          <p:nvPr>
            <p:ph type="sldNum" sz="quarter" idx="12"/>
          </p:nvPr>
        </p:nvSpPr>
        <p:spPr/>
        <p:txBody>
          <a:bodyPr/>
          <a:lstStyle/>
          <a:p>
            <a:fld id="{E6F2B95B-23B3-4881-B296-9B4EAE3F169E}" type="slidenum">
              <a:rPr lang="fr-CH" smtClean="0"/>
              <a:pPr/>
              <a:t>13</a:t>
            </a:fld>
            <a:endParaRPr lang="fr-CH"/>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H" dirty="0" smtClean="0"/>
              <a:t>V. La coordination assurances sociales / responsabilité civile</a:t>
            </a:r>
            <a:endParaRPr lang="fr-CH" dirty="0"/>
          </a:p>
        </p:txBody>
      </p:sp>
      <p:sp>
        <p:nvSpPr>
          <p:cNvPr id="3" name="Espace réservé du contenu 2"/>
          <p:cNvSpPr>
            <a:spLocks noGrp="1"/>
          </p:cNvSpPr>
          <p:nvPr>
            <p:ph idx="1"/>
          </p:nvPr>
        </p:nvSpPr>
        <p:spPr>
          <a:ln>
            <a:solidFill>
              <a:schemeClr val="tx1"/>
            </a:solidFill>
          </a:ln>
        </p:spPr>
        <p:txBody>
          <a:bodyPr>
            <a:normAutofit/>
          </a:bodyPr>
          <a:lstStyle/>
          <a:p>
            <a:pPr>
              <a:buNone/>
            </a:pPr>
            <a:r>
              <a:rPr lang="fr-CH" b="1" dirty="0" smtClean="0"/>
              <a:t>	ATF 143 III 79</a:t>
            </a:r>
          </a:p>
          <a:p>
            <a:pPr>
              <a:buFont typeface="Symbol" pitchFamily="18" charset="2"/>
              <a:buChar char="-"/>
            </a:pPr>
            <a:r>
              <a:rPr lang="fr-CH" sz="2000" dirty="0" smtClean="0"/>
              <a:t>Arrêt de principe sur le privilège de recours de l’art. 75 LPGA et le recours subrogatoire de l’assureur social contre un tiers responsable non privilégié</a:t>
            </a:r>
          </a:p>
          <a:p>
            <a:pPr>
              <a:buFont typeface="Symbol" pitchFamily="18" charset="2"/>
              <a:buChar char="-"/>
            </a:pPr>
            <a:r>
              <a:rPr lang="fr-CH" sz="2000" dirty="0" smtClean="0"/>
              <a:t>Travailleur victime d’un accident professionnel</a:t>
            </a:r>
            <a:r>
              <a:rPr lang="fr-CH" sz="2200" b="1" dirty="0" smtClean="0"/>
              <a:t>:</a:t>
            </a:r>
            <a:r>
              <a:rPr lang="fr-CH" b="1" dirty="0" smtClean="0"/>
              <a:t> </a:t>
            </a:r>
            <a:r>
              <a:rPr lang="fr-CH" sz="2000" dirty="0" smtClean="0"/>
              <a:t>Occupé dans un puits de contrôle d’eaux usées, il a été brûlé par du gaz qui s’y trouvait et qui s’est enflammé lorsqu’il a allumé une cigarette. Prestations CNA/AI/AVS</a:t>
            </a:r>
          </a:p>
          <a:p>
            <a:pPr>
              <a:buFont typeface="Symbol" pitchFamily="18" charset="2"/>
              <a:buChar char="-"/>
            </a:pPr>
            <a:r>
              <a:rPr lang="fr-CH" sz="2000" dirty="0" smtClean="0"/>
              <a:t>Action des assureurs sociaux contre l’assureur RC de l’exploitant de la conduite de gaz en remboursement de leurs prestations</a:t>
            </a:r>
          </a:p>
          <a:p>
            <a:pPr>
              <a:buFont typeface="Symbol" pitchFamily="18" charset="2"/>
              <a:buChar char="-"/>
            </a:pPr>
            <a:r>
              <a:rPr lang="fr-CH" sz="2000" dirty="0" smtClean="0"/>
              <a:t>Action admise en 1</a:t>
            </a:r>
            <a:r>
              <a:rPr lang="fr-CH" sz="2000" baseline="30000" dirty="0" smtClean="0"/>
              <a:t>ère</a:t>
            </a:r>
            <a:r>
              <a:rPr lang="fr-CH" sz="2000" dirty="0" smtClean="0"/>
              <a:t> instance </a:t>
            </a:r>
          </a:p>
          <a:p>
            <a:pPr>
              <a:buFont typeface="Symbol" pitchFamily="18" charset="2"/>
              <a:buChar char="-"/>
            </a:pPr>
            <a:r>
              <a:rPr lang="fr-CH" sz="2000" dirty="0" smtClean="0"/>
              <a:t>Recours de l’assureur RC admis par le TF et renvoi à l’autorité inférieure</a:t>
            </a:r>
          </a:p>
          <a:p>
            <a:endParaRPr lang="de-CH" sz="2000" dirty="0"/>
          </a:p>
        </p:txBody>
      </p:sp>
      <p:sp>
        <p:nvSpPr>
          <p:cNvPr id="4" name="Espace réservé du pied de page 3"/>
          <p:cNvSpPr>
            <a:spLocks noGrp="1"/>
          </p:cNvSpPr>
          <p:nvPr>
            <p:ph type="ftr" sz="quarter" idx="11"/>
          </p:nvPr>
        </p:nvSpPr>
        <p:spPr>
          <a:xfrm>
            <a:off x="2915816" y="6356350"/>
            <a:ext cx="3103984" cy="365125"/>
          </a:xfrm>
        </p:spPr>
        <p:txBody>
          <a:bodyPr/>
          <a:lstStyle/>
          <a:p>
            <a:r>
              <a:rPr lang="fr-FR" dirty="0" smtClean="0"/>
              <a:t>Journée du droit de la circulation routière 2018   Ghislaine Frésard</a:t>
            </a:r>
            <a:endParaRPr lang="fr-CH" dirty="0"/>
          </a:p>
        </p:txBody>
      </p:sp>
      <p:sp>
        <p:nvSpPr>
          <p:cNvPr id="5" name="Espace réservé du numéro de diapositive 4"/>
          <p:cNvSpPr>
            <a:spLocks noGrp="1"/>
          </p:cNvSpPr>
          <p:nvPr>
            <p:ph type="sldNum" sz="quarter" idx="12"/>
          </p:nvPr>
        </p:nvSpPr>
        <p:spPr/>
        <p:txBody>
          <a:bodyPr/>
          <a:lstStyle/>
          <a:p>
            <a:fld id="{E6F2B95B-23B3-4881-B296-9B4EAE3F169E}" type="slidenum">
              <a:rPr lang="fr-CH" smtClean="0"/>
              <a:pPr/>
              <a:t>14</a:t>
            </a:fld>
            <a:endParaRPr lang="fr-CH"/>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smtClean="0"/>
              <a:t>ATF 143 III 79</a:t>
            </a:r>
            <a:endParaRPr lang="fr-CH" dirty="0"/>
          </a:p>
        </p:txBody>
      </p:sp>
      <p:sp>
        <p:nvSpPr>
          <p:cNvPr id="3" name="Espace réservé du contenu 2"/>
          <p:cNvSpPr>
            <a:spLocks noGrp="1"/>
          </p:cNvSpPr>
          <p:nvPr>
            <p:ph idx="1"/>
          </p:nvPr>
        </p:nvSpPr>
        <p:spPr>
          <a:ln>
            <a:solidFill>
              <a:schemeClr val="tx1"/>
            </a:solidFill>
          </a:ln>
        </p:spPr>
        <p:txBody>
          <a:bodyPr>
            <a:normAutofit/>
          </a:bodyPr>
          <a:lstStyle/>
          <a:p>
            <a:pPr>
              <a:buNone/>
            </a:pPr>
            <a:r>
              <a:rPr lang="fr-FR" dirty="0" smtClean="0"/>
              <a:t>	</a:t>
            </a:r>
            <a:r>
              <a:rPr lang="fr-CH" sz="2200" dirty="0" smtClean="0"/>
              <a:t>Le Tribunal fédéral retient que l’assureur social peut exiger du responsable recherché (l’exploitant de la conduite de gaz, respectivement son assureur) la seule </a:t>
            </a:r>
            <a:r>
              <a:rPr lang="fr-CH" sz="2200" b="1" dirty="0" smtClean="0"/>
              <a:t>quote-part de l’indemnité dont celui-ci serait redevable dans les rapports internes avec le coresponsable virtuel</a:t>
            </a:r>
            <a:r>
              <a:rPr lang="fr-CH" sz="2200" dirty="0" smtClean="0"/>
              <a:t> (l’employeur), si celui-ci ne bénéficiait pas d’un privilège (51 al.2 CO). </a:t>
            </a:r>
          </a:p>
          <a:p>
            <a:pPr>
              <a:buNone/>
            </a:pPr>
            <a:r>
              <a:rPr lang="fr-CH" sz="2200" dirty="0" smtClean="0"/>
              <a:t>	Sur le plan dogmatique, le Tribunal fédéral considère le privilège de recours comme un motif de réduction de  la réparation (art. 44 CO). La solution est aussi justifiée par la prime payée par l’employeur du lésé</a:t>
            </a:r>
            <a:r>
              <a:rPr lang="fr-CH" sz="2400" dirty="0" smtClean="0"/>
              <a:t>.  </a:t>
            </a:r>
            <a:endParaRPr lang="fr-CH" sz="2400" dirty="0"/>
          </a:p>
        </p:txBody>
      </p:sp>
      <p:sp>
        <p:nvSpPr>
          <p:cNvPr id="4" name="Espace réservé du pied de page 3"/>
          <p:cNvSpPr>
            <a:spLocks noGrp="1"/>
          </p:cNvSpPr>
          <p:nvPr>
            <p:ph type="ftr" sz="quarter" idx="11"/>
          </p:nvPr>
        </p:nvSpPr>
        <p:spPr>
          <a:xfrm>
            <a:off x="2987824" y="6356350"/>
            <a:ext cx="3168352" cy="365125"/>
          </a:xfrm>
        </p:spPr>
        <p:txBody>
          <a:bodyPr/>
          <a:lstStyle/>
          <a:p>
            <a:r>
              <a:rPr lang="fr-FR" dirty="0" smtClean="0"/>
              <a:t>Journée du droit de la circulation routière 2018   Ghislaine Frésard</a:t>
            </a:r>
            <a:endParaRPr lang="fr-CH" dirty="0"/>
          </a:p>
        </p:txBody>
      </p:sp>
      <p:sp>
        <p:nvSpPr>
          <p:cNvPr id="5" name="Espace réservé du numéro de diapositive 4"/>
          <p:cNvSpPr>
            <a:spLocks noGrp="1"/>
          </p:cNvSpPr>
          <p:nvPr>
            <p:ph type="sldNum" sz="quarter" idx="12"/>
          </p:nvPr>
        </p:nvSpPr>
        <p:spPr/>
        <p:txBody>
          <a:bodyPr/>
          <a:lstStyle/>
          <a:p>
            <a:fld id="{E6F2B95B-23B3-4881-B296-9B4EAE3F169E}" type="slidenum">
              <a:rPr lang="fr-CH" smtClean="0"/>
              <a:pPr/>
              <a:t>15</a:t>
            </a:fld>
            <a:endParaRPr lang="fr-CH"/>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smtClean="0"/>
              <a:t>ATF 143 III 79</a:t>
            </a:r>
            <a:endParaRPr lang="fr-CH" dirty="0"/>
          </a:p>
        </p:txBody>
      </p:sp>
      <p:sp>
        <p:nvSpPr>
          <p:cNvPr id="3" name="Espace réservé du contenu 2"/>
          <p:cNvSpPr>
            <a:spLocks noGrp="1"/>
          </p:cNvSpPr>
          <p:nvPr>
            <p:ph idx="1"/>
          </p:nvPr>
        </p:nvSpPr>
        <p:spPr>
          <a:ln>
            <a:solidFill>
              <a:schemeClr val="tx1"/>
            </a:solidFill>
          </a:ln>
        </p:spPr>
        <p:txBody>
          <a:bodyPr>
            <a:normAutofit/>
          </a:bodyPr>
          <a:lstStyle/>
          <a:p>
            <a:pPr>
              <a:buNone/>
            </a:pPr>
            <a:r>
              <a:rPr lang="fr-CH" dirty="0" smtClean="0"/>
              <a:t>	</a:t>
            </a:r>
            <a:r>
              <a:rPr lang="fr-CH" sz="2400" b="1" dirty="0" smtClean="0"/>
              <a:t>Un commentaire</a:t>
            </a:r>
          </a:p>
          <a:p>
            <a:pPr>
              <a:buFont typeface="Symbol" pitchFamily="18" charset="2"/>
              <a:buChar char="-"/>
            </a:pPr>
            <a:r>
              <a:rPr lang="fr-CH" sz="2200" dirty="0" smtClean="0"/>
              <a:t>Pas de solidarité sans responsabilité. Le privilège empêche la responsabilité de l’employeur. Il n’y a donc qu’un seul responsable: l’exploitant de la conduite de gaz.</a:t>
            </a:r>
          </a:p>
          <a:p>
            <a:pPr>
              <a:buFont typeface="Symbol" pitchFamily="18" charset="2"/>
              <a:buChar char="-"/>
            </a:pPr>
            <a:r>
              <a:rPr lang="fr-CH" sz="2200" dirty="0" smtClean="0"/>
              <a:t>Les motifs de réduction de la responsabilité selon l’art. 44 al. 1 CO  sont des faits à charge de la personne lésée et non de l’assureur social subrogé. </a:t>
            </a:r>
          </a:p>
          <a:p>
            <a:pPr>
              <a:buFont typeface="Symbol" pitchFamily="18" charset="2"/>
              <a:buChar char="-"/>
            </a:pPr>
            <a:r>
              <a:rPr lang="fr-CH" sz="2200" dirty="0" smtClean="0"/>
              <a:t>Sur le plan de l’équité, incombe-t-il à l'assurance sociale de couvrir des risques de responsabilité?</a:t>
            </a:r>
          </a:p>
          <a:p>
            <a:endParaRPr lang="fr-CH" sz="2000" dirty="0" smtClean="0"/>
          </a:p>
          <a:p>
            <a:endParaRPr lang="fr-CH" sz="2000" dirty="0" smtClean="0"/>
          </a:p>
          <a:p>
            <a:endParaRPr lang="fr-CH" sz="2000" dirty="0" smtClean="0"/>
          </a:p>
          <a:p>
            <a:endParaRPr lang="fr-CH" sz="2000" dirty="0" smtClean="0"/>
          </a:p>
          <a:p>
            <a:endParaRPr lang="fr-CH" dirty="0"/>
          </a:p>
        </p:txBody>
      </p:sp>
      <p:sp>
        <p:nvSpPr>
          <p:cNvPr id="4" name="Espace réservé du pied de page 3"/>
          <p:cNvSpPr>
            <a:spLocks noGrp="1"/>
          </p:cNvSpPr>
          <p:nvPr>
            <p:ph type="ftr" sz="quarter" idx="11"/>
          </p:nvPr>
        </p:nvSpPr>
        <p:spPr>
          <a:xfrm>
            <a:off x="2987824" y="6356350"/>
            <a:ext cx="3240360" cy="365125"/>
          </a:xfrm>
        </p:spPr>
        <p:txBody>
          <a:bodyPr/>
          <a:lstStyle/>
          <a:p>
            <a:r>
              <a:rPr lang="fr-FR" dirty="0" smtClean="0"/>
              <a:t>Journée du droit de la circulation routière 2018   Ghislaine Frésard</a:t>
            </a:r>
            <a:endParaRPr lang="fr-CH" dirty="0"/>
          </a:p>
        </p:txBody>
      </p:sp>
      <p:sp>
        <p:nvSpPr>
          <p:cNvPr id="5" name="Espace réservé du numéro de diapositive 4"/>
          <p:cNvSpPr>
            <a:spLocks noGrp="1"/>
          </p:cNvSpPr>
          <p:nvPr>
            <p:ph type="sldNum" sz="quarter" idx="12"/>
          </p:nvPr>
        </p:nvSpPr>
        <p:spPr/>
        <p:txBody>
          <a:bodyPr/>
          <a:lstStyle/>
          <a:p>
            <a:fld id="{E6F2B95B-23B3-4881-B296-9B4EAE3F169E}" type="slidenum">
              <a:rPr lang="fr-CH" smtClean="0"/>
              <a:pPr/>
              <a:t>16</a:t>
            </a:fld>
            <a:endParaRPr lang="fr-CH"/>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H" dirty="0" smtClean="0"/>
              <a:t>ZH HG 170033 du 3 juillet 2017 </a:t>
            </a:r>
            <a:br>
              <a:rPr lang="fr-CH" dirty="0" smtClean="0"/>
            </a:br>
            <a:r>
              <a:rPr lang="fr-CH" dirty="0" smtClean="0"/>
              <a:t>( non exécutoire)</a:t>
            </a:r>
            <a:endParaRPr lang="fr-CH" dirty="0"/>
          </a:p>
        </p:txBody>
      </p:sp>
      <p:sp>
        <p:nvSpPr>
          <p:cNvPr id="3" name="Espace réservé du contenu 2"/>
          <p:cNvSpPr>
            <a:spLocks noGrp="1"/>
          </p:cNvSpPr>
          <p:nvPr>
            <p:ph idx="1"/>
          </p:nvPr>
        </p:nvSpPr>
        <p:spPr>
          <a:ln>
            <a:solidFill>
              <a:schemeClr val="tx1"/>
            </a:solidFill>
          </a:ln>
        </p:spPr>
        <p:txBody>
          <a:bodyPr>
            <a:normAutofit/>
          </a:bodyPr>
          <a:lstStyle/>
          <a:p>
            <a:pPr>
              <a:buNone/>
            </a:pPr>
            <a:r>
              <a:rPr lang="fr-CH" dirty="0" smtClean="0"/>
              <a:t>	</a:t>
            </a:r>
            <a:r>
              <a:rPr lang="fr-CH" sz="2200" dirty="0" smtClean="0"/>
              <a:t>Le Tribunal de première instance, auquel le TF avait renvoyé la cause,  a finalement rejeté la demande des assureurs sociaux au motif qu’il appartient, dans les rapports internes à l’employeur de supporter l’entier dommage et non à l’exploitant de la conduite, responsable causal (cascade de l’art. 51 al. 2 CO). </a:t>
            </a:r>
          </a:p>
          <a:p>
            <a:pPr>
              <a:buNone/>
            </a:pPr>
            <a:endParaRPr lang="fr-CH" sz="2200" dirty="0" smtClean="0"/>
          </a:p>
          <a:p>
            <a:pPr>
              <a:buFont typeface="Wingdings" pitchFamily="2" charset="2"/>
              <a:buChar char="Ø"/>
            </a:pPr>
            <a:r>
              <a:rPr lang="fr-CH" sz="2200" dirty="0" smtClean="0"/>
              <a:t>En d’autres termes, il incombe finalement à l’assureur social de supporter les coûts d’un accident dont un responsable causal (aggravé) répond! </a:t>
            </a:r>
          </a:p>
          <a:p>
            <a:pPr>
              <a:buNone/>
            </a:pPr>
            <a:r>
              <a:rPr lang="fr-CH" sz="2200" dirty="0" smtClean="0"/>
              <a:t>	</a:t>
            </a:r>
            <a:r>
              <a:rPr lang="fr-CH" sz="2000" dirty="0" smtClean="0"/>
              <a:t>Ce jugement a été lui également porté devant le TF. </a:t>
            </a:r>
            <a:r>
              <a:rPr lang="fr-CH" sz="2000" b="1" dirty="0" smtClean="0"/>
              <a:t>A suivre.</a:t>
            </a:r>
          </a:p>
        </p:txBody>
      </p:sp>
      <p:sp>
        <p:nvSpPr>
          <p:cNvPr id="4" name="Espace réservé du pied de page 3"/>
          <p:cNvSpPr>
            <a:spLocks noGrp="1"/>
          </p:cNvSpPr>
          <p:nvPr>
            <p:ph type="ftr" sz="quarter" idx="11"/>
          </p:nvPr>
        </p:nvSpPr>
        <p:spPr>
          <a:xfrm>
            <a:off x="2843808" y="6356350"/>
            <a:ext cx="3175992" cy="365125"/>
          </a:xfrm>
        </p:spPr>
        <p:txBody>
          <a:bodyPr/>
          <a:lstStyle/>
          <a:p>
            <a:r>
              <a:rPr lang="fr-FR" dirty="0" smtClean="0"/>
              <a:t>Journée du droit de la circulation routière 2018   Ghislaine Frésard</a:t>
            </a:r>
            <a:endParaRPr lang="fr-CH" dirty="0"/>
          </a:p>
        </p:txBody>
      </p:sp>
      <p:sp>
        <p:nvSpPr>
          <p:cNvPr id="5" name="Espace réservé du numéro de diapositive 4"/>
          <p:cNvSpPr>
            <a:spLocks noGrp="1"/>
          </p:cNvSpPr>
          <p:nvPr>
            <p:ph type="sldNum" sz="quarter" idx="12"/>
          </p:nvPr>
        </p:nvSpPr>
        <p:spPr/>
        <p:txBody>
          <a:bodyPr/>
          <a:lstStyle/>
          <a:p>
            <a:fld id="{E6F2B95B-23B3-4881-B296-9B4EAE3F169E}" type="slidenum">
              <a:rPr lang="fr-CH" smtClean="0"/>
              <a:pPr/>
              <a:t>17</a:t>
            </a:fld>
            <a:endParaRPr lang="fr-CH"/>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H" dirty="0" smtClean="0"/>
              <a:t>V. La coordination assurances sociales / responsabilité civile</a:t>
            </a:r>
            <a:endParaRPr lang="fr-CH" dirty="0"/>
          </a:p>
        </p:txBody>
      </p:sp>
      <p:sp>
        <p:nvSpPr>
          <p:cNvPr id="3" name="Espace réservé du contenu 2"/>
          <p:cNvSpPr>
            <a:spLocks noGrp="1"/>
          </p:cNvSpPr>
          <p:nvPr>
            <p:ph idx="1"/>
          </p:nvPr>
        </p:nvSpPr>
        <p:spPr>
          <a:ln>
            <a:solidFill>
              <a:schemeClr val="tx1"/>
            </a:solidFill>
          </a:ln>
        </p:spPr>
        <p:txBody>
          <a:bodyPr/>
          <a:lstStyle/>
          <a:p>
            <a:pPr>
              <a:buNone/>
            </a:pPr>
            <a:r>
              <a:rPr lang="fr-CH" b="1" dirty="0" smtClean="0"/>
              <a:t>TF, 4A_254/2017 du 9 avril 2018</a:t>
            </a:r>
          </a:p>
          <a:p>
            <a:pPr>
              <a:buNone/>
            </a:pPr>
            <a:endParaRPr lang="fr-CH" b="1" dirty="0" smtClean="0"/>
          </a:p>
          <a:p>
            <a:pPr>
              <a:buFont typeface="Symbol" pitchFamily="18" charset="2"/>
              <a:buChar char="-"/>
            </a:pPr>
            <a:r>
              <a:rPr lang="fr-CH" sz="2000" dirty="0" smtClean="0"/>
              <a:t>Action subrogatoire de la CNA contre l’assureur RC du responsable (58 LCR) après jugement exécutoire sur les prétentions directes  avec taux de capitalisation de 3,5%. Taux de capitalisation proposé de 2% . </a:t>
            </a:r>
          </a:p>
          <a:p>
            <a:pPr>
              <a:buFont typeface="Symbol" pitchFamily="18" charset="2"/>
              <a:buChar char="-"/>
            </a:pPr>
            <a:r>
              <a:rPr lang="fr-CH" sz="2000" dirty="0" smtClean="0"/>
              <a:t>Le TF retient </a:t>
            </a:r>
            <a:r>
              <a:rPr lang="fr-CH" sz="2000" b="1" dirty="0" smtClean="0"/>
              <a:t>l’identité des règles de calcul de la prétention directe et de la prétention subrogatoire </a:t>
            </a:r>
            <a:r>
              <a:rPr lang="fr-CH" sz="2000" dirty="0" smtClean="0"/>
              <a:t>en particulier l’identité du taux de capitalisation</a:t>
            </a:r>
          </a:p>
          <a:p>
            <a:pPr>
              <a:buFont typeface="Symbol" pitchFamily="18" charset="2"/>
              <a:buChar char="-"/>
            </a:pPr>
            <a:r>
              <a:rPr lang="fr-CH" sz="2000" dirty="0" smtClean="0"/>
              <a:t>Le TF  admet l’estimation  du </a:t>
            </a:r>
            <a:r>
              <a:rPr lang="fr-CH" sz="2000" b="1" dirty="0" smtClean="0"/>
              <a:t>dommage futur en deux périodes </a:t>
            </a:r>
            <a:r>
              <a:rPr lang="fr-CH" sz="2000" dirty="0" smtClean="0"/>
              <a:t>eu égard au changement de la situation de la lésée.</a:t>
            </a:r>
          </a:p>
        </p:txBody>
      </p:sp>
      <p:sp>
        <p:nvSpPr>
          <p:cNvPr id="4" name="Espace réservé du pied de page 3"/>
          <p:cNvSpPr>
            <a:spLocks noGrp="1"/>
          </p:cNvSpPr>
          <p:nvPr>
            <p:ph type="ftr" sz="quarter" idx="11"/>
          </p:nvPr>
        </p:nvSpPr>
        <p:spPr>
          <a:xfrm>
            <a:off x="2987824" y="6356350"/>
            <a:ext cx="3168352" cy="365125"/>
          </a:xfrm>
        </p:spPr>
        <p:txBody>
          <a:bodyPr/>
          <a:lstStyle/>
          <a:p>
            <a:r>
              <a:rPr lang="fr-FR" dirty="0" smtClean="0"/>
              <a:t>Journée du droit de la circulation routière 2018   Ghislaine Frésard</a:t>
            </a:r>
            <a:endParaRPr lang="fr-CH" dirty="0"/>
          </a:p>
        </p:txBody>
      </p:sp>
      <p:sp>
        <p:nvSpPr>
          <p:cNvPr id="5" name="Espace réservé du numéro de diapositive 4"/>
          <p:cNvSpPr>
            <a:spLocks noGrp="1"/>
          </p:cNvSpPr>
          <p:nvPr>
            <p:ph type="sldNum" sz="quarter" idx="12"/>
          </p:nvPr>
        </p:nvSpPr>
        <p:spPr/>
        <p:txBody>
          <a:bodyPr/>
          <a:lstStyle/>
          <a:p>
            <a:fld id="{E6F2B95B-23B3-4881-B296-9B4EAE3F169E}" type="slidenum">
              <a:rPr lang="fr-CH" smtClean="0"/>
              <a:pPr/>
              <a:t>18</a:t>
            </a:fld>
            <a:endParaRPr lang="fr-CH"/>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CH"/>
          </a:p>
        </p:txBody>
      </p:sp>
      <p:sp>
        <p:nvSpPr>
          <p:cNvPr id="3" name="Espace réservé du contenu 2"/>
          <p:cNvSpPr>
            <a:spLocks noGrp="1"/>
          </p:cNvSpPr>
          <p:nvPr>
            <p:ph idx="1"/>
          </p:nvPr>
        </p:nvSpPr>
        <p:spPr>
          <a:xfrm>
            <a:off x="457200" y="1600201"/>
            <a:ext cx="8229600" cy="3845024"/>
          </a:xfrm>
          <a:ln>
            <a:solidFill>
              <a:schemeClr val="tx1"/>
            </a:solidFill>
          </a:ln>
        </p:spPr>
        <p:txBody>
          <a:bodyPr>
            <a:normAutofit/>
          </a:bodyPr>
          <a:lstStyle/>
          <a:p>
            <a:pPr algn="ctr">
              <a:buNone/>
            </a:pPr>
            <a:endParaRPr lang="fr-CH" sz="4400" dirty="0" smtClean="0"/>
          </a:p>
          <a:p>
            <a:pPr algn="ctr">
              <a:buNone/>
            </a:pPr>
            <a:endParaRPr lang="fr-CH" sz="4400" dirty="0" smtClean="0"/>
          </a:p>
          <a:p>
            <a:pPr algn="ctr">
              <a:buNone/>
            </a:pPr>
            <a:r>
              <a:rPr lang="fr-CH" sz="4400" dirty="0" smtClean="0"/>
              <a:t>Merci de votre attention</a:t>
            </a:r>
            <a:endParaRPr lang="fr-CH" sz="4400" dirty="0"/>
          </a:p>
        </p:txBody>
      </p:sp>
      <p:sp>
        <p:nvSpPr>
          <p:cNvPr id="4" name="Espace réservé du pied de page 3"/>
          <p:cNvSpPr>
            <a:spLocks noGrp="1"/>
          </p:cNvSpPr>
          <p:nvPr>
            <p:ph type="ftr" sz="quarter" idx="11"/>
          </p:nvPr>
        </p:nvSpPr>
        <p:spPr>
          <a:xfrm>
            <a:off x="2915816" y="6381328"/>
            <a:ext cx="3103984" cy="340147"/>
          </a:xfrm>
        </p:spPr>
        <p:txBody>
          <a:bodyPr/>
          <a:lstStyle/>
          <a:p>
            <a:r>
              <a:rPr lang="fr-FR" dirty="0" smtClean="0"/>
              <a:t>Journée du droit de la circulation routière 2018   Ghislaine Frésard</a:t>
            </a:r>
            <a:endParaRPr lang="fr-CH" dirty="0"/>
          </a:p>
        </p:txBody>
      </p:sp>
      <p:sp>
        <p:nvSpPr>
          <p:cNvPr id="5" name="Espace réservé du numéro de diapositive 4"/>
          <p:cNvSpPr>
            <a:spLocks noGrp="1"/>
          </p:cNvSpPr>
          <p:nvPr>
            <p:ph type="sldNum" sz="quarter" idx="12"/>
          </p:nvPr>
        </p:nvSpPr>
        <p:spPr/>
        <p:txBody>
          <a:bodyPr/>
          <a:lstStyle/>
          <a:p>
            <a:fld id="{E6F2B95B-23B3-4881-B296-9B4EAE3F169E}" type="slidenum">
              <a:rPr lang="fr-CH" smtClean="0"/>
              <a:pPr/>
              <a:t>19</a:t>
            </a:fld>
            <a:endParaRPr lang="fr-CH"/>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a:xfrm>
            <a:off x="433388" y="1556792"/>
            <a:ext cx="8278811" cy="4597946"/>
          </a:xfrm>
          <a:ln>
            <a:solidFill>
              <a:schemeClr val="tx1"/>
            </a:solidFill>
          </a:ln>
        </p:spPr>
        <p:txBody>
          <a:bodyPr/>
          <a:lstStyle/>
          <a:p>
            <a:pPr lvl="1">
              <a:buNone/>
            </a:pPr>
            <a:r>
              <a:rPr lang="de-CH" dirty="0" smtClean="0"/>
              <a:t>	</a:t>
            </a:r>
          </a:p>
          <a:p>
            <a:pPr lvl="1" algn="ctr">
              <a:buNone/>
            </a:pPr>
            <a:r>
              <a:rPr lang="de-CH" dirty="0" smtClean="0"/>
              <a:t>La </a:t>
            </a:r>
            <a:r>
              <a:rPr lang="de-CH" dirty="0" err="1" smtClean="0"/>
              <a:t>jurisprudence</a:t>
            </a:r>
            <a:r>
              <a:rPr lang="de-CH" dirty="0" smtClean="0"/>
              <a:t> en </a:t>
            </a:r>
            <a:r>
              <a:rPr lang="de-CH" dirty="0" err="1" smtClean="0"/>
              <a:t>droit</a:t>
            </a:r>
            <a:r>
              <a:rPr lang="de-CH" dirty="0" smtClean="0"/>
              <a:t> des </a:t>
            </a:r>
            <a:r>
              <a:rPr lang="de-CH" dirty="0" err="1" smtClean="0"/>
              <a:t>assurances</a:t>
            </a:r>
            <a:r>
              <a:rPr lang="de-CH" dirty="0" smtClean="0"/>
              <a:t> </a:t>
            </a:r>
            <a:r>
              <a:rPr lang="de-CH" dirty="0" err="1" smtClean="0"/>
              <a:t>sociales</a:t>
            </a:r>
            <a:endParaRPr lang="de-CH" dirty="0" smtClean="0"/>
          </a:p>
          <a:p>
            <a:pPr lvl="1" algn="ctr">
              <a:buNone/>
            </a:pPr>
            <a:r>
              <a:rPr lang="de-CH" sz="2800" dirty="0" err="1" smtClean="0"/>
              <a:t>Aspects</a:t>
            </a:r>
            <a:r>
              <a:rPr lang="de-CH" sz="2800" dirty="0" smtClean="0"/>
              <a:t> </a:t>
            </a:r>
            <a:r>
              <a:rPr lang="de-CH" sz="2800" dirty="0" err="1" smtClean="0"/>
              <a:t>choisis</a:t>
            </a:r>
            <a:endParaRPr lang="de-CH" sz="2800" dirty="0" smtClean="0"/>
          </a:p>
          <a:p>
            <a:pPr lvl="1" algn="ctr">
              <a:buNone/>
            </a:pPr>
            <a:r>
              <a:rPr lang="de-CH" sz="2000" dirty="0" smtClean="0"/>
              <a:t>Ghislaine Frésard</a:t>
            </a:r>
          </a:p>
          <a:p>
            <a:pPr lvl="3">
              <a:buNone/>
            </a:pPr>
            <a:endParaRPr lang="de-CH" sz="2000" dirty="0" smtClean="0"/>
          </a:p>
        </p:txBody>
      </p:sp>
    </p:spTree>
    <p:extLst>
      <p:ext uri="{BB962C8B-B14F-4D97-AF65-F5344CB8AC3E}">
        <p14:creationId xmlns:p14="http://schemas.microsoft.com/office/powerpoint/2010/main" val="22628288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smtClean="0"/>
              <a:t>Le plan</a:t>
            </a:r>
            <a:endParaRPr lang="fr-CH" dirty="0"/>
          </a:p>
        </p:txBody>
      </p:sp>
      <p:sp>
        <p:nvSpPr>
          <p:cNvPr id="3" name="Espace réservé du contenu 2"/>
          <p:cNvSpPr>
            <a:spLocks noGrp="1"/>
          </p:cNvSpPr>
          <p:nvPr>
            <p:ph idx="1"/>
          </p:nvPr>
        </p:nvSpPr>
        <p:spPr>
          <a:ln>
            <a:solidFill>
              <a:schemeClr val="tx1"/>
            </a:solidFill>
          </a:ln>
        </p:spPr>
        <p:txBody>
          <a:bodyPr>
            <a:normAutofit/>
          </a:bodyPr>
          <a:lstStyle/>
          <a:p>
            <a:pPr marL="971550" lvl="1" indent="-514350">
              <a:buFont typeface="+mj-lt"/>
              <a:buAutoNum type="romanUcPeriod"/>
            </a:pPr>
            <a:endParaRPr lang="de-CH" sz="2400" dirty="0" smtClean="0"/>
          </a:p>
          <a:p>
            <a:pPr marL="971550" lvl="1" indent="-514350">
              <a:buFont typeface="+mj-lt"/>
              <a:buAutoNum type="romanUcPeriod"/>
            </a:pPr>
            <a:r>
              <a:rPr lang="de-CH" sz="2400" dirty="0" smtClean="0"/>
              <a:t>Les </a:t>
            </a:r>
            <a:r>
              <a:rPr lang="de-CH" sz="2400" dirty="0" err="1" smtClean="0"/>
              <a:t>troubles</a:t>
            </a:r>
            <a:r>
              <a:rPr lang="de-CH" sz="2400" dirty="0" smtClean="0"/>
              <a:t> somatoformes : le </a:t>
            </a:r>
            <a:r>
              <a:rPr lang="de-CH" sz="2400" dirty="0" err="1" smtClean="0"/>
              <a:t>bilan</a:t>
            </a:r>
            <a:r>
              <a:rPr lang="de-CH" sz="2400" dirty="0" smtClean="0"/>
              <a:t> de la </a:t>
            </a:r>
            <a:r>
              <a:rPr lang="de-CH" sz="2400" dirty="0" err="1" smtClean="0"/>
              <a:t>nouvelle</a:t>
            </a:r>
            <a:r>
              <a:rPr lang="de-CH" sz="2400" dirty="0" smtClean="0"/>
              <a:t> </a:t>
            </a:r>
            <a:r>
              <a:rPr lang="de-CH" sz="2400" dirty="0" err="1" smtClean="0"/>
              <a:t>jurisprudence</a:t>
            </a:r>
            <a:endParaRPr lang="de-CH" sz="2400" dirty="0" smtClean="0"/>
          </a:p>
          <a:p>
            <a:pPr marL="971550" lvl="1" indent="-514350">
              <a:buFont typeface="+mj-lt"/>
              <a:buAutoNum type="romanUcPeriod"/>
            </a:pPr>
            <a:r>
              <a:rPr lang="de-CH" sz="2400" dirty="0" err="1" smtClean="0"/>
              <a:t>L‘accident</a:t>
            </a:r>
            <a:r>
              <a:rPr lang="de-CH" sz="2400" dirty="0" smtClean="0"/>
              <a:t> et le </a:t>
            </a:r>
            <a:r>
              <a:rPr lang="de-CH" sz="2400" dirty="0" err="1" smtClean="0"/>
              <a:t>dol</a:t>
            </a:r>
            <a:r>
              <a:rPr lang="de-CH" sz="2400" dirty="0" smtClean="0"/>
              <a:t> </a:t>
            </a:r>
            <a:r>
              <a:rPr lang="de-CH" sz="2400" dirty="0" err="1" smtClean="0"/>
              <a:t>éventuel</a:t>
            </a:r>
            <a:endParaRPr lang="de-CH" sz="2400" dirty="0" smtClean="0"/>
          </a:p>
          <a:p>
            <a:pPr marL="971550" lvl="1" indent="-514350">
              <a:buFont typeface="+mj-lt"/>
              <a:buAutoNum type="romanUcPeriod"/>
            </a:pPr>
            <a:r>
              <a:rPr lang="de-CH" sz="2400" dirty="0" smtClean="0"/>
              <a:t>La </a:t>
            </a:r>
            <a:r>
              <a:rPr lang="de-CH" sz="2400" dirty="0" err="1" smtClean="0"/>
              <a:t>révision</a:t>
            </a:r>
            <a:r>
              <a:rPr lang="de-CH" sz="2400" dirty="0" smtClean="0"/>
              <a:t> du </a:t>
            </a:r>
            <a:r>
              <a:rPr lang="de-CH" sz="2400" dirty="0" err="1" smtClean="0"/>
              <a:t>lien</a:t>
            </a:r>
            <a:r>
              <a:rPr lang="de-CH" sz="2400" dirty="0" smtClean="0"/>
              <a:t> de </a:t>
            </a:r>
            <a:r>
              <a:rPr lang="de-CH" sz="2400" dirty="0" err="1" smtClean="0"/>
              <a:t>causalité</a:t>
            </a:r>
            <a:r>
              <a:rPr lang="de-CH" sz="2400" dirty="0" smtClean="0"/>
              <a:t> </a:t>
            </a:r>
            <a:r>
              <a:rPr lang="de-CH" sz="2400" dirty="0" err="1" smtClean="0"/>
              <a:t>adéquate</a:t>
            </a:r>
            <a:endParaRPr lang="de-CH" sz="2400" dirty="0" smtClean="0"/>
          </a:p>
          <a:p>
            <a:pPr marL="971550" lvl="1" indent="-514350">
              <a:buFont typeface="+mj-lt"/>
              <a:buAutoNum type="romanUcPeriod"/>
            </a:pPr>
            <a:r>
              <a:rPr lang="de-CH" sz="2400" dirty="0" smtClean="0"/>
              <a:t>La coordination </a:t>
            </a:r>
            <a:r>
              <a:rPr lang="de-CH" sz="2400" dirty="0" err="1" smtClean="0"/>
              <a:t>assurances</a:t>
            </a:r>
            <a:r>
              <a:rPr lang="de-CH" sz="2400" dirty="0" smtClean="0"/>
              <a:t> </a:t>
            </a:r>
            <a:r>
              <a:rPr lang="de-CH" sz="2400" dirty="0" err="1" smtClean="0"/>
              <a:t>sociales</a:t>
            </a:r>
            <a:r>
              <a:rPr lang="de-CH" sz="2400" dirty="0" smtClean="0"/>
              <a:t> /</a:t>
            </a:r>
            <a:r>
              <a:rPr lang="de-CH" sz="2400" dirty="0" err="1" smtClean="0"/>
              <a:t>responsabilité</a:t>
            </a:r>
            <a:r>
              <a:rPr lang="de-CH" sz="2400" dirty="0" smtClean="0"/>
              <a:t> </a:t>
            </a:r>
            <a:r>
              <a:rPr lang="de-CH" sz="2400" dirty="0" err="1" smtClean="0"/>
              <a:t>civile</a:t>
            </a:r>
            <a:endParaRPr lang="de-CH" sz="2400" dirty="0" smtClean="0"/>
          </a:p>
        </p:txBody>
      </p:sp>
      <p:sp>
        <p:nvSpPr>
          <p:cNvPr id="4" name="Espace réservé du numéro de diapositive 3"/>
          <p:cNvSpPr>
            <a:spLocks noGrp="1"/>
          </p:cNvSpPr>
          <p:nvPr>
            <p:ph type="sldNum" sz="quarter" idx="12"/>
          </p:nvPr>
        </p:nvSpPr>
        <p:spPr/>
        <p:txBody>
          <a:bodyPr/>
          <a:lstStyle/>
          <a:p>
            <a:fld id="{E6F2B95B-23B3-4881-B296-9B4EAE3F169E}" type="slidenum">
              <a:rPr lang="fr-CH" smtClean="0"/>
              <a:pPr/>
              <a:t>3</a:t>
            </a:fld>
            <a:endParaRPr lang="fr-CH"/>
          </a:p>
        </p:txBody>
      </p:sp>
      <p:sp>
        <p:nvSpPr>
          <p:cNvPr id="5" name="Espace réservé du pied de page 4"/>
          <p:cNvSpPr>
            <a:spLocks noGrp="1"/>
          </p:cNvSpPr>
          <p:nvPr>
            <p:ph type="ftr" sz="quarter" idx="11"/>
          </p:nvPr>
        </p:nvSpPr>
        <p:spPr>
          <a:xfrm>
            <a:off x="3124200" y="6356350"/>
            <a:ext cx="3248000" cy="365125"/>
          </a:xfrm>
        </p:spPr>
        <p:txBody>
          <a:bodyPr/>
          <a:lstStyle/>
          <a:p>
            <a:r>
              <a:rPr lang="fr-FR" smtClean="0"/>
              <a:t>Journée du droit de la circulation routière 2018   Ghislaine Frésard</a:t>
            </a:r>
            <a:endParaRPr lang="fr-CH"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smtClean="0"/>
              <a:t>I. Les troubles somatoformes</a:t>
            </a:r>
            <a:endParaRPr lang="fr-CH" dirty="0"/>
          </a:p>
        </p:txBody>
      </p:sp>
      <p:sp>
        <p:nvSpPr>
          <p:cNvPr id="3" name="Espace réservé du contenu 2"/>
          <p:cNvSpPr>
            <a:spLocks noGrp="1"/>
          </p:cNvSpPr>
          <p:nvPr>
            <p:ph idx="1"/>
          </p:nvPr>
        </p:nvSpPr>
        <p:spPr>
          <a:ln>
            <a:solidFill>
              <a:schemeClr val="tx1"/>
            </a:solidFill>
          </a:ln>
        </p:spPr>
        <p:txBody>
          <a:bodyPr>
            <a:normAutofit/>
          </a:bodyPr>
          <a:lstStyle/>
          <a:p>
            <a:pPr marL="180000">
              <a:buNone/>
            </a:pPr>
            <a:r>
              <a:rPr lang="fr-CH" sz="3600" b="1" dirty="0" smtClean="0"/>
              <a:t>	</a:t>
            </a:r>
            <a:r>
              <a:rPr lang="fr-CH" b="1" dirty="0" smtClean="0"/>
              <a:t>Pour mémoire: ATF 130 V 352  </a:t>
            </a:r>
          </a:p>
          <a:p>
            <a:pPr marL="180000">
              <a:buNone/>
            </a:pPr>
            <a:r>
              <a:rPr lang="fr-CH" sz="2600" dirty="0" smtClean="0"/>
              <a:t>	</a:t>
            </a:r>
            <a:r>
              <a:rPr lang="fr-CH" sz="2200" dirty="0" smtClean="0"/>
              <a:t>Le seul diagnostic de troubles somatoformes douloureux persistants n'entraînait pas, en règle générale, une limitation de longue durée de la capacité de travail pouvant conduire à une invalidité. Au contraire, on devait poser la présomption que cette affection ou ses effets pouvaient être surmontés par un effort de volonté raisonnablement exigible. La présomption du caractère surmontable des troubles pouvait être renversée à des conditions limitatives, en particulier en présence d'une comorbidité psychiatrique grave. Cette jurisprudence était également applicable dans l'assurance-accidents. Cette jurisprudence est aujourd’hui </a:t>
            </a:r>
            <a:r>
              <a:rPr lang="fr-CH" sz="2200" b="1" dirty="0" smtClean="0"/>
              <a:t>dépassée. </a:t>
            </a:r>
          </a:p>
          <a:p>
            <a:pPr marL="180000">
              <a:buNone/>
            </a:pPr>
            <a:endParaRPr lang="fr-CH" sz="2600" dirty="0" smtClean="0"/>
          </a:p>
        </p:txBody>
      </p:sp>
      <p:sp>
        <p:nvSpPr>
          <p:cNvPr id="4" name="Espace réservé du pied de page 3"/>
          <p:cNvSpPr>
            <a:spLocks noGrp="1"/>
          </p:cNvSpPr>
          <p:nvPr>
            <p:ph type="ftr" sz="quarter" idx="11"/>
          </p:nvPr>
        </p:nvSpPr>
        <p:spPr>
          <a:xfrm>
            <a:off x="2915816" y="6356350"/>
            <a:ext cx="3103984" cy="365125"/>
          </a:xfrm>
        </p:spPr>
        <p:txBody>
          <a:bodyPr/>
          <a:lstStyle/>
          <a:p>
            <a:r>
              <a:rPr lang="fr-FR" dirty="0" smtClean="0"/>
              <a:t>Journée du droit de la circulation routière 2018   Ghislaine Frésard</a:t>
            </a:r>
            <a:endParaRPr lang="fr-CH" dirty="0"/>
          </a:p>
        </p:txBody>
      </p:sp>
      <p:sp>
        <p:nvSpPr>
          <p:cNvPr id="5" name="Espace réservé du numéro de diapositive 4"/>
          <p:cNvSpPr>
            <a:spLocks noGrp="1"/>
          </p:cNvSpPr>
          <p:nvPr>
            <p:ph type="sldNum" sz="quarter" idx="12"/>
          </p:nvPr>
        </p:nvSpPr>
        <p:spPr/>
        <p:txBody>
          <a:bodyPr/>
          <a:lstStyle/>
          <a:p>
            <a:fld id="{E6F2B95B-23B3-4881-B296-9B4EAE3F169E}" type="slidenum">
              <a:rPr lang="fr-CH" smtClean="0"/>
              <a:pPr/>
              <a:t>4</a:t>
            </a:fld>
            <a:endParaRPr lang="fr-CH"/>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smtClean="0"/>
              <a:t>I. Les troubles somatoformes </a:t>
            </a:r>
            <a:endParaRPr lang="fr-CH" dirty="0"/>
          </a:p>
        </p:txBody>
      </p:sp>
      <p:sp>
        <p:nvSpPr>
          <p:cNvPr id="3" name="Espace réservé du contenu 2"/>
          <p:cNvSpPr>
            <a:spLocks noGrp="1"/>
          </p:cNvSpPr>
          <p:nvPr>
            <p:ph idx="1"/>
          </p:nvPr>
        </p:nvSpPr>
        <p:spPr>
          <a:ln>
            <a:solidFill>
              <a:schemeClr val="tx1"/>
            </a:solidFill>
          </a:ln>
        </p:spPr>
        <p:txBody>
          <a:bodyPr>
            <a:normAutofit/>
          </a:bodyPr>
          <a:lstStyle/>
          <a:p>
            <a:pPr marL="180000">
              <a:buNone/>
            </a:pPr>
            <a:r>
              <a:rPr lang="fr-CH" sz="3600" b="1" dirty="0" smtClean="0"/>
              <a:t>	</a:t>
            </a:r>
            <a:r>
              <a:rPr lang="fr-CH" b="1" dirty="0" smtClean="0"/>
              <a:t>ATF 141 V 281</a:t>
            </a:r>
            <a:endParaRPr lang="fr-CH" dirty="0" smtClean="0"/>
          </a:p>
          <a:p>
            <a:pPr marL="180000">
              <a:buNone/>
            </a:pPr>
            <a:r>
              <a:rPr lang="fr-CH" dirty="0" smtClean="0"/>
              <a:t>	</a:t>
            </a:r>
            <a:r>
              <a:rPr lang="fr-CH" sz="2200" dirty="0" smtClean="0"/>
              <a:t>Le Tribunal fédéral revient sur la  jurisprudence antérieure (ATF 130 V 352). </a:t>
            </a:r>
          </a:p>
          <a:p>
            <a:pPr marL="180000">
              <a:buFont typeface="Wingdings" pitchFamily="2" charset="2"/>
              <a:buChar char="Ø"/>
            </a:pPr>
            <a:r>
              <a:rPr lang="fr-CH" sz="2200" dirty="0" smtClean="0"/>
              <a:t> 	Il abandonne la présomption de </a:t>
            </a:r>
            <a:r>
              <a:rPr lang="fr-CH" sz="2200" dirty="0" err="1" smtClean="0"/>
              <a:t>surmontabilité</a:t>
            </a:r>
            <a:r>
              <a:rPr lang="fr-CH" sz="2200" dirty="0" smtClean="0"/>
              <a:t> des troubles 	au profit </a:t>
            </a:r>
            <a:r>
              <a:rPr lang="fr-CH" sz="2200" b="1" dirty="0" smtClean="0"/>
              <a:t>d'une grille d'évaluation à l'aide d'indicateurs.</a:t>
            </a:r>
          </a:p>
          <a:p>
            <a:pPr marL="180000">
              <a:buNone/>
            </a:pPr>
            <a:endParaRPr lang="fr-CH" dirty="0" smtClean="0"/>
          </a:p>
          <a:p>
            <a:endParaRPr lang="fr-CH" dirty="0"/>
          </a:p>
        </p:txBody>
      </p:sp>
      <p:sp>
        <p:nvSpPr>
          <p:cNvPr id="4" name="Espace réservé du pied de page 3"/>
          <p:cNvSpPr>
            <a:spLocks noGrp="1"/>
          </p:cNvSpPr>
          <p:nvPr>
            <p:ph type="ftr" sz="quarter" idx="11"/>
          </p:nvPr>
        </p:nvSpPr>
        <p:spPr>
          <a:xfrm>
            <a:off x="2987824" y="6356350"/>
            <a:ext cx="3168352" cy="365125"/>
          </a:xfrm>
        </p:spPr>
        <p:txBody>
          <a:bodyPr/>
          <a:lstStyle/>
          <a:p>
            <a:r>
              <a:rPr lang="fr-FR" dirty="0" smtClean="0"/>
              <a:t>Journée du droit de la circulation routière 2018   Ghislaine Frésard</a:t>
            </a:r>
            <a:endParaRPr lang="fr-CH" dirty="0"/>
          </a:p>
        </p:txBody>
      </p:sp>
      <p:sp>
        <p:nvSpPr>
          <p:cNvPr id="5" name="Espace réservé du numéro de diapositive 4"/>
          <p:cNvSpPr>
            <a:spLocks noGrp="1"/>
          </p:cNvSpPr>
          <p:nvPr>
            <p:ph type="sldNum" sz="quarter" idx="12"/>
          </p:nvPr>
        </p:nvSpPr>
        <p:spPr/>
        <p:txBody>
          <a:bodyPr/>
          <a:lstStyle/>
          <a:p>
            <a:fld id="{E6F2B95B-23B3-4881-B296-9B4EAE3F169E}" type="slidenum">
              <a:rPr lang="fr-CH" smtClean="0"/>
              <a:pPr/>
              <a:t>5</a:t>
            </a:fld>
            <a:endParaRPr lang="fr-CH"/>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354162"/>
          </a:xfrm>
        </p:spPr>
        <p:txBody>
          <a:bodyPr>
            <a:normAutofit fontScale="90000"/>
          </a:bodyPr>
          <a:lstStyle/>
          <a:p>
            <a:r>
              <a:rPr lang="fr-CH" dirty="0" smtClean="0"/>
              <a:t>I. Les troubles somatoformes: </a:t>
            </a:r>
            <a:br>
              <a:rPr lang="fr-CH" dirty="0" smtClean="0"/>
            </a:br>
            <a:r>
              <a:rPr lang="fr-CH" dirty="0" smtClean="0"/>
              <a:t>la grille d’évaluation</a:t>
            </a:r>
            <a:endParaRPr lang="fr-CH" dirty="0"/>
          </a:p>
        </p:txBody>
      </p:sp>
      <p:graphicFrame>
        <p:nvGraphicFramePr>
          <p:cNvPr id="6" name="Espace réservé du contenu 5"/>
          <p:cNvGraphicFramePr>
            <a:graphicFrameLocks noGrp="1"/>
          </p:cNvGraphicFramePr>
          <p:nvPr>
            <p:ph idx="1"/>
          </p:nvPr>
        </p:nvGraphicFramePr>
        <p:xfrm>
          <a:off x="467544" y="1772814"/>
          <a:ext cx="8219256" cy="3955482"/>
        </p:xfrm>
        <a:graphic>
          <a:graphicData uri="http://schemas.openxmlformats.org/drawingml/2006/table">
            <a:tbl>
              <a:tblPr firstRow="1" bandRow="1">
                <a:tableStyleId>{5C22544A-7EE6-4342-B048-85BDC9FD1C3A}</a:tableStyleId>
              </a:tblPr>
              <a:tblGrid>
                <a:gridCol w="4109628">
                  <a:extLst>
                    <a:ext uri="{9D8B030D-6E8A-4147-A177-3AD203B41FA5}">
                      <a16:colId xmlns:a16="http://schemas.microsoft.com/office/drawing/2014/main" val="20000"/>
                    </a:ext>
                  </a:extLst>
                </a:gridCol>
                <a:gridCol w="4109628">
                  <a:extLst>
                    <a:ext uri="{9D8B030D-6E8A-4147-A177-3AD203B41FA5}">
                      <a16:colId xmlns:a16="http://schemas.microsoft.com/office/drawing/2014/main" val="20001"/>
                    </a:ext>
                  </a:extLst>
                </a:gridCol>
              </a:tblGrid>
              <a:tr h="576066">
                <a:tc>
                  <a:txBody>
                    <a:bodyPr/>
                    <a:lstStyle/>
                    <a:p>
                      <a:r>
                        <a:rPr lang="fr-CH" sz="2400" b="1" dirty="0" smtClean="0">
                          <a:solidFill>
                            <a:schemeClr val="tx1"/>
                          </a:solidFill>
                          <a:latin typeface="+mn-lt"/>
                          <a:ea typeface="+mn-ea"/>
                          <a:cs typeface="Times New Roman" pitchFamily="18" charset="0"/>
                        </a:rPr>
                        <a:t>Degré</a:t>
                      </a:r>
                      <a:r>
                        <a:rPr lang="fr-CH" sz="2400" b="1" baseline="0" dirty="0" smtClean="0">
                          <a:solidFill>
                            <a:schemeClr val="tx1"/>
                          </a:solidFill>
                          <a:latin typeface="+mn-lt"/>
                          <a:ea typeface="+mn-ea"/>
                          <a:cs typeface="Times New Roman" pitchFamily="18" charset="0"/>
                        </a:rPr>
                        <a:t> de gravité fonctionnelle</a:t>
                      </a:r>
                      <a:endParaRPr lang="fr-CH" sz="2400" dirty="0">
                        <a:solidFill>
                          <a:schemeClr val="tx1"/>
                        </a:solidFill>
                        <a:latin typeface="+mn-lt"/>
                        <a:cs typeface="Times New Roman" pitchFamily="18" charset="0"/>
                      </a:endParaRPr>
                    </a:p>
                  </a:txBody>
                  <a:tcPr marL="68580" marR="68580" marT="0" marB="0"/>
                </a:tc>
                <a:tc>
                  <a:txBody>
                    <a:bodyPr/>
                    <a:lstStyle/>
                    <a:p>
                      <a:r>
                        <a:rPr lang="fr-CH" sz="2400" dirty="0" smtClean="0">
                          <a:solidFill>
                            <a:schemeClr val="tx1"/>
                          </a:solidFill>
                          <a:latin typeface="+mn-lt"/>
                          <a:cs typeface="Times New Roman" pitchFamily="18" charset="0"/>
                        </a:rPr>
                        <a:t>Cohérence</a:t>
                      </a:r>
                      <a:endParaRPr lang="fr-CH" sz="2400" dirty="0">
                        <a:solidFill>
                          <a:schemeClr val="tx1"/>
                        </a:solidFill>
                        <a:latin typeface="+mn-lt"/>
                        <a:cs typeface="Times New Roman" pitchFamily="18" charset="0"/>
                      </a:endParaRPr>
                    </a:p>
                  </a:txBody>
                  <a:tcPr marL="68580" marR="68580" marT="0" marB="0"/>
                </a:tc>
                <a:extLst>
                  <a:ext uri="{0D108BD9-81ED-4DB2-BD59-A6C34878D82A}">
                    <a16:rowId xmlns:a16="http://schemas.microsoft.com/office/drawing/2014/main" val="10000"/>
                  </a:ext>
                </a:extLst>
              </a:tr>
              <a:tr h="692947">
                <a:tc>
                  <a:txBody>
                    <a:bodyPr/>
                    <a:lstStyle/>
                    <a:p>
                      <a:pPr>
                        <a:spcAft>
                          <a:spcPts val="0"/>
                        </a:spcAft>
                      </a:pPr>
                      <a:r>
                        <a:rPr lang="de-CH" sz="1800" dirty="0" smtClean="0">
                          <a:solidFill>
                            <a:schemeClr val="tx1"/>
                          </a:solidFill>
                          <a:latin typeface="+mn-lt"/>
                          <a:ea typeface="Calibri"/>
                          <a:cs typeface="Times New Roman" pitchFamily="18" charset="0"/>
                        </a:rPr>
                        <a:t>1.   </a:t>
                      </a:r>
                      <a:r>
                        <a:rPr lang="de-CH" sz="1800" dirty="0" err="1" smtClean="0">
                          <a:solidFill>
                            <a:schemeClr val="tx1"/>
                          </a:solidFill>
                          <a:latin typeface="+mn-lt"/>
                          <a:ea typeface="Calibri"/>
                          <a:cs typeface="Times New Roman" pitchFamily="18" charset="0"/>
                        </a:rPr>
                        <a:t>Atteinte</a:t>
                      </a:r>
                      <a:r>
                        <a:rPr lang="de-CH" sz="1800" dirty="0" smtClean="0">
                          <a:solidFill>
                            <a:schemeClr val="tx1"/>
                          </a:solidFill>
                          <a:latin typeface="+mn-lt"/>
                          <a:ea typeface="Calibri"/>
                          <a:cs typeface="Times New Roman" pitchFamily="18" charset="0"/>
                        </a:rPr>
                        <a:t> à la </a:t>
                      </a:r>
                      <a:r>
                        <a:rPr lang="de-CH" sz="1800" dirty="0" err="1" smtClean="0">
                          <a:solidFill>
                            <a:schemeClr val="tx1"/>
                          </a:solidFill>
                          <a:latin typeface="+mn-lt"/>
                          <a:ea typeface="Calibri"/>
                          <a:cs typeface="Times New Roman" pitchFamily="18" charset="0"/>
                        </a:rPr>
                        <a:t>santé</a:t>
                      </a:r>
                      <a:endParaRPr lang="de-CH" sz="1800" dirty="0">
                        <a:solidFill>
                          <a:schemeClr val="tx1"/>
                        </a:solidFill>
                        <a:latin typeface="+mn-lt"/>
                        <a:ea typeface="Calibri"/>
                        <a:cs typeface="Times New Roman" pitchFamily="18" charset="0"/>
                      </a:endParaRPr>
                    </a:p>
                  </a:txBody>
                  <a:tcPr marL="68580" marR="68580" marT="0" marB="0"/>
                </a:tc>
                <a:tc>
                  <a:txBody>
                    <a:bodyPr/>
                    <a:lstStyle/>
                    <a:p>
                      <a:pPr marL="342900" indent="-342900">
                        <a:buFont typeface="+mj-lt"/>
                        <a:buAutoNum type="arabicPeriod"/>
                      </a:pPr>
                      <a:r>
                        <a:rPr lang="fr-CH" sz="1800" dirty="0" smtClean="0">
                          <a:solidFill>
                            <a:schemeClr val="tx1"/>
                          </a:solidFill>
                          <a:latin typeface="+mn-lt"/>
                          <a:ea typeface="Calibri"/>
                          <a:cs typeface="Times New Roman" pitchFamily="18" charset="0"/>
                        </a:rPr>
                        <a:t>Limitation uniforme dans toutes les   activités</a:t>
                      </a:r>
                      <a:endParaRPr lang="fr-CH" dirty="0">
                        <a:solidFill>
                          <a:schemeClr val="tx1"/>
                        </a:solidFill>
                        <a:latin typeface="+mn-lt"/>
                        <a:cs typeface="Times New Roman" pitchFamily="18" charset="0"/>
                      </a:endParaRPr>
                    </a:p>
                  </a:txBody>
                  <a:tcPr/>
                </a:tc>
                <a:extLst>
                  <a:ext uri="{0D108BD9-81ED-4DB2-BD59-A6C34878D82A}">
                    <a16:rowId xmlns:a16="http://schemas.microsoft.com/office/drawing/2014/main" val="10001"/>
                  </a:ext>
                </a:extLst>
              </a:tr>
              <a:tr h="488521">
                <a:tc>
                  <a:txBody>
                    <a:bodyPr/>
                    <a:lstStyle/>
                    <a:p>
                      <a:pPr marL="800100" lvl="1" indent="-342900">
                        <a:spcAft>
                          <a:spcPts val="0"/>
                        </a:spcAft>
                        <a:buFont typeface="+mj-lt"/>
                        <a:buNone/>
                      </a:pPr>
                      <a:r>
                        <a:rPr lang="fr-CH" sz="1600" dirty="0" smtClean="0">
                          <a:solidFill>
                            <a:schemeClr val="tx1"/>
                          </a:solidFill>
                          <a:latin typeface="+mn-lt"/>
                          <a:ea typeface="Calibri"/>
                          <a:cs typeface="Times New Roman" pitchFamily="18" charset="0"/>
                        </a:rPr>
                        <a:t>a.  Eléments </a:t>
                      </a:r>
                      <a:r>
                        <a:rPr lang="fr-CH" sz="1600" dirty="0">
                          <a:solidFill>
                            <a:schemeClr val="tx1"/>
                          </a:solidFill>
                          <a:latin typeface="+mn-lt"/>
                          <a:ea typeface="Calibri"/>
                          <a:cs typeface="Times New Roman" pitchFamily="18" charset="0"/>
                        </a:rPr>
                        <a:t>pertinents pour le diagnostic</a:t>
                      </a:r>
                      <a:endParaRPr lang="de-CH" sz="1600" dirty="0">
                        <a:solidFill>
                          <a:schemeClr val="tx1"/>
                        </a:solidFill>
                        <a:latin typeface="+mn-lt"/>
                        <a:ea typeface="Calibri"/>
                        <a:cs typeface="Times New Roman" pitchFamily="18" charset="0"/>
                      </a:endParaRPr>
                    </a:p>
                  </a:txBody>
                  <a:tcPr marL="68580" marR="68580" marT="0" marB="0"/>
                </a:tc>
                <a:tc>
                  <a:txBody>
                    <a:bodyPr/>
                    <a:lstStyle/>
                    <a:p>
                      <a:r>
                        <a:rPr lang="fr-CH" dirty="0" smtClean="0">
                          <a:solidFill>
                            <a:schemeClr val="tx1"/>
                          </a:solidFill>
                          <a:latin typeface="+mn-lt"/>
                          <a:cs typeface="Times New Roman" pitchFamily="18" charset="0"/>
                        </a:rPr>
                        <a:t>  </a:t>
                      </a:r>
                      <a:endParaRPr lang="fr-CH" dirty="0">
                        <a:solidFill>
                          <a:schemeClr val="tx1"/>
                        </a:solidFill>
                        <a:latin typeface="+mn-lt"/>
                        <a:cs typeface="Times New Roman" pitchFamily="18" charset="0"/>
                      </a:endParaRPr>
                    </a:p>
                  </a:txBody>
                  <a:tcPr/>
                </a:tc>
                <a:extLst>
                  <a:ext uri="{0D108BD9-81ED-4DB2-BD59-A6C34878D82A}">
                    <a16:rowId xmlns:a16="http://schemas.microsoft.com/office/drawing/2014/main" val="10002"/>
                  </a:ext>
                </a:extLst>
              </a:tr>
              <a:tr h="527959">
                <a:tc>
                  <a:txBody>
                    <a:bodyPr/>
                    <a:lstStyle/>
                    <a:p>
                      <a:pPr marL="685800" lvl="1" indent="-228600">
                        <a:spcAft>
                          <a:spcPts val="0"/>
                        </a:spcAft>
                        <a:buFont typeface="+mj-lt"/>
                        <a:buNone/>
                      </a:pPr>
                      <a:r>
                        <a:rPr lang="fr-CH" sz="1600" dirty="0" smtClean="0">
                          <a:solidFill>
                            <a:schemeClr val="tx1"/>
                          </a:solidFill>
                          <a:latin typeface="+mn-lt"/>
                          <a:ea typeface="Calibri"/>
                          <a:cs typeface="Times New Roman" pitchFamily="18" charset="0"/>
                        </a:rPr>
                        <a:t>b.  Succès </a:t>
                      </a:r>
                      <a:r>
                        <a:rPr lang="fr-CH" sz="1600" dirty="0">
                          <a:solidFill>
                            <a:schemeClr val="tx1"/>
                          </a:solidFill>
                          <a:latin typeface="+mn-lt"/>
                          <a:ea typeface="Calibri"/>
                          <a:cs typeface="Times New Roman" pitchFamily="18" charset="0"/>
                        </a:rPr>
                        <a:t>du traitement ou de la   </a:t>
                      </a:r>
                      <a:r>
                        <a:rPr lang="fr-CH" sz="1600" dirty="0" smtClean="0">
                          <a:solidFill>
                            <a:schemeClr val="tx1"/>
                          </a:solidFill>
                          <a:latin typeface="+mn-lt"/>
                          <a:ea typeface="Calibri"/>
                          <a:cs typeface="Times New Roman" pitchFamily="18" charset="0"/>
                        </a:rPr>
                        <a:t>  réadaptation </a:t>
                      </a:r>
                      <a:r>
                        <a:rPr lang="fr-CH" sz="1600" dirty="0">
                          <a:solidFill>
                            <a:schemeClr val="tx1"/>
                          </a:solidFill>
                          <a:latin typeface="+mn-lt"/>
                          <a:ea typeface="Calibri"/>
                          <a:cs typeface="Times New Roman" pitchFamily="18" charset="0"/>
                        </a:rPr>
                        <a:t>(ou résistance)</a:t>
                      </a:r>
                      <a:endParaRPr lang="de-CH" sz="1600" dirty="0">
                        <a:solidFill>
                          <a:schemeClr val="tx1"/>
                        </a:solidFill>
                        <a:latin typeface="+mn-lt"/>
                        <a:ea typeface="Calibri"/>
                        <a:cs typeface="Times New Roman" pitchFamily="18" charset="0"/>
                      </a:endParaRPr>
                    </a:p>
                  </a:txBody>
                  <a:tcPr marL="68580" marR="68580" marT="0" marB="0"/>
                </a:tc>
                <a:tc>
                  <a:txBody>
                    <a:bodyPr/>
                    <a:lstStyle/>
                    <a:p>
                      <a:endParaRPr lang="fr-CH" dirty="0">
                        <a:solidFill>
                          <a:schemeClr val="tx1"/>
                        </a:solidFill>
                        <a:latin typeface="+mn-lt"/>
                        <a:cs typeface="Times New Roman" pitchFamily="18" charset="0"/>
                      </a:endParaRPr>
                    </a:p>
                  </a:txBody>
                  <a:tcPr/>
                </a:tc>
                <a:extLst>
                  <a:ext uri="{0D108BD9-81ED-4DB2-BD59-A6C34878D82A}">
                    <a16:rowId xmlns:a16="http://schemas.microsoft.com/office/drawing/2014/main" val="10003"/>
                  </a:ext>
                </a:extLst>
              </a:tr>
              <a:tr h="488521">
                <a:tc>
                  <a:txBody>
                    <a:bodyPr/>
                    <a:lstStyle/>
                    <a:p>
                      <a:pPr marL="685800" lvl="1" indent="-228600">
                        <a:spcAft>
                          <a:spcPts val="0"/>
                        </a:spcAft>
                        <a:buFont typeface="+mj-lt"/>
                        <a:buNone/>
                      </a:pPr>
                      <a:r>
                        <a:rPr lang="fr-CH" sz="1600" dirty="0" smtClean="0">
                          <a:solidFill>
                            <a:schemeClr val="tx1"/>
                          </a:solidFill>
                          <a:latin typeface="+mn-lt"/>
                          <a:ea typeface="Calibri"/>
                          <a:cs typeface="Times New Roman" pitchFamily="18" charset="0"/>
                        </a:rPr>
                        <a:t>c.</a:t>
                      </a:r>
                      <a:r>
                        <a:rPr lang="fr-CH" sz="1600" baseline="0" dirty="0" smtClean="0">
                          <a:solidFill>
                            <a:schemeClr val="tx1"/>
                          </a:solidFill>
                          <a:latin typeface="+mn-lt"/>
                          <a:ea typeface="Calibri"/>
                          <a:cs typeface="Times New Roman" pitchFamily="18" charset="0"/>
                        </a:rPr>
                        <a:t> </a:t>
                      </a:r>
                      <a:r>
                        <a:rPr lang="fr-CH" sz="1600" dirty="0" smtClean="0">
                          <a:solidFill>
                            <a:schemeClr val="tx1"/>
                          </a:solidFill>
                          <a:latin typeface="+mn-lt"/>
                          <a:ea typeface="Calibri"/>
                          <a:cs typeface="Times New Roman" pitchFamily="18" charset="0"/>
                        </a:rPr>
                        <a:t> </a:t>
                      </a:r>
                      <a:r>
                        <a:rPr lang="fr-CH" sz="1600" dirty="0" err="1" smtClean="0">
                          <a:solidFill>
                            <a:schemeClr val="tx1"/>
                          </a:solidFill>
                          <a:latin typeface="+mn-lt"/>
                          <a:ea typeface="Calibri"/>
                          <a:cs typeface="Times New Roman" pitchFamily="18" charset="0"/>
                        </a:rPr>
                        <a:t>Comorbidités</a:t>
                      </a:r>
                      <a:endParaRPr lang="de-CH" sz="1600" dirty="0">
                        <a:solidFill>
                          <a:schemeClr val="tx1"/>
                        </a:solidFill>
                        <a:latin typeface="+mn-lt"/>
                        <a:ea typeface="Calibri"/>
                        <a:cs typeface="Times New Roman" pitchFamily="18" charset="0"/>
                      </a:endParaRPr>
                    </a:p>
                  </a:txBody>
                  <a:tcPr marL="68580" marR="68580" marT="0" marB="0"/>
                </a:tc>
                <a:tc>
                  <a:txBody>
                    <a:bodyPr/>
                    <a:lstStyle/>
                    <a:p>
                      <a:endParaRPr lang="fr-CH" dirty="0">
                        <a:solidFill>
                          <a:schemeClr val="tx1"/>
                        </a:solidFill>
                        <a:latin typeface="+mn-lt"/>
                        <a:cs typeface="Times New Roman" pitchFamily="18" charset="0"/>
                      </a:endParaRPr>
                    </a:p>
                  </a:txBody>
                  <a:tcPr/>
                </a:tc>
                <a:extLst>
                  <a:ext uri="{0D108BD9-81ED-4DB2-BD59-A6C34878D82A}">
                    <a16:rowId xmlns:a16="http://schemas.microsoft.com/office/drawing/2014/main" val="10004"/>
                  </a:ext>
                </a:extLst>
              </a:tr>
              <a:tr h="692947">
                <a:tc>
                  <a:txBody>
                    <a:bodyPr/>
                    <a:lstStyle/>
                    <a:p>
                      <a:pPr>
                        <a:spcAft>
                          <a:spcPts val="0"/>
                        </a:spcAft>
                      </a:pPr>
                      <a:r>
                        <a:rPr lang="fr-CH" sz="1800" dirty="0">
                          <a:solidFill>
                            <a:schemeClr val="tx1"/>
                          </a:solidFill>
                          <a:latin typeface="+mn-lt"/>
                          <a:ea typeface="Calibri"/>
                          <a:cs typeface="Times New Roman" pitchFamily="18" charset="0"/>
                        </a:rPr>
                        <a:t>2. </a:t>
                      </a:r>
                      <a:r>
                        <a:rPr lang="fr-CH" sz="1800" dirty="0" smtClean="0">
                          <a:solidFill>
                            <a:schemeClr val="tx1"/>
                          </a:solidFill>
                          <a:latin typeface="+mn-lt"/>
                          <a:ea typeface="Calibri"/>
                          <a:cs typeface="Times New Roman" pitchFamily="18" charset="0"/>
                        </a:rPr>
                        <a:t>  Personnalité</a:t>
                      </a:r>
                      <a:endParaRPr lang="de-CH" sz="1800" dirty="0">
                        <a:solidFill>
                          <a:schemeClr val="tx1"/>
                        </a:solidFill>
                        <a:latin typeface="+mn-lt"/>
                        <a:ea typeface="Calibri"/>
                        <a:cs typeface="Times New Roman" pitchFamily="18" charset="0"/>
                      </a:endParaRPr>
                    </a:p>
                  </a:txBody>
                  <a:tcPr marL="68580" marR="68580" marT="0" marB="0"/>
                </a:tc>
                <a:tc>
                  <a:txBody>
                    <a:bodyPr/>
                    <a:lstStyle/>
                    <a:p>
                      <a:pPr marL="342900" indent="-342900">
                        <a:buFont typeface="+mj-lt"/>
                        <a:buNone/>
                      </a:pPr>
                      <a:r>
                        <a:rPr lang="fr-CH" sz="1800" dirty="0" smtClean="0">
                          <a:solidFill>
                            <a:schemeClr val="tx1"/>
                          </a:solidFill>
                          <a:latin typeface="+mn-lt"/>
                          <a:ea typeface="Calibri"/>
                          <a:cs typeface="Times New Roman" pitchFamily="18" charset="0"/>
                        </a:rPr>
                        <a:t>2.   Poids de la souffrance selon l'anamnèse</a:t>
                      </a:r>
                      <a:endParaRPr lang="fr-CH" dirty="0">
                        <a:solidFill>
                          <a:schemeClr val="tx1"/>
                        </a:solidFill>
                        <a:latin typeface="+mn-lt"/>
                        <a:cs typeface="Times New Roman" pitchFamily="18" charset="0"/>
                      </a:endParaRPr>
                    </a:p>
                  </a:txBody>
                  <a:tcPr/>
                </a:tc>
                <a:extLst>
                  <a:ext uri="{0D108BD9-81ED-4DB2-BD59-A6C34878D82A}">
                    <a16:rowId xmlns:a16="http://schemas.microsoft.com/office/drawing/2014/main" val="10005"/>
                  </a:ext>
                </a:extLst>
              </a:tr>
              <a:tr h="488521">
                <a:tc>
                  <a:txBody>
                    <a:bodyPr/>
                    <a:lstStyle/>
                    <a:p>
                      <a:pPr>
                        <a:spcAft>
                          <a:spcPts val="0"/>
                        </a:spcAft>
                      </a:pPr>
                      <a:r>
                        <a:rPr lang="fr-CH" sz="1800" dirty="0">
                          <a:solidFill>
                            <a:schemeClr val="tx1"/>
                          </a:solidFill>
                          <a:latin typeface="+mn-lt"/>
                          <a:ea typeface="Calibri"/>
                          <a:cs typeface="Times New Roman" pitchFamily="18" charset="0"/>
                        </a:rPr>
                        <a:t>3.</a:t>
                      </a:r>
                      <a:r>
                        <a:rPr lang="fr-CH" sz="1200" dirty="0">
                          <a:solidFill>
                            <a:schemeClr val="tx1"/>
                          </a:solidFill>
                          <a:latin typeface="+mn-lt"/>
                          <a:ea typeface="Calibri"/>
                          <a:cs typeface="Times New Roman" pitchFamily="18" charset="0"/>
                        </a:rPr>
                        <a:t> </a:t>
                      </a:r>
                      <a:r>
                        <a:rPr lang="fr-CH" sz="1200" dirty="0" smtClean="0">
                          <a:solidFill>
                            <a:schemeClr val="tx1"/>
                          </a:solidFill>
                          <a:latin typeface="+mn-lt"/>
                          <a:ea typeface="Calibri"/>
                          <a:cs typeface="Times New Roman" pitchFamily="18" charset="0"/>
                        </a:rPr>
                        <a:t>  </a:t>
                      </a:r>
                      <a:r>
                        <a:rPr lang="fr-CH" sz="1800" dirty="0" smtClean="0">
                          <a:solidFill>
                            <a:schemeClr val="tx1"/>
                          </a:solidFill>
                          <a:latin typeface="+mn-lt"/>
                          <a:ea typeface="Calibri"/>
                          <a:cs typeface="Times New Roman" pitchFamily="18" charset="0"/>
                        </a:rPr>
                        <a:t>Contexte </a:t>
                      </a:r>
                      <a:r>
                        <a:rPr lang="fr-CH" sz="1800" dirty="0">
                          <a:solidFill>
                            <a:schemeClr val="tx1"/>
                          </a:solidFill>
                          <a:latin typeface="+mn-lt"/>
                          <a:ea typeface="Calibri"/>
                          <a:cs typeface="Times New Roman" pitchFamily="18" charset="0"/>
                        </a:rPr>
                        <a:t>social</a:t>
                      </a:r>
                      <a:endParaRPr lang="de-CH" sz="1800" dirty="0">
                        <a:solidFill>
                          <a:schemeClr val="tx1"/>
                        </a:solidFill>
                        <a:latin typeface="+mn-lt"/>
                        <a:ea typeface="Calibri"/>
                        <a:cs typeface="Times New Roman" pitchFamily="18" charset="0"/>
                      </a:endParaRPr>
                    </a:p>
                  </a:txBody>
                  <a:tcPr marL="68580" marR="68580" marT="0" marB="0"/>
                </a:tc>
                <a:tc>
                  <a:txBody>
                    <a:bodyPr/>
                    <a:lstStyle/>
                    <a:p>
                      <a:endParaRPr lang="fr-CH" dirty="0">
                        <a:latin typeface="+mn-lt"/>
                      </a:endParaRPr>
                    </a:p>
                  </a:txBody>
                  <a:tcPr/>
                </a:tc>
                <a:extLst>
                  <a:ext uri="{0D108BD9-81ED-4DB2-BD59-A6C34878D82A}">
                    <a16:rowId xmlns:a16="http://schemas.microsoft.com/office/drawing/2014/main" val="10006"/>
                  </a:ext>
                </a:extLst>
              </a:tr>
            </a:tbl>
          </a:graphicData>
        </a:graphic>
      </p:graphicFrame>
      <p:sp>
        <p:nvSpPr>
          <p:cNvPr id="4" name="Espace réservé du pied de page 3"/>
          <p:cNvSpPr>
            <a:spLocks noGrp="1"/>
          </p:cNvSpPr>
          <p:nvPr>
            <p:ph type="ftr" sz="quarter" idx="11"/>
          </p:nvPr>
        </p:nvSpPr>
        <p:spPr>
          <a:xfrm>
            <a:off x="2843808" y="6356350"/>
            <a:ext cx="3175992" cy="365125"/>
          </a:xfrm>
        </p:spPr>
        <p:txBody>
          <a:bodyPr/>
          <a:lstStyle/>
          <a:p>
            <a:r>
              <a:rPr lang="fr-FR" dirty="0" smtClean="0"/>
              <a:t>Journée du droit de la circulation routière 2018   Ghislaine Frésard</a:t>
            </a:r>
            <a:endParaRPr lang="fr-CH" dirty="0"/>
          </a:p>
        </p:txBody>
      </p:sp>
      <p:sp>
        <p:nvSpPr>
          <p:cNvPr id="5" name="Espace réservé du numéro de diapositive 4"/>
          <p:cNvSpPr>
            <a:spLocks noGrp="1"/>
          </p:cNvSpPr>
          <p:nvPr>
            <p:ph type="sldNum" sz="quarter" idx="12"/>
          </p:nvPr>
        </p:nvSpPr>
        <p:spPr/>
        <p:txBody>
          <a:bodyPr/>
          <a:lstStyle/>
          <a:p>
            <a:fld id="{E6F2B95B-23B3-4881-B296-9B4EAE3F169E}" type="slidenum">
              <a:rPr lang="fr-CH" smtClean="0"/>
              <a:pPr/>
              <a:t>6</a:t>
            </a:fld>
            <a:endParaRPr lang="fr-CH"/>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CH" sz="4000" dirty="0" smtClean="0"/>
              <a:t>I. Les troubles somatoformes: </a:t>
            </a:r>
            <a:br>
              <a:rPr lang="fr-CH" sz="4000" dirty="0" smtClean="0"/>
            </a:br>
            <a:r>
              <a:rPr lang="fr-CH" sz="3600" b="1" dirty="0" smtClean="0"/>
              <a:t>le champ d’application </a:t>
            </a:r>
            <a:r>
              <a:rPr lang="fr-CH" sz="3600" dirty="0" smtClean="0"/>
              <a:t>de l’ATF 141 V 281 </a:t>
            </a:r>
            <a:endParaRPr lang="fr-CH" sz="3600" dirty="0"/>
          </a:p>
        </p:txBody>
      </p:sp>
      <p:sp>
        <p:nvSpPr>
          <p:cNvPr id="3" name="Espace réservé du contenu 2"/>
          <p:cNvSpPr>
            <a:spLocks noGrp="1"/>
          </p:cNvSpPr>
          <p:nvPr>
            <p:ph idx="1"/>
          </p:nvPr>
        </p:nvSpPr>
        <p:spPr>
          <a:ln>
            <a:solidFill>
              <a:schemeClr val="tx1"/>
            </a:solidFill>
          </a:ln>
        </p:spPr>
        <p:txBody>
          <a:bodyPr>
            <a:normAutofit fontScale="70000" lnSpcReduction="20000"/>
          </a:bodyPr>
          <a:lstStyle/>
          <a:p>
            <a:endParaRPr lang="fr-FR" dirty="0" smtClean="0"/>
          </a:p>
          <a:p>
            <a:r>
              <a:rPr lang="fr-FR" dirty="0" smtClean="0"/>
              <a:t>ATF 141 V 574: 	Le changement de jurisprudence s’applique 			dans </a:t>
            </a:r>
            <a:r>
              <a:rPr lang="fr-FR" b="1" dirty="0" smtClean="0"/>
              <a:t>l’assurance-accidents </a:t>
            </a:r>
          </a:p>
          <a:p>
            <a:r>
              <a:rPr lang="fr-FR" dirty="0" smtClean="0"/>
              <a:t>ATF 141 V 585:  	Il ne constitue </a:t>
            </a:r>
            <a:r>
              <a:rPr lang="fr-FR" b="1" dirty="0" smtClean="0"/>
              <a:t>pas</a:t>
            </a:r>
            <a:r>
              <a:rPr lang="fr-FR" dirty="0" smtClean="0"/>
              <a:t> en soi un </a:t>
            </a:r>
            <a:r>
              <a:rPr lang="fr-FR" b="1" dirty="0" smtClean="0"/>
              <a:t>motif </a:t>
            </a:r>
            <a:r>
              <a:rPr lang="fr-FR" dirty="0" smtClean="0"/>
              <a:t>de nouvelle 			demande ni de 	</a:t>
            </a:r>
            <a:r>
              <a:rPr lang="fr-FR" b="1" dirty="0" smtClean="0"/>
              <a:t>révision</a:t>
            </a:r>
            <a:r>
              <a:rPr lang="fr-FR" dirty="0" smtClean="0"/>
              <a:t> (consid. 5). </a:t>
            </a:r>
          </a:p>
          <a:p>
            <a:r>
              <a:rPr lang="fr-FR" dirty="0" smtClean="0"/>
              <a:t>ATF 142 V 342: 	La jurisprudence est applicable à un </a:t>
            </a:r>
            <a:r>
              <a:rPr lang="fr-FR" b="1" dirty="0" smtClean="0"/>
              <a:t>trouble 			de stress post-traumatique</a:t>
            </a:r>
            <a:r>
              <a:rPr lang="fr-FR" dirty="0" smtClean="0"/>
              <a:t> (consid. 5.2).</a:t>
            </a:r>
          </a:p>
          <a:p>
            <a:r>
              <a:rPr lang="fr-FR" dirty="0" smtClean="0"/>
              <a:t>ATF 143 V 409: 	Il est approprié et conforme au système de 			soumettre également les </a:t>
            </a:r>
            <a:r>
              <a:rPr lang="fr-FR" b="1" dirty="0" smtClean="0"/>
              <a:t>troubles dépressifs 			légers à moyens </a:t>
            </a:r>
            <a:r>
              <a:rPr lang="fr-FR" dirty="0" smtClean="0"/>
              <a:t>à la grille d'évaluation 				normative et structurée</a:t>
            </a:r>
            <a:r>
              <a:rPr lang="fr-CH" dirty="0" smtClean="0"/>
              <a:t>. </a:t>
            </a:r>
          </a:p>
          <a:p>
            <a:r>
              <a:rPr lang="fr-CH" dirty="0" smtClean="0"/>
              <a:t>ATF 143 V 418:	La jurisprudence s'applique dorénavant à 			</a:t>
            </a:r>
            <a:r>
              <a:rPr lang="fr-CH" b="1" dirty="0" smtClean="0"/>
              <a:t>toutes les maladies psychiques.</a:t>
            </a:r>
            <a:endParaRPr lang="fr-CH" dirty="0"/>
          </a:p>
        </p:txBody>
      </p:sp>
      <p:sp>
        <p:nvSpPr>
          <p:cNvPr id="4" name="Espace réservé du pied de page 3"/>
          <p:cNvSpPr>
            <a:spLocks noGrp="1"/>
          </p:cNvSpPr>
          <p:nvPr>
            <p:ph type="ftr" sz="quarter" idx="11"/>
          </p:nvPr>
        </p:nvSpPr>
        <p:spPr>
          <a:xfrm>
            <a:off x="2915816" y="6356350"/>
            <a:ext cx="3103984" cy="365125"/>
          </a:xfrm>
        </p:spPr>
        <p:txBody>
          <a:bodyPr/>
          <a:lstStyle/>
          <a:p>
            <a:r>
              <a:rPr lang="fr-FR" dirty="0" smtClean="0"/>
              <a:t>Journée du droit de la circulation routière 2018   Ghislaine Frésard</a:t>
            </a:r>
            <a:endParaRPr lang="fr-CH" dirty="0"/>
          </a:p>
        </p:txBody>
      </p:sp>
      <p:sp>
        <p:nvSpPr>
          <p:cNvPr id="5" name="Espace réservé du numéro de diapositive 4"/>
          <p:cNvSpPr>
            <a:spLocks noGrp="1"/>
          </p:cNvSpPr>
          <p:nvPr>
            <p:ph type="sldNum" sz="quarter" idx="12"/>
          </p:nvPr>
        </p:nvSpPr>
        <p:spPr/>
        <p:txBody>
          <a:bodyPr/>
          <a:lstStyle/>
          <a:p>
            <a:fld id="{E6F2B95B-23B3-4881-B296-9B4EAE3F169E}" type="slidenum">
              <a:rPr lang="fr-CH" smtClean="0"/>
              <a:pPr/>
              <a:t>7</a:t>
            </a:fld>
            <a:endParaRPr lang="fr-CH"/>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H" dirty="0" smtClean="0"/>
              <a:t>I. Les troubles somatoformes: </a:t>
            </a:r>
            <a:br>
              <a:rPr lang="fr-CH" dirty="0" smtClean="0"/>
            </a:br>
            <a:r>
              <a:rPr lang="fr-CH" b="1" dirty="0" smtClean="0"/>
              <a:t>le bilan </a:t>
            </a:r>
            <a:r>
              <a:rPr lang="fr-CH" dirty="0" smtClean="0"/>
              <a:t>de l’ATF 141 V 281</a:t>
            </a:r>
            <a:endParaRPr lang="fr-CH" dirty="0"/>
          </a:p>
        </p:txBody>
      </p:sp>
      <p:sp>
        <p:nvSpPr>
          <p:cNvPr id="3" name="Espace réservé du contenu 2"/>
          <p:cNvSpPr>
            <a:spLocks noGrp="1"/>
          </p:cNvSpPr>
          <p:nvPr>
            <p:ph idx="1"/>
          </p:nvPr>
        </p:nvSpPr>
        <p:spPr>
          <a:ln>
            <a:solidFill>
              <a:schemeClr val="tx1"/>
            </a:solidFill>
          </a:ln>
        </p:spPr>
        <p:txBody>
          <a:bodyPr/>
          <a:lstStyle/>
          <a:p>
            <a:pPr>
              <a:buNone/>
            </a:pPr>
            <a:endParaRPr lang="fr-CH" b="1" dirty="0" smtClean="0"/>
          </a:p>
          <a:p>
            <a:pPr lvl="1"/>
            <a:r>
              <a:rPr lang="fr-CH" sz="2400" dirty="0" smtClean="0"/>
              <a:t>Trois années se sont écoulées. </a:t>
            </a:r>
          </a:p>
          <a:p>
            <a:pPr lvl="1"/>
            <a:r>
              <a:rPr lang="fr-CH" sz="2400" dirty="0" smtClean="0"/>
              <a:t>Les effets de cette jurisprudence sont </a:t>
            </a:r>
            <a:r>
              <a:rPr lang="fr-CH" sz="2400" b="1" dirty="0" smtClean="0"/>
              <a:t>difficiles à appréhender: </a:t>
            </a:r>
          </a:p>
          <a:p>
            <a:pPr lvl="2"/>
            <a:r>
              <a:rPr lang="fr-CH" sz="2000" dirty="0" smtClean="0"/>
              <a:t>Les causes soumises au TF ont très généralement conduit à un </a:t>
            </a:r>
            <a:r>
              <a:rPr lang="fr-CH" sz="2000" b="1" dirty="0" smtClean="0"/>
              <a:t>refus de prestations </a:t>
            </a:r>
            <a:r>
              <a:rPr lang="fr-CH" sz="2000" dirty="0" smtClean="0"/>
              <a:t>mais elles ne répondaient généralement pas à la nouvelle procédure probatoire.</a:t>
            </a:r>
            <a:endParaRPr lang="fr-CH" sz="2000" b="1" dirty="0" smtClean="0"/>
          </a:p>
          <a:p>
            <a:pPr lvl="2"/>
            <a:r>
              <a:rPr lang="fr-CH" sz="2000" dirty="0" smtClean="0"/>
              <a:t>Le TF n'a guère eu à se prononcer sur des cas litigieux appliquant les nouveaux indicateurs.</a:t>
            </a:r>
          </a:p>
          <a:p>
            <a:pPr lvl="2"/>
            <a:r>
              <a:rPr lang="fr-CH" sz="2000" dirty="0" smtClean="0"/>
              <a:t>Toutefois un arrêt récent pose une question majeure…</a:t>
            </a:r>
          </a:p>
        </p:txBody>
      </p:sp>
      <p:sp>
        <p:nvSpPr>
          <p:cNvPr id="4" name="Espace réservé du pied de page 3"/>
          <p:cNvSpPr>
            <a:spLocks noGrp="1"/>
          </p:cNvSpPr>
          <p:nvPr>
            <p:ph type="ftr" sz="quarter" idx="11"/>
          </p:nvPr>
        </p:nvSpPr>
        <p:spPr/>
        <p:txBody>
          <a:bodyPr/>
          <a:lstStyle/>
          <a:p>
            <a:r>
              <a:rPr lang="fr-FR" smtClean="0"/>
              <a:t>Journée du droit de la circulation routière 2018   Ghislaine Frésard</a:t>
            </a:r>
            <a:endParaRPr lang="fr-CH"/>
          </a:p>
        </p:txBody>
      </p:sp>
      <p:sp>
        <p:nvSpPr>
          <p:cNvPr id="5" name="Espace réservé du numéro de diapositive 4"/>
          <p:cNvSpPr>
            <a:spLocks noGrp="1"/>
          </p:cNvSpPr>
          <p:nvPr>
            <p:ph type="sldNum" sz="quarter" idx="12"/>
          </p:nvPr>
        </p:nvSpPr>
        <p:spPr/>
        <p:txBody>
          <a:bodyPr/>
          <a:lstStyle/>
          <a:p>
            <a:fld id="{E6F2B95B-23B3-4881-B296-9B4EAE3F169E}" type="slidenum">
              <a:rPr lang="fr-CH" smtClean="0"/>
              <a:pPr/>
              <a:t>8</a:t>
            </a:fld>
            <a:endParaRPr lang="fr-CH"/>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H" dirty="0" smtClean="0"/>
              <a:t>I. </a:t>
            </a:r>
            <a:r>
              <a:rPr lang="fr-CH" sz="4000" dirty="0" smtClean="0"/>
              <a:t>Le troubles somatoformes:</a:t>
            </a:r>
            <a:br>
              <a:rPr lang="fr-CH" sz="4000" dirty="0" smtClean="0"/>
            </a:br>
            <a:r>
              <a:rPr lang="fr-CH" sz="4000" dirty="0" smtClean="0"/>
              <a:t>une question majeure </a:t>
            </a:r>
            <a:r>
              <a:rPr lang="fr-CH" dirty="0" smtClean="0"/>
              <a:t/>
            </a:r>
            <a:br>
              <a:rPr lang="fr-CH" dirty="0" smtClean="0"/>
            </a:br>
            <a:endParaRPr lang="fr-CH" dirty="0"/>
          </a:p>
        </p:txBody>
      </p:sp>
      <p:sp>
        <p:nvSpPr>
          <p:cNvPr id="3" name="Espace réservé du contenu 2"/>
          <p:cNvSpPr>
            <a:spLocks noGrp="1"/>
          </p:cNvSpPr>
          <p:nvPr>
            <p:ph idx="1"/>
          </p:nvPr>
        </p:nvSpPr>
        <p:spPr>
          <a:ln>
            <a:solidFill>
              <a:schemeClr val="tx1"/>
            </a:solidFill>
          </a:ln>
        </p:spPr>
        <p:txBody>
          <a:bodyPr>
            <a:normAutofit/>
          </a:bodyPr>
          <a:lstStyle/>
          <a:p>
            <a:pPr>
              <a:buNone/>
            </a:pPr>
            <a:r>
              <a:rPr lang="fr-CH" b="1" dirty="0" smtClean="0"/>
              <a:t>	ATF 144 V 50 </a:t>
            </a:r>
            <a:r>
              <a:rPr lang="fr-CH" dirty="0" smtClean="0"/>
              <a:t>(8C_409/2017 du 21 mars 2018)</a:t>
            </a:r>
            <a:endParaRPr lang="fr-CH" b="1" dirty="0" smtClean="0"/>
          </a:p>
          <a:p>
            <a:pPr lvl="1"/>
            <a:r>
              <a:rPr lang="fr-CH" sz="2400" dirty="0" smtClean="0"/>
              <a:t>Premier arrêt qui s'appuie sur une expertise effectuée selon la nouvelle grille d'analyse.</a:t>
            </a:r>
          </a:p>
          <a:p>
            <a:pPr lvl="1"/>
            <a:r>
              <a:rPr lang="fr-CH" sz="2400" dirty="0" smtClean="0"/>
              <a:t>Mais….le TF s'écarte de cette expertise. </a:t>
            </a:r>
          </a:p>
          <a:p>
            <a:pPr lvl="1"/>
            <a:r>
              <a:rPr lang="fr-CH" sz="2400" dirty="0" smtClean="0"/>
              <a:t>Quand bien même dans l’arrêt 8C_260/2017 du 1er décembre 2017 (c. 4.2.5), il retenait que l'appréciation des experts devait être reprise  et qu'une appréciation juridique parallèle n'avait pas lieu d'être</a:t>
            </a:r>
          </a:p>
          <a:p>
            <a:pPr lvl="1"/>
            <a:endParaRPr lang="fr-CH" sz="2000" dirty="0" smtClean="0"/>
          </a:p>
          <a:p>
            <a:pPr lvl="1">
              <a:buFont typeface="Wingdings" pitchFamily="2" charset="2"/>
              <a:buChar char="Ø"/>
            </a:pPr>
            <a:r>
              <a:rPr lang="fr-CH" b="1" dirty="0" smtClean="0"/>
              <a:t>Quel est finalement le rôle de l’expert?</a:t>
            </a:r>
          </a:p>
        </p:txBody>
      </p:sp>
      <p:sp>
        <p:nvSpPr>
          <p:cNvPr id="4" name="Espace réservé du pied de page 3"/>
          <p:cNvSpPr>
            <a:spLocks noGrp="1"/>
          </p:cNvSpPr>
          <p:nvPr>
            <p:ph type="ftr" sz="quarter" idx="11"/>
          </p:nvPr>
        </p:nvSpPr>
        <p:spPr>
          <a:xfrm>
            <a:off x="3124200" y="6356350"/>
            <a:ext cx="3320008" cy="365125"/>
          </a:xfrm>
        </p:spPr>
        <p:txBody>
          <a:bodyPr/>
          <a:lstStyle/>
          <a:p>
            <a:r>
              <a:rPr lang="fr-FR" dirty="0" smtClean="0"/>
              <a:t>Journée du droit de la circulation routière 2018   Ghislaine Frésard</a:t>
            </a:r>
            <a:endParaRPr lang="fr-CH" dirty="0"/>
          </a:p>
        </p:txBody>
      </p:sp>
      <p:sp>
        <p:nvSpPr>
          <p:cNvPr id="5" name="Espace réservé du numéro de diapositive 4"/>
          <p:cNvSpPr>
            <a:spLocks noGrp="1"/>
          </p:cNvSpPr>
          <p:nvPr>
            <p:ph type="sldNum" sz="quarter" idx="12"/>
          </p:nvPr>
        </p:nvSpPr>
        <p:spPr/>
        <p:txBody>
          <a:bodyPr/>
          <a:lstStyle/>
          <a:p>
            <a:fld id="{E6F2B95B-23B3-4881-B296-9B4EAE3F169E}" type="slidenum">
              <a:rPr lang="fr-CH" smtClean="0"/>
              <a:pPr/>
              <a:t>9</a:t>
            </a:fld>
            <a:endParaRPr lang="fr-CH"/>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671</Words>
  <Application>Microsoft Office PowerPoint</Application>
  <PresentationFormat>Bildschirmpräsentation (4:3)</PresentationFormat>
  <Paragraphs>161</Paragraphs>
  <Slides>19</Slides>
  <Notes>19</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19</vt:i4>
      </vt:variant>
    </vt:vector>
  </HeadingPairs>
  <TitlesOfParts>
    <vt:vector size="25" baseType="lpstr">
      <vt:lpstr>Arial</vt:lpstr>
      <vt:lpstr>Calibri</vt:lpstr>
      <vt:lpstr>Symbol</vt:lpstr>
      <vt:lpstr>Times New Roman</vt:lpstr>
      <vt:lpstr>Wingdings</vt:lpstr>
      <vt:lpstr>Thème Office</vt:lpstr>
      <vt:lpstr>PowerPoint-Präsentation</vt:lpstr>
      <vt:lpstr>PowerPoint-Präsentation</vt:lpstr>
      <vt:lpstr>Le plan</vt:lpstr>
      <vt:lpstr>I. Les troubles somatoformes</vt:lpstr>
      <vt:lpstr>I. Les troubles somatoformes </vt:lpstr>
      <vt:lpstr>I. Les troubles somatoformes:  la grille d’évaluation</vt:lpstr>
      <vt:lpstr>I. Les troubles somatoformes:  le champ d’application de l’ATF 141 V 281 </vt:lpstr>
      <vt:lpstr>I. Les troubles somatoformes:  le bilan de l’ATF 141 V 281</vt:lpstr>
      <vt:lpstr>I. Le troubles somatoformes: une question majeure  </vt:lpstr>
      <vt:lpstr>II. L’accident et le dol éventuel</vt:lpstr>
      <vt:lpstr>II. L’accident et le dol éventuel</vt:lpstr>
      <vt:lpstr>III. La révision de la causalité ?</vt:lpstr>
      <vt:lpstr>III. La révision de la causalité ?</vt:lpstr>
      <vt:lpstr>V. La coordination assurances sociales / responsabilité civile</vt:lpstr>
      <vt:lpstr>ATF 143 III 79</vt:lpstr>
      <vt:lpstr>ATF 143 III 79</vt:lpstr>
      <vt:lpstr>ZH HG 170033 du 3 juillet 2017  ( non exécutoire)</vt:lpstr>
      <vt:lpstr>V. La coordination assurances sociales / responsabilité civile</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Ghislaine Frésard</dc:creator>
  <cp:lastModifiedBy>NEUHAUS Nathalie</cp:lastModifiedBy>
  <cp:revision>627</cp:revision>
  <dcterms:created xsi:type="dcterms:W3CDTF">2018-05-29T09:39:40Z</dcterms:created>
  <dcterms:modified xsi:type="dcterms:W3CDTF">2018-07-30T12:22:02Z</dcterms:modified>
</cp:coreProperties>
</file>