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59" r:id="rId7"/>
    <p:sldId id="267" r:id="rId8"/>
    <p:sldId id="260" r:id="rId9"/>
    <p:sldId id="261" r:id="rId10"/>
    <p:sldId id="266" r:id="rId11"/>
    <p:sldId id="26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a Matile" initials="JM" lastIdx="1" clrIdx="0">
    <p:extLst>
      <p:ext uri="{19B8F6BF-5375-455C-9EA6-DF929625EA0E}">
        <p15:presenceInfo xmlns:p15="http://schemas.microsoft.com/office/powerpoint/2012/main" userId="5499ef339a147b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C0BD9-8026-40D2-86E6-761980735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63A0E5-771E-4DDE-9746-456DDDEA0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BCB5C5-E839-41BD-A51A-7283D515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6D96-3512-4F3B-8058-4EC87D69A8F5}" type="datetimeFigureOut">
              <a:rPr lang="de-CH" smtClean="0"/>
              <a:t>16.03.2021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38F293-8EB2-43A7-A8D2-2514CDB9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0CAA4A-A99C-455C-9BDA-1EC7D1B6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B6DC-511D-4691-812D-4F5CAA9F94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665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CF3C7-1B5F-42ED-9C55-15611D43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46EDD6-4F5E-4949-BB6C-46F7B46CA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738072-B1B0-4A17-8690-D2DE3D145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6D96-3512-4F3B-8058-4EC87D69A8F5}" type="datetimeFigureOut">
              <a:rPr lang="de-CH" smtClean="0"/>
              <a:t>16.03.2021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8F7DC-AFEF-48C8-BE62-E7AEC762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6989E4-EE58-4CE5-830C-B14E8768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B6DC-511D-4691-812D-4F5CAA9F94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26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AF86808-83A0-49D4-8017-7C70D76F7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FD962B-A9CE-4515-83A6-BD2EACA87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28B5E1-F164-4D5C-9FC3-BC4238E3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6D96-3512-4F3B-8058-4EC87D69A8F5}" type="datetimeFigureOut">
              <a:rPr lang="de-CH" smtClean="0"/>
              <a:t>16.03.2021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152656-E829-4B2F-AA03-62882155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CCE9A2-300F-40FD-8E14-BE7732DC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B6DC-511D-4691-812D-4F5CAA9F94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061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66E5E-E70B-4FAD-AD85-C5DB21E3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A6303B-D874-4162-BF4C-D1A8A29C4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DC8468-98C7-42EE-8943-BA8FBD71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6D96-3512-4F3B-8058-4EC87D69A8F5}" type="datetimeFigureOut">
              <a:rPr lang="de-CH" smtClean="0"/>
              <a:t>16.03.2021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00D4E7-6A97-447A-8721-A8479AF4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02C6A4-7991-4AEC-A78D-EC614567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B6DC-511D-4691-812D-4F5CAA9F94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943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8ADBC-0C86-4BFE-9584-9446E5F6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2F9EDA-8BF4-427E-8D0B-4FDD65CE3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EF2376-EC9F-4788-A87F-AA6495A8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6D96-3512-4F3B-8058-4EC87D69A8F5}" type="datetimeFigureOut">
              <a:rPr lang="de-CH" smtClean="0"/>
              <a:t>16.03.2021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5EBF69-DA69-4B32-BD0E-6DE70CE1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E9C90A-6028-4D77-8C65-C2C45FC1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B6DC-511D-4691-812D-4F5CAA9F94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443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1C4AF-7289-4B67-BCB8-596E9EB5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A4DBA3-B226-471D-9B52-9FA658067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D02CAF-9AA2-4716-ABF9-C40F2AA33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9D6F39-2EB8-43D7-93EE-6FC04BF9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6D96-3512-4F3B-8058-4EC87D69A8F5}" type="datetimeFigureOut">
              <a:rPr lang="de-CH" smtClean="0"/>
              <a:t>16.03.2021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B14D1D-667F-48F1-890D-B308A168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66B95C-560F-4057-9ABC-4911A758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B6DC-511D-4691-812D-4F5CAA9F94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007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E6CDD-CA6D-4AA9-BC9E-C1BD256F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D7621C-22D2-4429-AE4E-7D5705816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7F2E4-B4FC-4272-B2AB-C3CE9F345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A8F569F-74C9-4F25-B592-4E035BE82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61DC05-F89A-4601-A4D5-6C340DE7D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C8E7D74-AF72-4665-98A9-EBB6054C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6D96-3512-4F3B-8058-4EC87D69A8F5}" type="datetimeFigureOut">
              <a:rPr lang="de-CH" smtClean="0"/>
              <a:t>16.03.2021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1E1EC79-A8DD-43D7-B4B7-98968B3D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828DEFA-98A8-4DB2-9637-3E451697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B6DC-511D-4691-812D-4F5CAA9F94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174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8FF76-69EB-4CC1-8720-2002779D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9E323D-4A44-43C1-8990-43EF1FB2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6D96-3512-4F3B-8058-4EC87D69A8F5}" type="datetimeFigureOut">
              <a:rPr lang="de-CH" smtClean="0"/>
              <a:t>16.03.2021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070D63-3249-4BD3-92F4-887D5490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A152E2-DBE7-4434-BDA2-61534542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B6DC-511D-4691-812D-4F5CAA9F94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976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0A1BBB-9859-4462-A16C-A8A3C319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6D96-3512-4F3B-8058-4EC87D69A8F5}" type="datetimeFigureOut">
              <a:rPr lang="de-CH" smtClean="0"/>
              <a:t>16.03.2021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B974A2-6024-406A-B714-CCAD38B9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0BDC2E-DA03-4103-8BC2-DBAFF87A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B6DC-511D-4691-812D-4F5CAA9F94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294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C6C19-9254-4321-A252-B8699A61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39F553-BAE9-4708-B8E1-6BDC586F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DC2C6-1866-4A18-B9E0-84E196CEA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17E32F-25BD-4671-AD15-4CAFAC8B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6D96-3512-4F3B-8058-4EC87D69A8F5}" type="datetimeFigureOut">
              <a:rPr lang="de-CH" smtClean="0"/>
              <a:t>16.03.2021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7B0CB5-86B6-4184-AA6E-5D118382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F7FC7F-D155-4391-949A-4D166D3E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B6DC-511D-4691-812D-4F5CAA9F94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233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3C2DA-B952-44D0-8F87-3F355341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B40770E-9619-45A9-B958-20406B903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85B899-875D-4AB2-B0C9-CA343EA9A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834BFB-F61D-4757-B18C-1D950F82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6D96-3512-4F3B-8058-4EC87D69A8F5}" type="datetimeFigureOut">
              <a:rPr lang="de-CH" smtClean="0"/>
              <a:t>16.03.2021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D8F7C4-97C0-463F-9A33-0BB926CF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94403D-9A1E-46BB-894D-7704B2DD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1B6DC-511D-4691-812D-4F5CAA9F94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57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8DBFB7A-8012-44E1-8C68-19A2F2FB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EE3AC2-183F-4519-8473-D12F9D51E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5FFFDA-B941-4665-A7D5-CBD276F2D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6D96-3512-4F3B-8058-4EC87D69A8F5}" type="datetimeFigureOut">
              <a:rPr lang="de-CH" smtClean="0"/>
              <a:t>16.03.2021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C26EBE-65AD-4102-AC89-88B799EBE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7AD2AE-327C-4D37-86B1-1D0D758F3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1B6DC-511D-4691-812D-4F5CAA9F94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917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.ch/studies/de/assets/public/files/pdf/mob_out/deutsch/Uebersichtstabelle_2021-2022.pdf.pdf" TargetMode="External"/><Relationship Id="rId2" Type="http://schemas.openxmlformats.org/officeDocument/2006/relationships/hyperlink" Target="https://www.unifr.ch/studies/de/mobilita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fr.ch/ius/de/assets/public/Fac_Faculte/pdfs/Mobilite/mob_reconnaissance_AustauschaufenthaltimAusland_d_01012020.pdf" TargetMode="External"/><Relationship Id="rId5" Type="http://schemas.openxmlformats.org/officeDocument/2006/relationships/hyperlink" Target="https://www.unifr.ch/studies/de/assets/public/files/pdf/mob_out/DE_Liste%20doc%20pour%20demande%20mob.pdf" TargetMode="External"/><Relationship Id="rId4" Type="http://schemas.openxmlformats.org/officeDocument/2006/relationships/hyperlink" Target="https://www.unifr.ch/studies/de/assets/public/files/pdf/mob_out/deutsch/Etapenleitfaden_2018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hanna.jean-petit-matile@unifr.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.ch/studies/de/assets/public/files/pdf/mob_out/DE_Liste%20doc%20pour%20demande%20mob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Rauch, Feuer, Waffe enthält.&#10;&#10;Automatisch generierte Beschreibung">
            <a:extLst>
              <a:ext uri="{FF2B5EF4-FFF2-40B4-BE49-F238E27FC236}">
                <a16:creationId xmlns:a16="http://schemas.microsoft.com/office/drawing/2014/main" id="{EFBE3582-E1F6-4C0D-A809-6F6AA12A6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45538"/>
          <a:stretch/>
        </p:blipFill>
        <p:spPr>
          <a:xfrm rot="5400000">
            <a:off x="3695066" y="-3488995"/>
            <a:ext cx="4801868" cy="12192000"/>
          </a:xfrm>
          <a:prstGeom prst="rect">
            <a:avLst/>
          </a:prstGeom>
        </p:spPr>
      </p:pic>
      <p:pic>
        <p:nvPicPr>
          <p:cNvPr id="34" name="Picture 28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Picture 30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CB9894-6637-4818-8F2E-AF5B65EBD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5566756"/>
            <a:ext cx="10592174" cy="656946"/>
          </a:xfrm>
        </p:spPr>
        <p:txBody>
          <a:bodyPr anchor="t">
            <a:normAutofit/>
          </a:bodyPr>
          <a:lstStyle/>
          <a:p>
            <a:pPr algn="l"/>
            <a:r>
              <a:rPr lang="de-CH" sz="4000" dirty="0" err="1">
                <a:solidFill>
                  <a:srgbClr val="000000"/>
                </a:solidFill>
              </a:rPr>
              <a:t>Masterweek</a:t>
            </a:r>
            <a:r>
              <a:rPr lang="de-CH" sz="4000" dirty="0">
                <a:solidFill>
                  <a:srgbClr val="000000"/>
                </a:solidFill>
              </a:rPr>
              <a:t> 2021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CC6FB5-A0CD-4CF1-86C8-79465DF06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0790" y="5082381"/>
            <a:ext cx="6585924" cy="1043538"/>
          </a:xfrm>
        </p:spPr>
        <p:txBody>
          <a:bodyPr anchor="b">
            <a:normAutofit/>
          </a:bodyPr>
          <a:lstStyle/>
          <a:p>
            <a:pPr algn="l"/>
            <a:r>
              <a:rPr lang="de-CH" sz="2200" i="1" dirty="0">
                <a:solidFill>
                  <a:srgbClr val="000000"/>
                </a:solidFill>
              </a:rPr>
              <a:t>Mobilität</a:t>
            </a:r>
            <a:endParaRPr lang="de-CH" sz="900" i="1" dirty="0">
              <a:solidFill>
                <a:srgbClr val="000000"/>
              </a:solidFill>
            </a:endParaRPr>
          </a:p>
          <a:p>
            <a:pPr algn="l"/>
            <a:r>
              <a:rPr lang="de-CH" sz="2000" dirty="0">
                <a:solidFill>
                  <a:srgbClr val="000000"/>
                </a:solidFill>
              </a:rPr>
              <a:t>Meine Erfahrung mit dem </a:t>
            </a:r>
            <a:r>
              <a:rPr lang="de-CH" sz="2000" i="1" dirty="0">
                <a:solidFill>
                  <a:srgbClr val="000000"/>
                </a:solidFill>
              </a:rPr>
              <a:t>Swiss European Mobility </a:t>
            </a:r>
            <a:r>
              <a:rPr lang="de-CH" sz="2000" i="1" dirty="0" err="1">
                <a:solidFill>
                  <a:srgbClr val="000000"/>
                </a:solidFill>
              </a:rPr>
              <a:t>Program</a:t>
            </a:r>
            <a:endParaRPr lang="de-CH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9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21282-06C5-448E-AB8B-FD17516D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Nützliche Links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203C83-7259-4BBD-A945-ECD5D8D4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de-CH" dirty="0"/>
              <a:t>Allgemeine Informationen: </a:t>
            </a:r>
            <a:r>
              <a:rPr lang="de-CH" dirty="0">
                <a:hlinkClick r:id="rId2"/>
              </a:rPr>
              <a:t>https://www.unifr.ch/studies/de/mobilitaet/</a:t>
            </a:r>
            <a:endParaRPr lang="de-CH" dirty="0"/>
          </a:p>
          <a:p>
            <a:pPr lvl="1"/>
            <a:r>
              <a:rPr lang="de-CH" dirty="0"/>
              <a:t>Verschiedene Mobilitätsprogramme: </a:t>
            </a:r>
            <a:r>
              <a:rPr lang="de-CH" dirty="0">
                <a:hlinkClick r:id="rId3"/>
              </a:rPr>
              <a:t>https://www.unifr.ch/studies/de/assets/public/files/pdf/mob_out/deutsch/Uebersichtstabelle_2021-2022.pdf.pdf</a:t>
            </a:r>
            <a:r>
              <a:rPr lang="de-CH" dirty="0"/>
              <a:t> </a:t>
            </a:r>
          </a:p>
          <a:p>
            <a:pPr lvl="1"/>
            <a:r>
              <a:rPr lang="de-CH" dirty="0"/>
              <a:t>Einen Etappenleitfaden: </a:t>
            </a:r>
            <a:r>
              <a:rPr lang="de-CH" dirty="0">
                <a:hlinkClick r:id="rId4"/>
              </a:rPr>
              <a:t>https://www.unifr.ch/studies/de/assets/public/files/pdf/mob_out/deutsch/Etapenleitfaden_2018.pdf</a:t>
            </a:r>
            <a:r>
              <a:rPr lang="de-CH" dirty="0"/>
              <a:t> </a:t>
            </a:r>
          </a:p>
          <a:p>
            <a:pPr lvl="1"/>
            <a:r>
              <a:rPr lang="de-CH" dirty="0"/>
              <a:t>Vorgehensweise: </a:t>
            </a:r>
            <a:r>
              <a:rPr lang="de-CH" dirty="0">
                <a:hlinkClick r:id="rId4"/>
              </a:rPr>
              <a:t>https://www.unifr.ch/studies/de/assets/public/files/pdf/mob_out/deutsch/Etapenleitfaden_2018.pdf</a:t>
            </a:r>
            <a:r>
              <a:rPr lang="de-CH" dirty="0"/>
              <a:t> </a:t>
            </a:r>
          </a:p>
          <a:p>
            <a:pPr lvl="1"/>
            <a:r>
              <a:rPr lang="de-CH" dirty="0"/>
              <a:t>Einzureichende Unterlagen: </a:t>
            </a:r>
            <a:r>
              <a:rPr lang="de-CH" dirty="0">
                <a:hlinkClick r:id="rId5"/>
              </a:rPr>
              <a:t>https://www.unifr.ch/studies/de/assets/public/files/pdf/mob_out/DE_Liste%20doc%20pour%20demande%20mob.pdf</a:t>
            </a:r>
            <a:r>
              <a:rPr lang="de-CH" dirty="0"/>
              <a:t> </a:t>
            </a:r>
          </a:p>
          <a:p>
            <a:pPr lvl="1"/>
            <a:r>
              <a:rPr lang="de-CH" dirty="0"/>
              <a:t>Anerkennung: </a:t>
            </a:r>
            <a:r>
              <a:rPr lang="de-CH" dirty="0">
                <a:hlinkClick r:id="rId6"/>
              </a:rPr>
              <a:t>https://www.unifr.ch/ius/de/assets/public/Fac_Faculte/pdfs/Mobilite/mob_reconnaissance_AustauschaufenthaltimAusland_d_01012020.pdf</a:t>
            </a:r>
            <a:r>
              <a:rPr lang="de-CH" dirty="0"/>
              <a:t>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4114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29B8EF-BC7C-47D5-BA34-2021A507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de-CH">
                <a:solidFill>
                  <a:srgbClr val="000000"/>
                </a:solidFill>
              </a:rPr>
              <a:t>Fragen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Ein Bild, das Person, draußen enthält.&#10;&#10;Automatisch generierte Beschreibung">
            <a:extLst>
              <a:ext uri="{FF2B5EF4-FFF2-40B4-BE49-F238E27FC236}">
                <a16:creationId xmlns:a16="http://schemas.microsoft.com/office/drawing/2014/main" id="{366AECE0-C1CD-41D5-BEFE-4AAB3BB72B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150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DC08B1-A24D-4A77-B92C-97F34BDF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de-CH" sz="2000" dirty="0">
                <a:solidFill>
                  <a:srgbClr val="000000"/>
                </a:solidFill>
                <a:hlinkClick r:id="rId4"/>
              </a:rPr>
              <a:t>johanna.jean-petit-matile@unifr.ch</a:t>
            </a:r>
            <a:endParaRPr lang="de-CH" sz="2000" dirty="0">
              <a:solidFill>
                <a:srgbClr val="000000"/>
              </a:solidFill>
            </a:endParaRPr>
          </a:p>
          <a:p>
            <a:r>
              <a:rPr lang="de-CH" sz="2000" dirty="0">
                <a:solidFill>
                  <a:srgbClr val="000000"/>
                </a:solidFill>
              </a:rPr>
              <a:t>Präsentation verfügbar auf: Rechtswissenschaftliche Fakultät | </a:t>
            </a:r>
            <a:r>
              <a:rPr lang="de-CH" sz="2000" dirty="0" err="1">
                <a:solidFill>
                  <a:srgbClr val="000000"/>
                </a:solidFill>
              </a:rPr>
              <a:t>Masterweek</a:t>
            </a:r>
            <a:r>
              <a:rPr lang="de-CH" sz="2000" dirty="0">
                <a:solidFill>
                  <a:srgbClr val="000000"/>
                </a:solidFill>
              </a:rPr>
              <a:t> | Universität Freiburg (unifr.ch)</a:t>
            </a:r>
          </a:p>
        </p:txBody>
      </p:sp>
    </p:spTree>
    <p:extLst>
      <p:ext uri="{BB962C8B-B14F-4D97-AF65-F5344CB8AC3E}">
        <p14:creationId xmlns:p14="http://schemas.microsoft.com/office/powerpoint/2010/main" val="75237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Wand, Galerie, Raum enthält.&#10;&#10;Automatisch generierte Beschreibung">
            <a:extLst>
              <a:ext uri="{FF2B5EF4-FFF2-40B4-BE49-F238E27FC236}">
                <a16:creationId xmlns:a16="http://schemas.microsoft.com/office/drawing/2014/main" id="{477B1220-D7F0-48B4-846D-286A1EA9DE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" r="-2" b="769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2B90C1-ABCB-4053-ABB1-6CFC45A2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5" y="2773168"/>
            <a:ext cx="4803636" cy="13116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Warum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einen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Auslandaufenthalt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088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Metallwaren enthält.&#10;&#10;Automatisch generierte Beschreibung">
            <a:extLst>
              <a:ext uri="{FF2B5EF4-FFF2-40B4-BE49-F238E27FC236}">
                <a16:creationId xmlns:a16="http://schemas.microsoft.com/office/drawing/2014/main" id="{FC9F07C7-A7AB-4C2D-AA85-03065B511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0" b="1"/>
          <a:stretch/>
        </p:blipFill>
        <p:spPr>
          <a:xfrm rot="5400000">
            <a:off x="5565619" y="231924"/>
            <a:ext cx="6858000" cy="6394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CDDA16-9867-4DA9-95E8-5107D805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e-CH">
                <a:solidFill>
                  <a:srgbClr val="000000"/>
                </a:solidFill>
              </a:rPr>
              <a:t>Organisation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651B70-5EAF-4155-BFC4-29DB78FFB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lvl="1"/>
            <a:endParaRPr lang="de-CH" sz="2000" dirty="0">
              <a:solidFill>
                <a:srgbClr val="000000"/>
              </a:solidFill>
            </a:endParaRPr>
          </a:p>
          <a:p>
            <a:r>
              <a:rPr lang="de-CH" sz="2000" dirty="0">
                <a:solidFill>
                  <a:srgbClr val="000000"/>
                </a:solidFill>
              </a:rPr>
              <a:t>Wann möchte man einen Auslandaufenthalt einplanen?</a:t>
            </a:r>
          </a:p>
          <a:p>
            <a:r>
              <a:rPr lang="de-CH" sz="2000" dirty="0">
                <a:solidFill>
                  <a:srgbClr val="000000"/>
                </a:solidFill>
              </a:rPr>
              <a:t>Bewerbung an der Universität Fribourg</a:t>
            </a:r>
          </a:p>
          <a:p>
            <a:r>
              <a:rPr lang="de-CH" sz="2000" dirty="0">
                <a:solidFill>
                  <a:srgbClr val="000000"/>
                </a:solidFill>
              </a:rPr>
              <a:t>Interview</a:t>
            </a:r>
          </a:p>
          <a:p>
            <a:r>
              <a:rPr lang="de-CH" sz="2000" dirty="0">
                <a:solidFill>
                  <a:srgbClr val="000000"/>
                </a:solidFill>
              </a:rPr>
              <a:t>Einschreibung an der Gastuniversität</a:t>
            </a:r>
          </a:p>
          <a:p>
            <a:r>
              <a:rPr lang="de-CH" sz="2000" dirty="0">
                <a:solidFill>
                  <a:srgbClr val="000000"/>
                </a:solidFill>
              </a:rPr>
              <a:t>Learning Agreement</a:t>
            </a:r>
          </a:p>
          <a:p>
            <a:r>
              <a:rPr lang="de-CH" sz="2000" dirty="0">
                <a:solidFill>
                  <a:srgbClr val="000000"/>
                </a:solidFill>
              </a:rPr>
              <a:t>Anerkennungsgesuch</a:t>
            </a:r>
          </a:p>
          <a:p>
            <a:r>
              <a:rPr lang="de-CH" sz="2000" dirty="0">
                <a:solidFill>
                  <a:srgbClr val="000000"/>
                </a:solidFill>
              </a:rPr>
              <a:t>Erfahrungsbericht</a:t>
            </a:r>
          </a:p>
          <a:p>
            <a:endParaRPr lang="de-CH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9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7E10E-DEBA-4EC2-B828-FBEB90BF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997BC7-BDD6-4A58-8EDC-05E0211B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Fristen für eine Anmeldung:</a:t>
            </a:r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2AC3C6-A6CB-47C5-ABC2-5A6A371C8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85" t="56042" r="11204" b="33646"/>
          <a:stretch/>
        </p:blipFill>
        <p:spPr>
          <a:xfrm>
            <a:off x="838200" y="2575321"/>
            <a:ext cx="10505647" cy="123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2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6E8BD-EB69-4959-824A-1ACA3191B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Bewerbungsunterlagen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E4BFBA4-26AD-4E22-A296-07412BABC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15" t="27533" r="28140" b="35196"/>
          <a:stretch/>
        </p:blipFill>
        <p:spPr>
          <a:xfrm>
            <a:off x="707304" y="1340746"/>
            <a:ext cx="7118389" cy="4157316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3BB2151-8E63-4F5C-A854-5FF53BEF4C92}"/>
              </a:ext>
            </a:extLst>
          </p:cNvPr>
          <p:cNvSpPr txBox="1"/>
          <p:nvPr/>
        </p:nvSpPr>
        <p:spPr>
          <a:xfrm>
            <a:off x="6619583" y="5346155"/>
            <a:ext cx="54583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dirty="0"/>
              <a:t>Quelle: </a:t>
            </a:r>
            <a:r>
              <a:rPr lang="de-CH" sz="1050" dirty="0">
                <a:hlinkClick r:id="rId3"/>
              </a:rPr>
              <a:t>https://www.unifr.ch/studies/de/assets/public/files/pdf/mob_out/DE_Liste%20doc%20pour%20demande%20mob.pdf</a:t>
            </a:r>
            <a:r>
              <a:rPr lang="de-CH" sz="1050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77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innen, Boden, Raum, Decke enthält.&#10;&#10;Automatisch generierte Beschreibung">
            <a:extLst>
              <a:ext uri="{FF2B5EF4-FFF2-40B4-BE49-F238E27FC236}">
                <a16:creationId xmlns:a16="http://schemas.microsoft.com/office/drawing/2014/main" id="{CB121044-4BCC-43D4-8762-6D624CDBC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4" r="1093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0019B4-E9E9-4C68-AB07-0269975E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e-CH">
                <a:solidFill>
                  <a:srgbClr val="000000"/>
                </a:solidFill>
              </a:rPr>
              <a:t>Empfang an der Gastuniversität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465F63-861D-4BF3-A9D9-4FAC9C09C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de-CH" sz="2000">
                <a:solidFill>
                  <a:srgbClr val="000000"/>
                </a:solidFill>
              </a:rPr>
              <a:t>Vorbereitung</a:t>
            </a:r>
          </a:p>
          <a:p>
            <a:pPr lvl="1"/>
            <a:r>
              <a:rPr lang="de-CH" sz="2000">
                <a:solidFill>
                  <a:srgbClr val="000000"/>
                </a:solidFill>
              </a:rPr>
              <a:t>Sprache(-n)</a:t>
            </a:r>
          </a:p>
          <a:p>
            <a:pPr lvl="1"/>
            <a:r>
              <a:rPr lang="de-CH" sz="2000">
                <a:solidFill>
                  <a:srgbClr val="000000"/>
                </a:solidFill>
              </a:rPr>
              <a:t>Welche Kurse?</a:t>
            </a:r>
          </a:p>
          <a:p>
            <a:pPr lvl="1"/>
            <a:r>
              <a:rPr lang="de-CH" sz="2000">
                <a:solidFill>
                  <a:srgbClr val="000000"/>
                </a:solidFill>
              </a:rPr>
              <a:t>Gibt es Kurse ausserhalb meines Studiengebiets?</a:t>
            </a:r>
          </a:p>
          <a:p>
            <a:pPr lvl="1"/>
            <a:r>
              <a:rPr lang="de-CH" sz="2000">
                <a:solidFill>
                  <a:srgbClr val="000000"/>
                </a:solidFill>
              </a:rPr>
              <a:t>Welche Kurse muss/will ich mir anerkennen lassen?</a:t>
            </a:r>
          </a:p>
          <a:p>
            <a:pPr lvl="1"/>
            <a:endParaRPr lang="de-CH" sz="2000">
              <a:solidFill>
                <a:srgbClr val="000000"/>
              </a:solidFill>
            </a:endParaRPr>
          </a:p>
          <a:p>
            <a:pPr lvl="1"/>
            <a:endParaRPr lang="de-CH" sz="2000">
              <a:solidFill>
                <a:srgbClr val="000000"/>
              </a:solidFill>
            </a:endParaRPr>
          </a:p>
          <a:p>
            <a:pPr lvl="1"/>
            <a:endParaRPr lang="de-CH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3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087B021-B6A1-4345-8ABE-B39B4BFD29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75"/>
          <a:stretch/>
        </p:blipFill>
        <p:spPr>
          <a:xfrm rot="5400000">
            <a:off x="-278608" y="266699"/>
            <a:ext cx="6858000" cy="6324601"/>
          </a:xfrm>
          <a:prstGeom prst="rect">
            <a:avLst/>
          </a:prstGeom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CD9905-21CC-49CB-83B2-D7FE264D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757" y="978146"/>
            <a:ext cx="4869179" cy="1325563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rgbClr val="000000"/>
                </a:solidFill>
              </a:rPr>
              <a:t>Empfang an der Gastuniversität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7613CE-A88D-48AF-B58E-BA08D0B22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757" y="3146671"/>
            <a:ext cx="4869179" cy="3047946"/>
          </a:xfrm>
        </p:spPr>
        <p:txBody>
          <a:bodyPr anchor="b">
            <a:normAutofit/>
          </a:bodyPr>
          <a:lstStyle/>
          <a:p>
            <a:r>
              <a:rPr lang="de-CH" sz="1800" dirty="0">
                <a:solidFill>
                  <a:srgbClr val="000000"/>
                </a:solidFill>
              </a:rPr>
              <a:t>Administrativ</a:t>
            </a:r>
          </a:p>
          <a:p>
            <a:pPr lvl="1"/>
            <a:r>
              <a:rPr lang="de-CH" sz="1800" dirty="0">
                <a:solidFill>
                  <a:srgbClr val="000000"/>
                </a:solidFill>
              </a:rPr>
              <a:t>Wohnen</a:t>
            </a:r>
          </a:p>
          <a:p>
            <a:pPr lvl="1"/>
            <a:r>
              <a:rPr lang="de-CH" sz="1800" dirty="0">
                <a:solidFill>
                  <a:srgbClr val="000000"/>
                </a:solidFill>
              </a:rPr>
              <a:t>Kosten</a:t>
            </a:r>
          </a:p>
          <a:p>
            <a:pPr lvl="1"/>
            <a:r>
              <a:rPr lang="de-CH" sz="1800" dirty="0">
                <a:solidFill>
                  <a:srgbClr val="000000"/>
                </a:solidFill>
              </a:rPr>
              <a:t>Versicherung</a:t>
            </a:r>
          </a:p>
          <a:p>
            <a:pPr lvl="1"/>
            <a:r>
              <a:rPr lang="de-CH" sz="1800" dirty="0">
                <a:solidFill>
                  <a:srgbClr val="000000"/>
                </a:solidFill>
              </a:rPr>
              <a:t>Anmeldung in der Gaststadt </a:t>
            </a:r>
          </a:p>
          <a:p>
            <a:pPr lvl="1"/>
            <a:r>
              <a:rPr lang="de-CH" sz="1800" dirty="0">
                <a:solidFill>
                  <a:srgbClr val="000000"/>
                </a:solidFill>
              </a:rPr>
              <a:t>Studenten-ID</a:t>
            </a:r>
          </a:p>
          <a:p>
            <a:r>
              <a:rPr lang="de-CH" sz="1800" dirty="0">
                <a:solidFill>
                  <a:srgbClr val="000000"/>
                </a:solidFill>
              </a:rPr>
              <a:t>Akademisch</a:t>
            </a:r>
          </a:p>
          <a:p>
            <a:r>
              <a:rPr lang="de-CH" sz="1800" dirty="0">
                <a:solidFill>
                  <a:srgbClr val="000000"/>
                </a:solidFill>
              </a:rPr>
              <a:t>Integration</a:t>
            </a:r>
          </a:p>
          <a:p>
            <a:endParaRPr lang="de-CH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0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Person, drinnen, darstellend enthält.&#10;&#10;Automatisch generierte Beschreibung">
            <a:extLst>
              <a:ext uri="{FF2B5EF4-FFF2-40B4-BE49-F238E27FC236}">
                <a16:creationId xmlns:a16="http://schemas.microsoft.com/office/drawing/2014/main" id="{EF23DC5E-2BAB-4324-A016-787752090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0" r="993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2C7318-FB14-45F2-8B47-2C94CC55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de-CH">
                <a:solidFill>
                  <a:srgbClr val="000000"/>
                </a:solidFill>
              </a:rPr>
              <a:t>Erfahrungen und Empfehlungen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83BA2F-86E0-4EDB-B119-38D6953D9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de-CH" sz="2000">
                <a:solidFill>
                  <a:srgbClr val="000000"/>
                </a:solidFill>
              </a:rPr>
              <a:t>Was sind meine Erwartungen?</a:t>
            </a:r>
          </a:p>
          <a:p>
            <a:r>
              <a:rPr lang="de-CH" sz="2000">
                <a:solidFill>
                  <a:srgbClr val="000000"/>
                </a:solidFill>
              </a:rPr>
              <a:t>Unplanbares Einplanen</a:t>
            </a:r>
          </a:p>
          <a:p>
            <a:endParaRPr lang="de-CH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2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innen, weiß, Schritt enthält.&#10;&#10;Automatisch generierte Beschreibung">
            <a:extLst>
              <a:ext uri="{FF2B5EF4-FFF2-40B4-BE49-F238E27FC236}">
                <a16:creationId xmlns:a16="http://schemas.microsoft.com/office/drawing/2014/main" id="{9443DB0B-271C-449A-A6A4-3883AEDAA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/>
          <a:stretch/>
        </p:blipFill>
        <p:spPr>
          <a:xfrm>
            <a:off x="-11909" y="10"/>
            <a:ext cx="6324601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6BB75E-CC74-4C84-9EEE-DA8D1E73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20" y="1889152"/>
            <a:ext cx="4869179" cy="1325563"/>
          </a:xfrm>
        </p:spPr>
        <p:txBody>
          <a:bodyPr>
            <a:normAutofit/>
          </a:bodyPr>
          <a:lstStyle/>
          <a:p>
            <a:r>
              <a:rPr lang="de-CH" sz="3700" dirty="0">
                <a:solidFill>
                  <a:srgbClr val="000000"/>
                </a:solidFill>
              </a:rPr>
              <a:t>Mehrwert durch einen Auslandaufenthalt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756C3-4482-4792-BFB9-CD08A851E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321" y="1382165"/>
            <a:ext cx="4869179" cy="3047946"/>
          </a:xfrm>
        </p:spPr>
        <p:txBody>
          <a:bodyPr anchor="b">
            <a:normAutofit/>
          </a:bodyPr>
          <a:lstStyle/>
          <a:p>
            <a:r>
              <a:rPr lang="de-CH" sz="1800" dirty="0">
                <a:solidFill>
                  <a:srgbClr val="000000"/>
                </a:solidFill>
              </a:rPr>
              <a:t>Persönlich</a:t>
            </a:r>
          </a:p>
          <a:p>
            <a:r>
              <a:rPr lang="de-CH" sz="1800" dirty="0">
                <a:solidFill>
                  <a:srgbClr val="000000"/>
                </a:solidFill>
              </a:rPr>
              <a:t>Internationales Profil</a:t>
            </a:r>
          </a:p>
          <a:p>
            <a:r>
              <a:rPr lang="de-CH" sz="1800" dirty="0">
                <a:solidFill>
                  <a:srgbClr val="000000"/>
                </a:solidFill>
              </a:rPr>
              <a:t>Inspiration und neue Möglichkeiten</a:t>
            </a:r>
          </a:p>
        </p:txBody>
      </p:sp>
    </p:spTree>
    <p:extLst>
      <p:ext uri="{BB962C8B-B14F-4D97-AF65-F5344CB8AC3E}">
        <p14:creationId xmlns:p14="http://schemas.microsoft.com/office/powerpoint/2010/main" val="1457256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Breitbild</PresentationFormat>
  <Paragraphs>49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Masterweek 2021</vt:lpstr>
      <vt:lpstr>Warum einen Auslandaufenthalt?</vt:lpstr>
      <vt:lpstr>Organisation</vt:lpstr>
      <vt:lpstr>PowerPoint-Präsentation</vt:lpstr>
      <vt:lpstr>Bewerbungsunterlagen</vt:lpstr>
      <vt:lpstr>Empfang an der Gastuniversität</vt:lpstr>
      <vt:lpstr>Empfang an der Gastuniversität</vt:lpstr>
      <vt:lpstr>Erfahrungen und Empfehlungen</vt:lpstr>
      <vt:lpstr>Mehrwert durch einen Auslandaufenthalt</vt:lpstr>
      <vt:lpstr>Nützliche Links</vt:lpstr>
      <vt:lpstr>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Masterweek 2021</dc:title>
  <dc:creator>Johanna Matile</dc:creator>
  <cp:lastModifiedBy>Johanna Matile</cp:lastModifiedBy>
  <cp:revision>17</cp:revision>
  <dcterms:created xsi:type="dcterms:W3CDTF">2021-03-04T10:13:38Z</dcterms:created>
  <dcterms:modified xsi:type="dcterms:W3CDTF">2021-03-16T11:18:04Z</dcterms:modified>
</cp:coreProperties>
</file>