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2" r:id="rId2"/>
  </p:sldMasterIdLst>
  <p:notesMasterIdLst>
    <p:notesMasterId r:id="rId8"/>
  </p:notesMasterIdLst>
  <p:handoutMasterIdLst>
    <p:handoutMasterId r:id="rId9"/>
  </p:handoutMasterIdLst>
  <p:sldIdLst>
    <p:sldId id="322" r:id="rId3"/>
    <p:sldId id="332" r:id="rId4"/>
    <p:sldId id="331" r:id="rId5"/>
    <p:sldId id="330" r:id="rId6"/>
    <p:sldId id="327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">
          <p15:clr>
            <a:srgbClr val="A4A3A4"/>
          </p15:clr>
        </p15:guide>
        <p15:guide id="2" orient="horz" pos="635">
          <p15:clr>
            <a:srgbClr val="A4A3A4"/>
          </p15:clr>
        </p15:guide>
        <p15:guide id="3" orient="horz" pos="1136">
          <p15:clr>
            <a:srgbClr val="A4A3A4"/>
          </p15:clr>
        </p15:guide>
        <p15:guide id="4" orient="horz" pos="3877">
          <p15:clr>
            <a:srgbClr val="A4A3A4"/>
          </p15:clr>
        </p15:guide>
        <p15:guide id="5" orient="horz" pos="4000">
          <p15:clr>
            <a:srgbClr val="A4A3A4"/>
          </p15:clr>
        </p15:guide>
        <p15:guide id="6" orient="horz" pos="4266">
          <p15:clr>
            <a:srgbClr val="A4A3A4"/>
          </p15:clr>
        </p15:guide>
        <p15:guide id="7" pos="273">
          <p15:clr>
            <a:srgbClr val="A4A3A4"/>
          </p15:clr>
        </p15:guide>
        <p15:guide id="8" pos="137">
          <p15:clr>
            <a:srgbClr val="A4A3A4"/>
          </p15:clr>
        </p15:guide>
        <p15:guide id="9" pos="5488">
          <p15:clr>
            <a:srgbClr val="A4A3A4"/>
          </p15:clr>
        </p15:guide>
        <p15:guide id="10" pos="5625">
          <p15:clr>
            <a:srgbClr val="A4A3A4"/>
          </p15:clr>
        </p15:guide>
        <p15:guide id="11" pos="2768">
          <p15:clr>
            <a:srgbClr val="A4A3A4"/>
          </p15:clr>
        </p15:guide>
        <p15:guide id="12" pos="29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8A"/>
    <a:srgbClr val="E4771D"/>
    <a:srgbClr val="2A324E"/>
    <a:srgbClr val="00152E"/>
    <a:srgbClr val="000918"/>
    <a:srgbClr val="001730"/>
    <a:srgbClr val="C10C26"/>
    <a:srgbClr val="0092D2"/>
    <a:srgbClr val="003261"/>
    <a:srgbClr val="08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73621" autoAdjust="0"/>
  </p:normalViewPr>
  <p:slideViewPr>
    <p:cSldViewPr showGuides="1">
      <p:cViewPr varScale="1">
        <p:scale>
          <a:sx n="62" d="100"/>
          <a:sy n="62" d="100"/>
        </p:scale>
        <p:origin x="1788" y="72"/>
      </p:cViewPr>
      <p:guideLst>
        <p:guide orient="horz" pos="103"/>
        <p:guide orient="horz" pos="635"/>
        <p:guide orient="horz" pos="1136"/>
        <p:guide orient="horz" pos="3877"/>
        <p:guide orient="horz" pos="4000"/>
        <p:guide orient="horz" pos="4266"/>
        <p:guide pos="273"/>
        <p:guide pos="137"/>
        <p:guide pos="5488"/>
        <p:guide pos="5625"/>
        <p:guide pos="2768"/>
        <p:guide pos="2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44029-3229-F346-B24B-DE411DA3A11F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14837-D0CF-CF46-BA55-FAD3ED47D8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00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C1A-AE76-4681-95BC-4CE7CA1EE5BF}" type="datetimeFigureOut">
              <a:rPr lang="de-CH" smtClean="0"/>
              <a:pPr/>
              <a:t>09.12.2024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7BC3-E335-4665-8934-A2481CBD462D}" type="slidenum">
              <a:rPr lang="de-CH" smtClean="0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250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483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Avantages d’un séjour d’échange 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indent="-171450">
              <a:buFontTx/>
              <a:buChar char="-"/>
            </a:pP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Expérimenter un nouveau monde académique : profs, contenu, méthodes</a:t>
            </a:r>
          </a:p>
          <a:p>
            <a:pPr marL="171450" indent="-171450">
              <a:buFontTx/>
              <a:buChar char="-"/>
            </a:pP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Immersion dans un nouvel environnement culturel</a:t>
            </a:r>
          </a:p>
          <a:p>
            <a:pPr marL="171450" indent="-171450">
              <a:buFontTx/>
              <a:buChar char="-"/>
            </a:pP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Amélioration des connaissances linguistiques</a:t>
            </a:r>
          </a:p>
          <a:p>
            <a:pPr marL="171450" indent="-171450">
              <a:buFontTx/>
              <a:buChar char="-"/>
            </a:pP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nouveaux contacts sociaux</a:t>
            </a:r>
          </a:p>
          <a:p>
            <a:pPr marL="171450" indent="-171450">
              <a:buFontTx/>
              <a:buChar char="-"/>
            </a:pP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tard : meilleures chances sur le marché de travail – scientifiquement prouvé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380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289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étudiant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-e-s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trouvent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plein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d’informations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démarches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différents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programmes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d’échange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des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rapports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d’expériences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d’étudiant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-e-s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déjà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-e-s. </a:t>
            </a:r>
          </a:p>
          <a:p>
            <a:endParaRPr lang="de-C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Jusqu’au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31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janvier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2025 les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étudiant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-e-s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peuvent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déposer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candidature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via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MyUnifr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destination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Europe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cadre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de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de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Swiss European Mobility (SEMP)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délai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destinations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Europe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déjà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passé (31 </a:t>
            </a:r>
            <a:r>
              <a:rPr lang="de-CH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octobre</a:t>
            </a:r>
            <a:r>
              <a:rPr lang="de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2024). </a:t>
            </a:r>
            <a:endParaRPr lang="fr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67BC3-E335-4665-8934-A2481CBD462D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710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9B-F9D0-4B8B-9E13-75101EC3F755}" type="datetime4">
              <a:rPr lang="de-CH" smtClean="0"/>
              <a:pPr/>
              <a:t>9. Dezember 2024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11C8-9BF4-4E14-A6CE-7DE7D36702CC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5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433388" y="1008063"/>
            <a:ext cx="8278812" cy="514667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1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64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73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26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835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067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05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705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7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9B-F9D0-4B8B-9E13-75101EC3F755}" type="datetime4">
              <a:rPr lang="de-CH" smtClean="0"/>
              <a:pPr/>
              <a:t>9. Dezember 2024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11C8-9BF4-4E14-A6CE-7DE7D36702CC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407999"/>
          </a:xfrm>
          <a:prstGeom prst="rect">
            <a:avLst/>
          </a:prstGeom>
          <a:solidFill>
            <a:srgbClr val="0015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28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251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D81A-E6F8-0242-B16B-F5D127702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09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A89B-F9D0-4B8B-9E13-75101EC3F755}" type="datetime4">
              <a:rPr lang="de-CH" smtClean="0"/>
              <a:pPr/>
              <a:t>9. Dezember 2024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011C8-9BF4-4E14-A6CE-7DE7D36702CC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500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UNIFR_Background_Titleslide_PP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3388" y="1803400"/>
            <a:ext cx="8278811" cy="4351338"/>
          </a:xfrm>
          <a:prstGeom prst="rect">
            <a:avLst/>
          </a:prstGeo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DE" dirty="0"/>
          </a:p>
        </p:txBody>
      </p:sp>
      <p:sp>
        <p:nvSpPr>
          <p:cNvPr id="5" name="Textplatzhalter 7"/>
          <p:cNvSpPr txBox="1">
            <a:spLocks/>
          </p:cNvSpPr>
          <p:nvPr userDrawn="1"/>
        </p:nvSpPr>
        <p:spPr>
          <a:xfrm>
            <a:off x="217488" y="6525343"/>
            <a:ext cx="7848000" cy="246931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fribourg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Universität Freiburg  | 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2018</a:t>
            </a:r>
          </a:p>
        </p:txBody>
      </p:sp>
      <p:pic>
        <p:nvPicPr>
          <p:cNvPr id="6" name="Grafik 8" descr="UNF_Logo_klein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676456" y="6471630"/>
            <a:ext cx="380694" cy="3417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647699"/>
            <a:ext cx="9144000" cy="576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  <a:prstGeom prst="rect">
            <a:avLst/>
          </a:prstGeo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de-CH" dirty="0"/>
          </a:p>
        </p:txBody>
      </p:sp>
      <p:sp>
        <p:nvSpPr>
          <p:cNvPr id="5" name="ZoneTexte 4"/>
          <p:cNvSpPr txBox="1"/>
          <p:nvPr userDrawn="1"/>
        </p:nvSpPr>
        <p:spPr>
          <a:xfrm>
            <a:off x="581891" y="669768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UNIFR_Background_Titleslide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388" y="1008063"/>
            <a:ext cx="8278812" cy="5146675"/>
          </a:xfrm>
          <a:prstGeom prst="rect">
            <a:avLst/>
          </a:prstGeo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 pitchFamily="34" charset="0"/>
              <a:buChar char="​"/>
              <a:defRPr sz="3000" b="1" cap="all" baseline="0">
                <a:solidFill>
                  <a:schemeClr val="accent1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lnSpc>
                <a:spcPts val="2700"/>
              </a:lnSpc>
              <a:buFont typeface="Arial" pitchFamily="34" charset="0"/>
              <a:buChar char="−"/>
              <a:defRPr sz="2000" b="0" cap="all" baseline="0">
                <a:solidFill>
                  <a:schemeClr val="accent1"/>
                </a:solidFill>
              </a:defRPr>
            </a:lvl3pPr>
            <a:lvl4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 pitchFamily="34" charset="0"/>
              <a:buChar char="​"/>
              <a:defRPr sz="2000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1009403" y="650767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</a:pPr>
            <a:endParaRPr lang="fr-FR" sz="2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>
          <a:xfrm>
            <a:off x="433388" y="1008064"/>
            <a:ext cx="8278812" cy="5146674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de-CH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5146674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4751388" y="1008064"/>
            <a:ext cx="3960812" cy="5146674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433388" y="3356992"/>
            <a:ext cx="3960812" cy="2556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752975" y="3356992"/>
            <a:ext cx="3960812" cy="2556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lang="de-DE" dirty="0"/>
              <a:t>Insert </a:t>
            </a:r>
            <a:r>
              <a:rPr lang="de-DE" dirty="0" err="1"/>
              <a:t>picture</a:t>
            </a:r>
            <a:endParaRPr lang="de-CH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10"/>
          </p:nvPr>
        </p:nvSpPr>
        <p:spPr>
          <a:xfrm>
            <a:off x="433388" y="1008064"/>
            <a:ext cx="3960812" cy="206089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751388" y="1008064"/>
            <a:ext cx="3960812" cy="206089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 cap="none" baseline="0">
                <a:solidFill>
                  <a:schemeClr val="accent1"/>
                </a:solidFill>
              </a:defRPr>
            </a:lvl1pPr>
            <a:lvl2pPr marL="0" indent="0">
              <a:buFont typeface="Arial" pitchFamily="34" charset="0"/>
              <a:buChar char="​"/>
              <a:defRPr sz="2000" b="0" cap="all" baseline="0">
                <a:solidFill>
                  <a:schemeClr val="accent1"/>
                </a:solidFill>
              </a:defRPr>
            </a:lvl2pPr>
            <a:lvl3pPr marL="216000" indent="-216000">
              <a:buFont typeface="Wingdings" pitchFamily="2" charset="2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err="1"/>
              <a:t>Tielmasterformat</a:t>
            </a:r>
            <a:r>
              <a:rPr lang="de-DE" dirty="0"/>
              <a:t>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64A89B-F9D0-4B8B-9E13-75101EC3F755}" type="datetime4">
              <a:rPr lang="de-CH" smtClean="0"/>
              <a:pPr/>
              <a:t>9. Dezember 2024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Textplatzhalter 7"/>
          <p:cNvSpPr txBox="1">
            <a:spLocks/>
          </p:cNvSpPr>
          <p:nvPr userDrawn="1"/>
        </p:nvSpPr>
        <p:spPr>
          <a:xfrm>
            <a:off x="217488" y="6525343"/>
            <a:ext cx="7848000" cy="246931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​"/>
              <a:tabLst/>
              <a:defRPr/>
            </a:pP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Université de </a:t>
            </a:r>
            <a:r>
              <a:rPr kumimoji="0" lang="de-DE" sz="8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fribourg</a:t>
            </a:r>
            <a:r>
              <a:rPr kumimoji="0" lang="de-DE" sz="8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/ Universität Freiburg  | 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Service des </a:t>
            </a:r>
            <a:r>
              <a:rPr kumimoji="0" lang="de-DE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relations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internationales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9011C8-9BF4-4E14-A6CE-7DE7D36702CC}" type="slidenum">
              <a:rPr lang="de-CH" smtClean="0"/>
              <a:pPr/>
              <a:t>‹N°›</a:t>
            </a:fld>
            <a:endParaRPr lang="de-CH" dirty="0"/>
          </a:p>
        </p:txBody>
      </p:sp>
      <p:pic>
        <p:nvPicPr>
          <p:cNvPr id="12" name="Grafik 8" descr="UNF_Logo_klein.em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676456" y="6471630"/>
            <a:ext cx="380694" cy="3417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16000" indent="-216000" algn="l" defTabSz="914400" rtl="0" eaLnBrk="1" latinLnBrk="0" hangingPunct="1">
        <a:lnSpc>
          <a:spcPts val="2700"/>
        </a:lnSpc>
        <a:spcBef>
          <a:spcPts val="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4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b="1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5pPr>
      <a:lvl6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700"/>
        </a:lnSpc>
        <a:spcBef>
          <a:spcPts val="0"/>
        </a:spcBef>
        <a:buFont typeface="Arial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3144-A017-964F-9675-1A6BABEF52D0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BD81A-E6F8-0242-B16B-F5D127702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87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82F3609-35B2-F24C-82D5-1C07BAD17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r="2973"/>
          <a:stretch/>
        </p:blipFill>
        <p:spPr>
          <a:xfrm>
            <a:off x="0" y="-99392"/>
            <a:ext cx="9144000" cy="6480719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05CCBC5-6D4D-604B-BD7F-9443AF10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8" y="260648"/>
            <a:ext cx="8278812" cy="5976664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fr-CH" sz="2400" noProof="0" dirty="0">
                <a:solidFill>
                  <a:srgbClr val="E4771D"/>
                </a:solidFill>
              </a:rPr>
            </a:br>
            <a:r>
              <a:rPr lang="fr-CH" sz="5600" noProof="0" dirty="0">
                <a:solidFill>
                  <a:srgbClr val="002060"/>
                </a:solidFill>
              </a:rPr>
              <a:t>SÉJOUR D’ÉCHANGE </a:t>
            </a:r>
            <a:r>
              <a:rPr lang="fr-CH" sz="3200" noProof="0" dirty="0">
                <a:solidFill>
                  <a:srgbClr val="002060"/>
                </a:solidFill>
              </a:rPr>
              <a:t>en 2025/2026</a:t>
            </a:r>
          </a:p>
          <a:p>
            <a:pPr>
              <a:lnSpc>
                <a:spcPct val="150000"/>
              </a:lnSpc>
            </a:pPr>
            <a:endParaRPr lang="fr-CH" sz="4000" noProof="0" dirty="0">
              <a:solidFill>
                <a:srgbClr val="E4771D"/>
              </a:solidFill>
            </a:endParaRPr>
          </a:p>
          <a:p>
            <a:pPr lvl="4">
              <a:lnSpc>
                <a:spcPct val="150000"/>
              </a:lnSpc>
            </a:pPr>
            <a:endParaRPr lang="fr-CH" sz="4000" b="1" noProof="0" dirty="0">
              <a:solidFill>
                <a:schemeClr val="bg1"/>
              </a:solidFill>
            </a:endParaRPr>
          </a:p>
          <a:p>
            <a:pPr lvl="4">
              <a:lnSpc>
                <a:spcPct val="150000"/>
              </a:lnSpc>
            </a:pPr>
            <a:r>
              <a:rPr lang="fr-CH" sz="4000" b="1" noProof="0" dirty="0">
                <a:solidFill>
                  <a:schemeClr val="bg1"/>
                </a:solidFill>
              </a:rPr>
              <a:t>UNE OCCASION UNIQUE</a:t>
            </a:r>
          </a:p>
          <a:p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226733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82F3609-35B2-F24C-82D5-1C07BAD17E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r="2331"/>
          <a:stretch/>
        </p:blipFill>
        <p:spPr>
          <a:xfrm>
            <a:off x="0" y="-12706"/>
            <a:ext cx="9144000" cy="63940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0C7CAB8-C46E-B286-86F6-FBBD3248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>
                <a:solidFill>
                  <a:schemeClr val="bg1"/>
                </a:solidFill>
              </a:rPr>
              <a:t>5 bonnes raisons de partir en séjour d’échange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5461419-962D-E693-0911-EA55BFAC1A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2400" b="0" noProof="0" dirty="0">
                <a:solidFill>
                  <a:schemeClr val="bg1"/>
                </a:solidFill>
              </a:rPr>
              <a:t>Acquérir un profil international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2400" b="0" noProof="0" dirty="0">
                <a:solidFill>
                  <a:schemeClr val="bg1"/>
                </a:solidFill>
              </a:rPr>
              <a:t>S’immerger dans un nouvel environnement académique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2400" b="0" noProof="0" dirty="0">
                <a:solidFill>
                  <a:schemeClr val="bg1"/>
                </a:solidFill>
              </a:rPr>
              <a:t>Perfectionner une langue étrangère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2400" b="0" noProof="0" dirty="0">
                <a:solidFill>
                  <a:schemeClr val="bg1"/>
                </a:solidFill>
              </a:rPr>
              <a:t>Découvrir une nouvelle culture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CH" sz="2400" b="0" noProof="0" dirty="0">
                <a:solidFill>
                  <a:schemeClr val="bg1"/>
                </a:solidFill>
              </a:rPr>
              <a:t>Valoriser son CV</a:t>
            </a:r>
          </a:p>
        </p:txBody>
      </p:sp>
    </p:spTree>
    <p:extLst>
      <p:ext uri="{BB962C8B-B14F-4D97-AF65-F5344CB8AC3E}">
        <p14:creationId xmlns:p14="http://schemas.microsoft.com/office/powerpoint/2010/main" val="29464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A9AA4-6175-C377-92D8-EEF71F805D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163513"/>
            <a:ext cx="8712200" cy="484187"/>
          </a:xfrm>
        </p:spPr>
        <p:txBody>
          <a:bodyPr/>
          <a:lstStyle/>
          <a:p>
            <a:r>
              <a:rPr lang="fr-CH" sz="2400" noProof="0" dirty="0">
                <a:solidFill>
                  <a:schemeClr val="bg1"/>
                </a:solidFill>
              </a:rPr>
              <a:t>Study </a:t>
            </a:r>
            <a:r>
              <a:rPr lang="fr-CH" sz="2400" noProof="0" dirty="0" err="1">
                <a:solidFill>
                  <a:schemeClr val="bg1"/>
                </a:solidFill>
              </a:rPr>
              <a:t>abroad</a:t>
            </a:r>
            <a:r>
              <a:rPr lang="fr-CH" sz="2400" noProof="0" dirty="0">
                <a:solidFill>
                  <a:schemeClr val="bg1"/>
                </a:solidFill>
              </a:rPr>
              <a:t> @ University of Rennes 1, France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2E0582-B152-789F-6362-59A3C8896B3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23528" y="855662"/>
            <a:ext cx="3960813" cy="5146675"/>
          </a:xfrm>
          <a:prstGeom prst="rect">
            <a:avLst/>
          </a:prstGeom>
        </p:spPr>
        <p:txBody>
          <a:bodyPr/>
          <a:lstStyle/>
          <a:p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  <a:ea typeface="Calibri" panose="020F0502020204030204" pitchFamily="34" charset="0"/>
              </a:rPr>
              <a:t>“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Studying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abroad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has been one of the best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things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in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my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life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so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far! Even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though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it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can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be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really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overwhelming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to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be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alone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in a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foreign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city,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it’s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a once-in-a-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lifetime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experience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. Meeting new people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from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all over the world,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exploring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the culture and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trying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new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food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while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travelling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around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Brittany has been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amazing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.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I’ve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explored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a lot of Brittany culture,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especially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the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food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.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My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best memory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was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renting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a house in Normandy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with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friends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and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exploring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the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region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together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, for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example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visiting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Étretat and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its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fr-CH" sz="1600" b="0" i="1" noProof="0" dirty="0" err="1">
                <a:solidFill>
                  <a:schemeClr val="bg2"/>
                </a:solidFill>
                <a:effectLst/>
                <a:latin typeface="+mn-lt"/>
              </a:rPr>
              <a:t>beautiful</a:t>
            </a:r>
            <a:r>
              <a:rPr lang="fr-CH" sz="1600" b="0" i="1" noProof="0" dirty="0">
                <a:solidFill>
                  <a:schemeClr val="bg2"/>
                </a:solidFill>
                <a:effectLst/>
                <a:latin typeface="+mn-lt"/>
              </a:rPr>
              <a:t> nature!” </a:t>
            </a:r>
          </a:p>
          <a:p>
            <a:r>
              <a:rPr lang="fr-CH" sz="1600" b="1" noProof="0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Laura </a:t>
            </a:r>
            <a:r>
              <a:rPr lang="fr-CH" sz="1600" b="1" noProof="0" dirty="0" err="1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Hochuli</a:t>
            </a:r>
            <a:endParaRPr lang="fr-CH" sz="1600" b="1" noProof="0" dirty="0">
              <a:solidFill>
                <a:schemeClr val="bg2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fr-CH" noProof="0" dirty="0"/>
          </a:p>
        </p:txBody>
      </p:sp>
      <p:pic>
        <p:nvPicPr>
          <p:cNvPr id="5" name="Grafik 4" descr="Ein Bild, das Himmel, draußen, Wolke, Person enthält.">
            <a:extLst>
              <a:ext uri="{FF2B5EF4-FFF2-40B4-BE49-F238E27FC236}">
                <a16:creationId xmlns:a16="http://schemas.microsoft.com/office/drawing/2014/main" id="{676BE1B9-B1B6-FA9A-71B5-2B4224FEA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647700"/>
            <a:ext cx="4185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EC68ACA-796E-B0A1-BC3C-629985DA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8" y="163513"/>
            <a:ext cx="8712200" cy="799927"/>
          </a:xfrm>
        </p:spPr>
        <p:txBody>
          <a:bodyPr/>
          <a:lstStyle/>
          <a:p>
            <a:r>
              <a:rPr lang="fr-CH" noProof="0" dirty="0">
                <a:solidFill>
                  <a:schemeClr val="tx1"/>
                </a:solidFill>
              </a:rPr>
              <a:t>Comment Déposer une candidature sur </a:t>
            </a:r>
            <a:r>
              <a:rPr lang="fr-CH" noProof="0" dirty="0" err="1">
                <a:solidFill>
                  <a:schemeClr val="tx1"/>
                </a:solidFill>
              </a:rPr>
              <a:t>Myunifr</a:t>
            </a:r>
            <a:r>
              <a:rPr lang="fr-CH" noProof="0" dirty="0">
                <a:solidFill>
                  <a:schemeClr val="tx1"/>
                </a:solidFill>
              </a:rPr>
              <a:t> pour un séjour d’ÉCHANGE ?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25C5784D-1E4E-9974-4245-E4945AFDAEB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2594" y="963441"/>
            <a:ext cx="8278812" cy="5359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r-CH" sz="2400" b="1" noProof="0" dirty="0">
                <a:solidFill>
                  <a:schemeClr val="tx1"/>
                </a:solidFill>
                <a:latin typeface="+mn-lt"/>
              </a:rPr>
              <a:t>Guide des étapes</a:t>
            </a:r>
          </a:p>
          <a:p>
            <a:pPr>
              <a:lnSpc>
                <a:spcPct val="150000"/>
              </a:lnSpc>
              <a:buNone/>
            </a:pPr>
            <a:r>
              <a:rPr lang="fr-CH" b="0" i="0" noProof="0" dirty="0">
                <a:solidFill>
                  <a:srgbClr val="343434"/>
                </a:solidFill>
                <a:effectLst/>
                <a:latin typeface="+mn-lt"/>
              </a:rPr>
              <a:t>Ce guide a été conçu pour vous donner </a:t>
            </a:r>
          </a:p>
          <a:p>
            <a:pPr>
              <a:lnSpc>
                <a:spcPct val="150000"/>
              </a:lnSpc>
              <a:buNone/>
            </a:pPr>
            <a:r>
              <a:rPr lang="fr-CH" b="0" i="0" noProof="0" dirty="0">
                <a:solidFill>
                  <a:srgbClr val="343434"/>
                </a:solidFill>
                <a:effectLst/>
                <a:latin typeface="+mn-lt"/>
              </a:rPr>
              <a:t>une vue d’ensemble des étapes nécessaires : </a:t>
            </a:r>
          </a:p>
          <a:p>
            <a:pPr>
              <a:lnSpc>
                <a:spcPct val="150000"/>
              </a:lnSpc>
              <a:buNone/>
            </a:pPr>
            <a:r>
              <a:rPr lang="fr-CH" b="0" i="0" noProof="0" dirty="0">
                <a:solidFill>
                  <a:srgbClr val="343434"/>
                </a:solidFill>
                <a:effectLst/>
                <a:latin typeface="+mn-lt"/>
              </a:rPr>
              <a:t>avant, pendant et après un séjour d’échange.</a:t>
            </a:r>
            <a:endParaRPr lang="fr-CH" noProof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  <a:buNone/>
            </a:pPr>
            <a:endParaRPr lang="fr-CH" noProof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  <a:buNone/>
            </a:pPr>
            <a:r>
              <a:rPr lang="fr-CH" sz="2400" b="1" noProof="0" dirty="0">
                <a:solidFill>
                  <a:schemeClr val="tx1"/>
                </a:solidFill>
                <a:latin typeface="+mn-lt"/>
              </a:rPr>
              <a:t>Tutoriel</a:t>
            </a:r>
          </a:p>
          <a:p>
            <a:pPr>
              <a:lnSpc>
                <a:spcPct val="150000"/>
              </a:lnSpc>
              <a:buNone/>
            </a:pPr>
            <a:r>
              <a:rPr lang="fr-CH" b="0" i="0" noProof="0" dirty="0">
                <a:solidFill>
                  <a:srgbClr val="343434"/>
                </a:solidFill>
                <a:effectLst/>
                <a:latin typeface="+mn-lt"/>
              </a:rPr>
              <a:t>Ce tutoriel vous explique pas à pas comment </a:t>
            </a:r>
          </a:p>
          <a:p>
            <a:pPr>
              <a:lnSpc>
                <a:spcPct val="150000"/>
              </a:lnSpc>
              <a:buNone/>
            </a:pPr>
            <a:r>
              <a:rPr lang="fr-CH" b="0" i="0" noProof="0" dirty="0">
                <a:solidFill>
                  <a:srgbClr val="343434"/>
                </a:solidFill>
                <a:effectLst/>
                <a:latin typeface="+mn-lt"/>
              </a:rPr>
              <a:t>déposer une candidature pour un séjour </a:t>
            </a:r>
          </a:p>
          <a:p>
            <a:pPr>
              <a:lnSpc>
                <a:spcPct val="150000"/>
              </a:lnSpc>
              <a:buNone/>
            </a:pPr>
            <a:r>
              <a:rPr lang="fr-CH" b="0" i="0" noProof="0" dirty="0">
                <a:solidFill>
                  <a:srgbClr val="343434"/>
                </a:solidFill>
                <a:effectLst/>
                <a:latin typeface="+mn-lt"/>
              </a:rPr>
              <a:t>d'échange sur votre portail </a:t>
            </a:r>
            <a:r>
              <a:rPr lang="fr-CH" b="0" i="0" noProof="0" dirty="0" err="1">
                <a:solidFill>
                  <a:srgbClr val="343434"/>
                </a:solidFill>
                <a:effectLst/>
                <a:latin typeface="+mn-lt"/>
              </a:rPr>
              <a:t>MyUnifr</a:t>
            </a:r>
            <a:r>
              <a:rPr lang="fr-CH" b="0" i="0" noProof="0" dirty="0">
                <a:solidFill>
                  <a:srgbClr val="343434"/>
                </a:solidFill>
                <a:effectLst/>
                <a:latin typeface="+mn-lt"/>
              </a:rPr>
              <a:t>.</a:t>
            </a:r>
            <a:endParaRPr lang="fr-CH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809813F-2AF9-1348-DDC2-5C7CB42D5F8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183188" y="3357563"/>
            <a:ext cx="3960812" cy="25558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endParaRPr lang="fr-CH" sz="2400" b="1" noProof="0" dirty="0"/>
          </a:p>
          <a:p>
            <a:pPr>
              <a:lnSpc>
                <a:spcPct val="150000"/>
              </a:lnSpc>
            </a:pPr>
            <a:endParaRPr lang="fr-CH" sz="2400" b="1" noProof="0" dirty="0"/>
          </a:p>
          <a:p>
            <a:pPr>
              <a:lnSpc>
                <a:spcPct val="150000"/>
              </a:lnSpc>
            </a:pPr>
            <a:endParaRPr lang="fr-CH" sz="2400" b="1" noProof="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213CBEE-27C8-9930-0970-E2D0E156BAA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7412" y="1296987"/>
            <a:ext cx="2060575" cy="2060575"/>
          </a:xfrm>
          <a:prstGeom prst="rect">
            <a:avLst/>
          </a:prstGeom>
        </p:spPr>
      </p:pic>
      <p:pic>
        <p:nvPicPr>
          <p:cNvPr id="12" name="Inhaltsplatzhalter 7">
            <a:extLst>
              <a:ext uri="{FF2B5EF4-FFF2-40B4-BE49-F238E27FC236}">
                <a16:creationId xmlns:a16="http://schemas.microsoft.com/office/drawing/2014/main" id="{A02FAEA6-FF70-F638-B028-3953D827A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7412" y="4029000"/>
            <a:ext cx="2060575" cy="20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5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82F3609-35B2-F24C-82D5-1C07BAD17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1" r="19818" b="11910"/>
          <a:stretch/>
        </p:blipFill>
        <p:spPr>
          <a:xfrm>
            <a:off x="0" y="-12705"/>
            <a:ext cx="9144000" cy="6394033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05CCBC5-6D4D-604B-BD7F-9443AF10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8" y="332656"/>
            <a:ext cx="8278812" cy="5904655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fr-CH" sz="3600" noProof="0" dirty="0">
                <a:solidFill>
                  <a:schemeClr val="bg1"/>
                </a:solidFill>
              </a:rPr>
              <a:t>VISITEZ</a:t>
            </a:r>
          </a:p>
          <a:p>
            <a:pPr lvl="3" indent="-414000" algn="ctr">
              <a:buNone/>
            </a:pPr>
            <a:r>
              <a:rPr lang="fr-CH" sz="3600" b="1" noProof="0" dirty="0">
                <a:solidFill>
                  <a:schemeClr val="bg1"/>
                </a:solidFill>
              </a:rPr>
              <a:t>www.unifr.ch/mobility</a:t>
            </a:r>
            <a:br>
              <a:rPr lang="fr-CH" sz="3200" b="1" noProof="0" dirty="0">
                <a:solidFill>
                  <a:schemeClr val="bg1"/>
                </a:solidFill>
              </a:rPr>
            </a:br>
            <a:endParaRPr lang="fr-CH" sz="1800" noProof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fr-CH" sz="4600" noProof="0" dirty="0">
                <a:solidFill>
                  <a:schemeClr val="bg1"/>
                </a:solidFill>
              </a:rPr>
              <a:t>CANDIDATURE POUR L</a:t>
            </a:r>
            <a:r>
              <a:rPr lang="fr-CH" sz="4800" noProof="0" dirty="0">
                <a:solidFill>
                  <a:schemeClr val="bg1"/>
                </a:solidFill>
              </a:rPr>
              <a:t>’</a:t>
            </a:r>
            <a:r>
              <a:rPr lang="fr-CH" sz="4600" noProof="0" dirty="0">
                <a:solidFill>
                  <a:schemeClr val="bg1"/>
                </a:solidFill>
              </a:rPr>
              <a:t>EUROPE</a:t>
            </a:r>
          </a:p>
          <a:p>
            <a:pPr algn="ctr">
              <a:lnSpc>
                <a:spcPct val="100000"/>
              </a:lnSpc>
              <a:buNone/>
            </a:pPr>
            <a:endParaRPr lang="fr-CH" sz="4000" cap="none" noProof="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buNone/>
            </a:pPr>
            <a:endParaRPr lang="fr-CH" sz="3600" cap="none" noProof="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buNone/>
            </a:pPr>
            <a:r>
              <a:rPr lang="fr-CH" sz="3600" cap="none" noProof="0" dirty="0">
                <a:solidFill>
                  <a:schemeClr val="bg1"/>
                </a:solidFill>
              </a:rPr>
              <a:t>jusqu’au 31 janvier 2025 via </a:t>
            </a:r>
            <a:r>
              <a:rPr lang="fr-CH" sz="3600" cap="none" noProof="0" dirty="0" err="1">
                <a:solidFill>
                  <a:schemeClr val="bg1"/>
                </a:solidFill>
              </a:rPr>
              <a:t>MyUnifr</a:t>
            </a:r>
            <a:endParaRPr lang="fr-CH" sz="3600" cap="none" noProof="0" dirty="0">
              <a:solidFill>
                <a:schemeClr val="bg1"/>
              </a:solidFill>
            </a:endParaRPr>
          </a:p>
          <a:p>
            <a:pPr>
              <a:lnSpc>
                <a:spcPts val="2700"/>
              </a:lnSpc>
            </a:pPr>
            <a:endParaRPr lang="fr-CH" sz="1800" noProof="0" dirty="0"/>
          </a:p>
          <a:p>
            <a:pPr>
              <a:buNone/>
            </a:pPr>
            <a:endParaRPr lang="fr-CH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0AFA6A-4F38-0C4C-1A9A-E36C609BD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2612" y="3184311"/>
            <a:ext cx="2088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UNI FR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lnSpc>
            <a:spcPts val="27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PPT_pres_UNIFR_2018</Template>
  <TotalTime>0</TotalTime>
  <Words>339</Words>
  <Application>Microsoft Office PowerPoint</Application>
  <PresentationFormat>Affichage à l'écran (4:3)</PresentationFormat>
  <Paragraphs>44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UNI FR</vt:lpstr>
      <vt:lpstr>Conception personnalisée</vt:lpstr>
      <vt:lpstr>Présentation PowerPoint</vt:lpstr>
      <vt:lpstr>5 bonnes raisons de partir en séjour d’échange</vt:lpstr>
      <vt:lpstr>Study abroad @ University of Rennes 1, France</vt:lpstr>
      <vt:lpstr>Comment Déposer une candidature sur Myunifr pour un séjour d’ÉCHANGE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GAPANY Celine</cp:lastModifiedBy>
  <cp:revision>419</cp:revision>
  <dcterms:created xsi:type="dcterms:W3CDTF">2017-12-18T09:17:29Z</dcterms:created>
  <dcterms:modified xsi:type="dcterms:W3CDTF">2024-12-09T16:03:51Z</dcterms:modified>
</cp:coreProperties>
</file>