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8" r:id="rId2"/>
    <p:sldId id="282" r:id="rId3"/>
    <p:sldId id="281" r:id="rId4"/>
    <p:sldId id="283" r:id="rId5"/>
    <p:sldId id="284" r:id="rId6"/>
    <p:sldId id="285" r:id="rId7"/>
    <p:sldId id="398" r:id="rId8"/>
    <p:sldId id="286" r:id="rId9"/>
    <p:sldId id="287" r:id="rId10"/>
    <p:sldId id="288" r:id="rId11"/>
    <p:sldId id="289" r:id="rId12"/>
    <p:sldId id="291" r:id="rId13"/>
    <p:sldId id="292" r:id="rId14"/>
    <p:sldId id="294" r:id="rId15"/>
    <p:sldId id="295" r:id="rId16"/>
    <p:sldId id="296" r:id="rId17"/>
    <p:sldId id="297" r:id="rId18"/>
    <p:sldId id="298" r:id="rId19"/>
    <p:sldId id="299" r:id="rId20"/>
    <p:sldId id="385" r:id="rId21"/>
    <p:sldId id="300" r:id="rId22"/>
    <p:sldId id="301" r:id="rId23"/>
    <p:sldId id="302" r:id="rId24"/>
    <p:sldId id="395" r:id="rId25"/>
    <p:sldId id="306" r:id="rId26"/>
    <p:sldId id="388" r:id="rId2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663">
          <p15:clr>
            <a:srgbClr val="A4A3A4"/>
          </p15:clr>
        </p15:guide>
        <p15:guide id="3" orient="horz" pos="210">
          <p15:clr>
            <a:srgbClr val="A4A3A4"/>
          </p15:clr>
        </p15:guide>
        <p15:guide id="4" pos="5759">
          <p15:clr>
            <a:srgbClr val="A4A3A4"/>
          </p15:clr>
        </p15:guide>
        <p15:guide id="5">
          <p15:clr>
            <a:srgbClr val="A4A3A4"/>
          </p15:clr>
        </p15:guide>
        <p15:guide id="6" pos="2880">
          <p15:clr>
            <a:srgbClr val="A4A3A4"/>
          </p15:clr>
        </p15:guide>
        <p15:guide id="7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F1238"/>
    <a:srgbClr val="971238"/>
    <a:srgbClr val="00669E"/>
    <a:srgbClr val="CED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6" autoAdjust="0"/>
    <p:restoredTop sz="91345" autoAdjust="0"/>
  </p:normalViewPr>
  <p:slideViewPr>
    <p:cSldViewPr>
      <p:cViewPr varScale="1">
        <p:scale>
          <a:sx n="63" d="100"/>
          <a:sy n="63" d="100"/>
        </p:scale>
        <p:origin x="1404" y="52"/>
      </p:cViewPr>
      <p:guideLst>
        <p:guide orient="horz"/>
        <p:guide orient="horz" pos="3663"/>
        <p:guide orient="horz" pos="210"/>
        <p:guide pos="5759"/>
        <p:guide/>
        <p:guide pos="2880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1A82F-D76B-4F21-A1EA-86B919DF36A9}" type="datetimeFigureOut">
              <a:rPr lang="fr-CH" smtClean="0"/>
              <a:t>20.12.2021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2D28D-1B7B-4F84-AE30-0E4EBD29D85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2795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F302102-507E-47D4-8CC0-58C89E3C56F2}" type="datetime1">
              <a:rPr lang="de-CH"/>
              <a:pPr>
                <a:defRPr/>
              </a:pPr>
              <a:t>20.12.2021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136FC4B-9D8B-4211-A0A8-BB5BC5907BE2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0633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6FC4B-9D8B-4211-A0A8-BB5BC5907BE2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380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6FC4B-9D8B-4211-A0A8-BB5BC5907BE2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853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DD84E-FD7C-4A97-A2B5-51DD02A502B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DBD83-1DE6-4E2E-9760-AFD19E6C86F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09D5E-2B9E-4ED0-98DC-7015994DCFC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7CDE4-46A2-42D2-A8BA-78E0A59DDFD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-19209"/>
            <a:ext cx="9144000" cy="136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052736"/>
            <a:ext cx="9140825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4788024" y="1341438"/>
            <a:ext cx="4032000" cy="403200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180000" rIns="270000"/>
          <a:lstStyle>
            <a:lvl1pPr marL="0" indent="0"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3200" b="1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7787" indent="0">
              <a:buNone/>
              <a:defRPr lang="de-DE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27062" indent="0">
              <a:buNone/>
              <a:defRPr lang="de-DE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0">
              <a:buNone/>
              <a:defRPr lang="de-DE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637" indent="0">
              <a:buNone/>
              <a:defRPr lang="de-CH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1" name="Bild 9" descr="droit_bandeau_PP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r="8272"/>
          <a:stretch/>
        </p:blipFill>
        <p:spPr>
          <a:xfrm>
            <a:off x="433388" y="172080"/>
            <a:ext cx="8278812" cy="8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4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258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894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3" descr="UNIFR_Background_Titleslide_PPT.jpg"/>
          <p:cNvPicPr>
            <a:picLocks noChangeAspect="1"/>
          </p:cNvPicPr>
          <p:nvPr userDrawn="1"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8" name="Rechteck 12"/>
          <p:cNvSpPr/>
          <p:nvPr userDrawn="1"/>
        </p:nvSpPr>
        <p:spPr>
          <a:xfrm>
            <a:off x="-6350" y="6727825"/>
            <a:ext cx="9147175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395288" y="332460"/>
            <a:ext cx="4032000" cy="403200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180000" rIns="270000"/>
          <a:lstStyle>
            <a:lvl1pPr marL="0" indent="0"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3200" b="1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7787" indent="0">
              <a:buNone/>
              <a:defRPr lang="de-DE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27062" indent="0">
              <a:buNone/>
              <a:defRPr lang="de-DE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0">
              <a:buNone/>
              <a:defRPr lang="de-DE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637" indent="0">
              <a:buNone/>
              <a:defRPr lang="de-CH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4644008" y="332656"/>
            <a:ext cx="4090987" cy="4565650"/>
          </a:xfrm>
        </p:spPr>
        <p:txBody>
          <a:bodyPr/>
          <a:lstStyle>
            <a:lvl1pPr marL="0" indent="0">
              <a:buNone/>
              <a:defRPr sz="2000" baseline="0"/>
            </a:lvl1pPr>
            <a:lvl2pPr indent="-342000">
              <a:defRPr sz="2000"/>
            </a:lvl2pPr>
            <a:lvl3pPr>
              <a:defRPr sz="20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Textplatzhalter 7"/>
          <p:cNvSpPr txBox="1">
            <a:spLocks/>
          </p:cNvSpPr>
          <p:nvPr userDrawn="1"/>
        </p:nvSpPr>
        <p:spPr>
          <a:xfrm>
            <a:off x="440885" y="6350000"/>
            <a:ext cx="1546200" cy="31935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330450" algn="l"/>
              </a:tabLst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FACULTÉ DE DROIT</a:t>
            </a:r>
            <a:b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 DE FRIBOURG</a:t>
            </a:r>
            <a:endParaRPr kumimoji="0" lang="de-DE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platzhalter 7"/>
          <p:cNvSpPr txBox="1">
            <a:spLocks/>
          </p:cNvSpPr>
          <p:nvPr userDrawn="1"/>
        </p:nvSpPr>
        <p:spPr>
          <a:xfrm>
            <a:off x="2156941" y="6309320"/>
            <a:ext cx="2410296" cy="36004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330450" algn="l"/>
              </a:tabLst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RECHTSWISSENSCHAFTLICHE FAKULTÄT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UNIVERSITÄT FREIBURG</a:t>
            </a:r>
            <a:endParaRPr kumimoji="0" lang="de-DE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Grafik 8" descr="UNF_Logo_klein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90092" y="6350001"/>
            <a:ext cx="553908" cy="497240"/>
          </a:xfrm>
          <a:prstGeom prst="rect">
            <a:avLst/>
          </a:prstGeom>
        </p:spPr>
      </p:pic>
      <p:cxnSp>
        <p:nvCxnSpPr>
          <p:cNvPr id="16" name="Gerade Verbindung 5"/>
          <p:cNvCxnSpPr/>
          <p:nvPr userDrawn="1"/>
        </p:nvCxnSpPr>
        <p:spPr>
          <a:xfrm>
            <a:off x="0" y="6269831"/>
            <a:ext cx="9144000" cy="0"/>
          </a:xfrm>
          <a:prstGeom prst="line">
            <a:avLst/>
          </a:prstGeom>
          <a:ln w="63500">
            <a:solidFill>
              <a:srgbClr val="BF1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6804248" y="6482116"/>
            <a:ext cx="106521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r">
              <a:defRPr/>
            </a:pPr>
            <a:endParaRPr lang="de-CH" dirty="0"/>
          </a:p>
        </p:txBody>
      </p:sp>
      <p:pic>
        <p:nvPicPr>
          <p:cNvPr id="21" name="Grafik 8" descr="UNF_Logo_klein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95036" y="6360760"/>
            <a:ext cx="553908" cy="497240"/>
          </a:xfrm>
          <a:prstGeom prst="rect">
            <a:avLst/>
          </a:prstGeom>
        </p:spPr>
      </p:pic>
      <p:sp>
        <p:nvSpPr>
          <p:cNvPr id="23" name="Datumsplatzhalter 3"/>
          <p:cNvSpPr txBox="1">
            <a:spLocks/>
          </p:cNvSpPr>
          <p:nvPr userDrawn="1"/>
        </p:nvSpPr>
        <p:spPr>
          <a:xfrm>
            <a:off x="6804248" y="6482116"/>
            <a:ext cx="106521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r">
              <a:defRPr/>
            </a:pPr>
            <a:r>
              <a:rPr lang="de-CH" sz="800" dirty="0"/>
              <a:t>16.12.2021</a:t>
            </a:r>
          </a:p>
        </p:txBody>
      </p:sp>
      <p:sp>
        <p:nvSpPr>
          <p:cNvPr id="25" name="Datumsplatzhalter 3"/>
          <p:cNvSpPr txBox="1">
            <a:spLocks/>
          </p:cNvSpPr>
          <p:nvPr userDrawn="1"/>
        </p:nvSpPr>
        <p:spPr>
          <a:xfrm>
            <a:off x="8004158" y="6416058"/>
            <a:ext cx="53260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607EC375-EBE1-412A-A827-35F99ED36367}" type="slidenum">
              <a:rPr lang="de-CH" sz="800" smtClean="0"/>
              <a:t>‹N°›</a:t>
            </a:fld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628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UNIFR_Background_Titleslide_PPT.jpg"/>
          <p:cNvPicPr>
            <a:picLocks noChangeAspect="1"/>
          </p:cNvPicPr>
          <p:nvPr userDrawn="1"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268760"/>
            <a:ext cx="8353424" cy="4752000"/>
          </a:xfrm>
        </p:spPr>
        <p:txBody>
          <a:bodyPr/>
          <a:lstStyle>
            <a:lvl1pPr defTabSz="898525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 indent="-342000" defTabSz="898525">
              <a:spcBef>
                <a:spcPts val="1000"/>
              </a:spcBef>
              <a:spcAft>
                <a:spcPts val="0"/>
              </a:spcAft>
              <a:defRPr/>
            </a:lvl2pPr>
            <a:lvl3pPr defTabSz="898525">
              <a:lnSpc>
                <a:spcPts val="2400"/>
              </a:lnSpc>
              <a:spcBef>
                <a:spcPts val="400"/>
              </a:spcBef>
              <a:spcAft>
                <a:spcPts val="0"/>
              </a:spcAft>
              <a:defRPr/>
            </a:lvl3pPr>
            <a:lvl4pPr defTabSz="898525">
              <a:lnSpc>
                <a:spcPts val="2400"/>
              </a:lnSpc>
              <a:spcBef>
                <a:spcPts val="400"/>
              </a:spcBef>
              <a:spcAft>
                <a:spcPts val="0"/>
              </a:spcAft>
              <a:defRPr/>
            </a:lvl4pPr>
            <a:lvl5pPr defTabSz="898525">
              <a:lnSpc>
                <a:spcPts val="2400"/>
              </a:lnSpc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66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Lauftext ohn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3" descr="UNIFR_Background_Titleslide_PPT.jpg"/>
          <p:cNvPicPr>
            <a:picLocks noChangeAspect="1"/>
          </p:cNvPicPr>
          <p:nvPr userDrawn="1"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268760"/>
            <a:ext cx="8353424" cy="4752000"/>
          </a:xfrm>
        </p:spPr>
        <p:txBody>
          <a:bodyPr/>
          <a:lstStyle>
            <a:lvl1pPr marL="0" indent="0" defTabSz="898525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None/>
              <a:defRPr/>
            </a:lvl1pPr>
            <a:lvl2pPr marL="3175" indent="0" defTabSz="898525">
              <a:spcBef>
                <a:spcPts val="0"/>
              </a:spcBef>
              <a:spcAft>
                <a:spcPts val="1000"/>
              </a:spcAft>
              <a:buNone/>
              <a:defRPr/>
            </a:lvl2pPr>
            <a:lvl3pPr marL="3175" indent="0" defTabSz="898525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None/>
              <a:defRPr/>
            </a:lvl3pPr>
            <a:lvl4pPr marL="0" indent="0" defTabSz="898525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None/>
              <a:defRPr/>
            </a:lvl4pPr>
            <a:lvl5pPr marL="0" indent="0" defTabSz="898525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590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3" descr="UNIFR_Background_Titleslide_PPT.jpg"/>
          <p:cNvPicPr>
            <a:picLocks noChangeAspect="1"/>
          </p:cNvPicPr>
          <p:nvPr userDrawn="1"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0"/>
            <a:ext cx="9144000" cy="62373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268760"/>
            <a:ext cx="5472855" cy="4752000"/>
          </a:xfrm>
        </p:spPr>
        <p:txBody>
          <a:bodyPr/>
          <a:lstStyle>
            <a:lvl1pPr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tabLst/>
              <a:defRPr/>
            </a:lvl1pPr>
            <a:lvl2pPr indent="-342000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tabLst/>
              <a:defRPr/>
            </a:lvl2pPr>
            <a:lvl3pPr>
              <a:spcBef>
                <a:spcPts val="40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400"/>
              </a:spcAft>
              <a:defRPr/>
            </a:lvl4pPr>
            <a:lvl5pPr>
              <a:spcBef>
                <a:spcPts val="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976091" y="1268762"/>
            <a:ext cx="3167910" cy="4752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24493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3" descr="UNIFR_Background_Titleslide_PPT.jpg"/>
          <p:cNvPicPr>
            <a:picLocks noChangeAspect="1"/>
          </p:cNvPicPr>
          <p:nvPr userDrawn="1"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268760"/>
            <a:ext cx="5472855" cy="4752000"/>
          </a:xfrm>
        </p:spPr>
        <p:txBody>
          <a:bodyPr/>
          <a:lstStyle>
            <a:lvl1pPr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 indent="-342000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spcBef>
                <a:spcPts val="400"/>
              </a:spcBef>
              <a:spcAft>
                <a:spcPts val="0"/>
              </a:spcAft>
              <a:defRPr/>
            </a:lvl3pPr>
            <a:lvl4pPr>
              <a:spcBef>
                <a:spcPts val="400"/>
              </a:spcBef>
              <a:spcAft>
                <a:spcPts val="0"/>
              </a:spcAft>
              <a:defRPr/>
            </a:lvl4pPr>
            <a:lvl5pPr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976091" y="1283049"/>
            <a:ext cx="3167910" cy="2304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CH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>
            <a:off x="5980113" y="3686758"/>
            <a:ext cx="3167910" cy="2304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01592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3" descr="UNIFR_Background_Titleslide_PPT.jpg"/>
          <p:cNvPicPr>
            <a:picLocks noChangeAspect="1"/>
          </p:cNvPicPr>
          <p:nvPr userDrawn="1"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8024" y="1268760"/>
            <a:ext cx="3960689" cy="475200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2000" b="0" i="0"/>
            </a:lvl1pPr>
            <a:lvl2pPr marL="714375" indent="-342000">
              <a:spcBef>
                <a:spcPts val="400"/>
              </a:spcBef>
              <a:spcAft>
                <a:spcPts val="0"/>
              </a:spcAft>
              <a:buFont typeface="Wingdings" charset="2"/>
              <a:buChar char="§"/>
              <a:defRPr sz="2000"/>
            </a:lvl2pPr>
            <a:lvl3pPr marL="1077913" indent="-361950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000"/>
            </a:lvl3pPr>
            <a:lvl4pPr marL="1436688" indent="-361950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000"/>
            </a:lvl4pPr>
            <a:lvl5pPr marL="1789113" indent="-361950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-15170" y="1268762"/>
            <a:ext cx="4587170" cy="4752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30375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3" descr="UNIFR_Background_Titleslide_PPT.jpg"/>
          <p:cNvPicPr>
            <a:picLocks noChangeAspect="1"/>
          </p:cNvPicPr>
          <p:nvPr userDrawn="1"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4234928"/>
            <a:ext cx="2678400" cy="1835672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3237899" y="4234928"/>
            <a:ext cx="2678400" cy="1835671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6070313" y="4234928"/>
            <a:ext cx="2678400" cy="1835671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395288" y="1268760"/>
            <a:ext cx="2678400" cy="2808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CH" noProof="0" dirty="0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3232800" y="1268760"/>
            <a:ext cx="2678400" cy="2808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CH" noProof="0" dirty="0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6070313" y="1268760"/>
            <a:ext cx="2678400" cy="2808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39810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Spalten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3" descr="UNIFR_Background_Titleslide_PPT.jpg"/>
          <p:cNvPicPr>
            <a:picLocks noChangeAspect="1"/>
          </p:cNvPicPr>
          <p:nvPr userDrawn="1"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7350" y="174625"/>
            <a:ext cx="8361363" cy="90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268760"/>
            <a:ext cx="4090987" cy="4752000"/>
          </a:xfrm>
        </p:spPr>
        <p:txBody>
          <a:bodyPr/>
          <a:lstStyle>
            <a:lvl1pPr>
              <a:defRPr sz="2000" baseline="0"/>
            </a:lvl1pPr>
            <a:lvl2pPr indent="-342000">
              <a:defRPr sz="2000"/>
            </a:lvl2pPr>
            <a:lvl3pPr>
              <a:defRPr sz="20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8675" y="1268760"/>
            <a:ext cx="4092575" cy="4752000"/>
          </a:xfrm>
        </p:spPr>
        <p:txBody>
          <a:bodyPr/>
          <a:lstStyle>
            <a:lvl1pPr marL="342000" indent="-342000">
              <a:buFont typeface="Wingdings" charset="2"/>
              <a:buChar char="§"/>
              <a:defRPr sz="2000"/>
            </a:lvl1pPr>
            <a:lvl2pPr marL="716863" indent="-342900">
              <a:defRPr lang="fr-CH" sz="2000" kern="1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0281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3" descr="UNIFR_Background_Titleslide_PPT.jpg"/>
          <p:cNvPicPr>
            <a:picLocks noChangeAspect="1"/>
          </p:cNvPicPr>
          <p:nvPr userDrawn="1"/>
        </p:nvPicPr>
        <p:blipFill>
          <a:blip r:embed="rId13" cstate="print"/>
          <a:srcRect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174625"/>
            <a:ext cx="836136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dirty="0"/>
              <a:t>Mastertitelformat bearbeiten</a:t>
            </a:r>
            <a:endParaRPr lang="de-CH" altLang="fr-FR" dirty="0"/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5288" y="1268413"/>
            <a:ext cx="83359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dirty="0"/>
              <a:t>Mastertextformat bearbeiten</a:t>
            </a:r>
          </a:p>
          <a:p>
            <a:pPr lvl="1"/>
            <a:r>
              <a:rPr lang="de-DE" altLang="fr-FR" dirty="0"/>
              <a:t>Zweite Ebene</a:t>
            </a:r>
          </a:p>
          <a:p>
            <a:pPr lvl="2"/>
            <a:r>
              <a:rPr lang="de-DE" altLang="fr-FR" dirty="0"/>
              <a:t>Dritte Ebene</a:t>
            </a:r>
          </a:p>
        </p:txBody>
      </p:sp>
      <p:cxnSp>
        <p:nvCxnSpPr>
          <p:cNvPr id="12" name="Gerade Verbindung 5"/>
          <p:cNvCxnSpPr/>
          <p:nvPr userDrawn="1"/>
        </p:nvCxnSpPr>
        <p:spPr>
          <a:xfrm>
            <a:off x="0" y="6269831"/>
            <a:ext cx="9144000" cy="0"/>
          </a:xfrm>
          <a:prstGeom prst="line">
            <a:avLst/>
          </a:prstGeom>
          <a:ln w="63500">
            <a:solidFill>
              <a:srgbClr val="BF1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7"/>
          <p:cNvSpPr txBox="1">
            <a:spLocks/>
          </p:cNvSpPr>
          <p:nvPr userDrawn="1"/>
        </p:nvSpPr>
        <p:spPr>
          <a:xfrm>
            <a:off x="440885" y="6350000"/>
            <a:ext cx="1546200" cy="31935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330450" algn="l"/>
              </a:tabLst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FACULTÉ DE DROIT</a:t>
            </a:r>
            <a:b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 DE FRIBOURG</a:t>
            </a:r>
            <a:endParaRPr kumimoji="0" lang="de-DE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platzhalter 7"/>
          <p:cNvSpPr txBox="1">
            <a:spLocks/>
          </p:cNvSpPr>
          <p:nvPr userDrawn="1"/>
        </p:nvSpPr>
        <p:spPr>
          <a:xfrm>
            <a:off x="2156941" y="6309320"/>
            <a:ext cx="2410296" cy="36004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330450" algn="l"/>
              </a:tabLst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RECHTSWISSENSCHAFTLICHE FAKULTÄT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UNIVERSITÄT FREIBURG</a:t>
            </a:r>
            <a:endParaRPr kumimoji="0" lang="de-DE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" name="Grafik 8" descr="UNF_Logo_klein.em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595036" y="6360760"/>
            <a:ext cx="553908" cy="497240"/>
          </a:xfrm>
          <a:prstGeom prst="rect">
            <a:avLst/>
          </a:prstGeom>
        </p:spPr>
      </p:pic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6804248" y="6482116"/>
            <a:ext cx="106521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r">
              <a:defRPr/>
            </a:pPr>
            <a:r>
              <a:rPr lang="de-CH" sz="800" dirty="0"/>
              <a:t>16.12.2021</a:t>
            </a:r>
          </a:p>
        </p:txBody>
      </p:sp>
      <p:sp>
        <p:nvSpPr>
          <p:cNvPr id="21" name="Datumsplatzhalter 3"/>
          <p:cNvSpPr txBox="1">
            <a:spLocks/>
          </p:cNvSpPr>
          <p:nvPr userDrawn="1"/>
        </p:nvSpPr>
        <p:spPr>
          <a:xfrm>
            <a:off x="8004158" y="6416058"/>
            <a:ext cx="53260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607EC375-EBE1-412A-A827-35F99ED36367}" type="slidenum">
              <a:rPr lang="de-CH" sz="800" smtClean="0"/>
              <a:t>‹N°›</a:t>
            </a:fld>
            <a:endParaRPr lang="de-CH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BF1238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F1238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F1238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F1238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F1238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898525" rtl="0" eaLnBrk="0" fontAlgn="base" hangingPunct="0">
        <a:lnSpc>
          <a:spcPts val="2800"/>
        </a:lnSpc>
        <a:spcBef>
          <a:spcPts val="1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tabLst>
          <a:tab pos="341313" algn="l"/>
        </a:tabLst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marL="715963" indent="-341313" algn="l" defTabSz="898525" rtl="0" eaLnBrk="0" fontAlgn="base" hangingPunct="0">
        <a:lnSpc>
          <a:spcPts val="2800"/>
        </a:lnSpc>
        <a:spcBef>
          <a:spcPts val="1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marL="985838" indent="-287338" algn="l" defTabSz="898525" rtl="0" eaLnBrk="0" fontAlgn="base" hangingPunct="0">
        <a:lnSpc>
          <a:spcPts val="2400"/>
        </a:lnSpc>
        <a:spcBef>
          <a:spcPts val="400"/>
        </a:spcBef>
        <a:spcAft>
          <a:spcPct val="0"/>
        </a:spcAft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marL="1262063" indent="-282575" algn="l" defTabSz="898525" rtl="0" eaLnBrk="0" fontAlgn="base" hangingPunct="0">
        <a:lnSpc>
          <a:spcPts val="2400"/>
        </a:lnSpc>
        <a:spcBef>
          <a:spcPts val="400"/>
        </a:spcBef>
        <a:spcAft>
          <a:spcPct val="0"/>
        </a:spcAft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marL="1530350" indent="-284163" algn="l" defTabSz="898525" rtl="0" eaLnBrk="0" fontAlgn="base" hangingPunct="0">
        <a:lnSpc>
          <a:spcPts val="2400"/>
        </a:lnSpc>
        <a:spcBef>
          <a:spcPts val="400"/>
        </a:spcBef>
        <a:spcAft>
          <a:spcPct val="0"/>
        </a:spcAft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fr.ch/ius/fr/assets/public/documents/horaires/2021-22/ma_coursbloc.pdf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fr.ch/ius/fr/assets/public/documents/horaires/2021-22/ma_courssemestriels.pdf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fr.ch/ius/fr/assets/public/documents/horaires/2021-22/ma_seminaires.pdf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unifr.ch/ius/fr/assets/public/Fac_Horaires/ma_csp.pdf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unifr.ch/centredelangues/fr/bilingueplus/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%20rachele.tizianitanner@unifr.ch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fr.ch/admission/fr" TargetMode="Externa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ius-admin@unifr.ch" TargetMode="Externa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3.unifr.ch/ius/fr/etudes/mobilit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F177BC-C3F2-674E-BBFF-850788D491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0"/>
          <a:stretch/>
        </p:blipFill>
        <p:spPr>
          <a:xfrm>
            <a:off x="0" y="0"/>
            <a:ext cx="9144000" cy="6237312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51520" y="260648"/>
            <a:ext cx="3744864" cy="3744864"/>
          </a:xfrm>
        </p:spPr>
        <p:txBody>
          <a:bodyPr/>
          <a:lstStyle/>
          <a:p>
            <a:pPr lvl="0" eaLnBrk="1" hangingPunct="1">
              <a:buClr>
                <a:srgbClr val="BF1238"/>
              </a:buClr>
              <a:defRPr/>
            </a:pPr>
            <a:r>
              <a:rPr lang="fr-CH" dirty="0" err="1">
                <a:solidFill>
                  <a:sysClr val="window" lastClr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MLaw</a:t>
            </a:r>
            <a:br>
              <a:rPr lang="fr-CH" dirty="0">
                <a:solidFill>
                  <a:sysClr val="window" lastClr="FFFFFF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endParaRPr lang="fr-CH" dirty="0">
              <a:solidFill>
                <a:sysClr val="window" lastClr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buClr>
                <a:srgbClr val="BF1238"/>
              </a:buClr>
              <a:defRPr/>
            </a:pPr>
            <a:r>
              <a:rPr lang="fr-CH" sz="2400" dirty="0">
                <a:solidFill>
                  <a:sysClr val="window" lastClr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Les études de Master      à Fribourg</a:t>
            </a:r>
            <a:br>
              <a:rPr lang="fr-CH" sz="2400" dirty="0">
                <a:solidFill>
                  <a:sysClr val="window" lastClr="FFFFFF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endParaRPr lang="fr-CH" sz="2400" dirty="0">
              <a:solidFill>
                <a:sysClr val="window" lastClr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buClr>
                <a:srgbClr val="BF1238"/>
              </a:buClr>
              <a:defRPr/>
            </a:pPr>
            <a:endParaRPr lang="fr-CH" sz="2000" dirty="0">
              <a:solidFill>
                <a:sysClr val="window" lastClr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buClr>
                <a:srgbClr val="BF1238"/>
              </a:buClr>
              <a:defRPr/>
            </a:pPr>
            <a:r>
              <a:rPr lang="fr-CH" sz="2000" dirty="0">
                <a:solidFill>
                  <a:sysClr val="window" lastClr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16 décembre 2021</a:t>
            </a:r>
          </a:p>
          <a:p>
            <a:pPr lvl="0" eaLnBrk="1" hangingPunct="1">
              <a:buClr>
                <a:srgbClr val="BF1238"/>
              </a:buClr>
              <a:defRPr/>
            </a:pPr>
            <a:endParaRPr lang="fr-CH" sz="2000" dirty="0">
              <a:solidFill>
                <a:sysClr val="window" lastClr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buClr>
                <a:srgbClr val="BF1238"/>
              </a:buClr>
              <a:defRPr/>
            </a:pPr>
            <a:r>
              <a:rPr lang="fr-CH" sz="2000" dirty="0">
                <a:solidFill>
                  <a:sysClr val="window" lastClr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Prof. Michel </a:t>
            </a:r>
            <a:r>
              <a:rPr lang="fr-CH" sz="2000" dirty="0" err="1">
                <a:solidFill>
                  <a:sysClr val="window" lastClr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Heinzmann</a:t>
            </a:r>
            <a:endParaRPr lang="fr-CH" sz="2000" dirty="0">
              <a:solidFill>
                <a:sysClr val="window" lastClr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006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151707" y="1124744"/>
            <a:ext cx="7812781" cy="504056"/>
            <a:chOff x="1151707" y="1124744"/>
            <a:chExt cx="7812781" cy="504056"/>
          </a:xfrm>
        </p:grpSpPr>
        <p:sp>
          <p:nvSpPr>
            <p:cNvPr id="6" name="Rectangle 5"/>
            <p:cNvSpPr/>
            <p:nvPr/>
          </p:nvSpPr>
          <p:spPr>
            <a:xfrm>
              <a:off x="6732240" y="1171600"/>
              <a:ext cx="1728192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BF12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51707" y="1124744"/>
              <a:ext cx="781278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BF1238"/>
                </a:buClr>
                <a:buSzPct val="80000"/>
              </a:pPr>
              <a:r>
                <a:rPr lang="de-CH" sz="2800" b="1" dirty="0"/>
                <a:t>1. Cours bloc et </a:t>
              </a:r>
              <a:r>
                <a:rPr lang="de-CH" sz="2800" b="1" dirty="0" err="1"/>
                <a:t>semestriels</a:t>
              </a:r>
              <a:r>
                <a:rPr lang="de-CH" sz="2800" b="1" dirty="0"/>
                <a:t>         60 ECTS      </a:t>
              </a:r>
              <a:r>
                <a:rPr lang="de-CH" sz="2400" b="1" dirty="0"/>
                <a:t> </a:t>
              </a:r>
            </a:p>
            <a:p>
              <a:pPr>
                <a:spcBef>
                  <a:spcPct val="20000"/>
                </a:spcBef>
                <a:buClr>
                  <a:srgbClr val="BF1238"/>
                </a:buClr>
                <a:buSzPct val="80000"/>
              </a:pPr>
              <a:r>
                <a:rPr lang="de-CH" sz="2400" b="1" dirty="0"/>
                <a:t>         </a:t>
              </a:r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47664" y="1700808"/>
            <a:ext cx="48965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Cours bloc (5 ECTS par </a:t>
            </a:r>
            <a:r>
              <a:rPr lang="de-CH" sz="2400" b="1" dirty="0" err="1"/>
              <a:t>cours</a:t>
            </a:r>
            <a:r>
              <a:rPr lang="de-CH" sz="2400" b="1" dirty="0"/>
              <a:t>) </a:t>
            </a:r>
            <a:r>
              <a:rPr lang="de-CH" sz="2800" b="1" dirty="0"/>
              <a:t>      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07704" y="2348880"/>
            <a:ext cx="70567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Arial" pitchFamily="34" charset="0"/>
              <a:buChar char="•"/>
            </a:pPr>
            <a:r>
              <a:rPr lang="de-CH" sz="2400" dirty="0" err="1"/>
              <a:t>Inscriptions</a:t>
            </a:r>
            <a:r>
              <a:rPr lang="de-CH" sz="2400" dirty="0"/>
              <a:t> </a:t>
            </a:r>
            <a:r>
              <a:rPr lang="de-CH" sz="2400" dirty="0" err="1"/>
              <a:t>obligatoires</a:t>
            </a:r>
            <a:r>
              <a:rPr lang="de-CH" sz="2400" dirty="0"/>
              <a:t> (via myunifr.ch)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/>
              <a:t>	</a:t>
            </a:r>
            <a:r>
              <a:rPr lang="de-CH" sz="2000" dirty="0"/>
              <a:t>SA 2022: 13.07.2022 10h00 – 20.07.2022 14h00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07704" y="3645024"/>
            <a:ext cx="70567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Arial" pitchFamily="34" charset="0"/>
              <a:buChar char="•"/>
            </a:pPr>
            <a:r>
              <a:rPr lang="de-CH" sz="2400" dirty="0"/>
              <a:t>Au </a:t>
            </a:r>
            <a:r>
              <a:rPr lang="de-CH" sz="2400" dirty="0" err="1"/>
              <a:t>maximum</a:t>
            </a:r>
            <a:r>
              <a:rPr lang="de-CH" sz="2400" dirty="0"/>
              <a:t> 25 </a:t>
            </a:r>
            <a:r>
              <a:rPr lang="de-CH" sz="2400" dirty="0" err="1"/>
              <a:t>participant</a:t>
            </a:r>
            <a:r>
              <a:rPr lang="de-CH" sz="2400" dirty="0"/>
              <a:t>(e)s par </a:t>
            </a:r>
            <a:r>
              <a:rPr lang="de-CH" sz="2400" dirty="0" err="1"/>
              <a:t>cours</a:t>
            </a:r>
            <a:r>
              <a:rPr lang="de-CH" sz="2000" dirty="0"/>
              <a:t>   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/>
              <a:t>	  </a:t>
            </a:r>
            <a:r>
              <a:rPr lang="de-CH" sz="2800" dirty="0"/>
              <a:t>      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907704" y="4077072"/>
            <a:ext cx="70567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Arial" pitchFamily="34" charset="0"/>
              <a:buChar char="•"/>
            </a:pPr>
            <a:r>
              <a:rPr lang="de-CH" sz="2400" dirty="0"/>
              <a:t>Examen </a:t>
            </a:r>
            <a:r>
              <a:rPr lang="de-CH" sz="2400" dirty="0" err="1"/>
              <a:t>pendant</a:t>
            </a:r>
            <a:r>
              <a:rPr lang="de-CH" sz="2400" dirty="0"/>
              <a:t> le </a:t>
            </a:r>
            <a:r>
              <a:rPr lang="de-CH" sz="2400" dirty="0" err="1"/>
              <a:t>cours</a:t>
            </a:r>
            <a:r>
              <a:rPr lang="de-CH" sz="2400" dirty="0"/>
              <a:t> (</a:t>
            </a:r>
            <a:r>
              <a:rPr lang="de-CH" sz="2400" dirty="0" err="1"/>
              <a:t>une</a:t>
            </a:r>
            <a:r>
              <a:rPr lang="de-CH" sz="2400" dirty="0"/>
              <a:t> </a:t>
            </a:r>
            <a:r>
              <a:rPr lang="de-CH" sz="2400" dirty="0" err="1"/>
              <a:t>seule</a:t>
            </a:r>
            <a:r>
              <a:rPr lang="de-CH" sz="2400" dirty="0"/>
              <a:t> tentative)  </a:t>
            </a:r>
            <a:r>
              <a:rPr lang="de-CH" sz="2800" dirty="0"/>
              <a:t>       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24544" y="404019"/>
            <a:ext cx="91440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3200" b="1" dirty="0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III.	Le </a:t>
            </a:r>
            <a:r>
              <a:rPr lang="de-CH" sz="3200" b="1" dirty="0" err="1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programme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C6AFDB-B57C-490F-B5C6-7B36761DD707}"/>
              </a:ext>
            </a:extLst>
          </p:cNvPr>
          <p:cNvSpPr/>
          <p:nvPr/>
        </p:nvSpPr>
        <p:spPr>
          <a:xfrm>
            <a:off x="846137" y="5164868"/>
            <a:ext cx="8423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>
                <a:hlinkClick r:id="rId2"/>
              </a:rPr>
              <a:t>https://www.unifr.ch/ius/fr/assets/public/documents/horaires/2021-22/ma_coursbloc.pdf</a:t>
            </a:r>
            <a:r>
              <a:rPr lang="fr-CH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8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151707" y="1124744"/>
            <a:ext cx="7812781" cy="504056"/>
            <a:chOff x="1151707" y="1124744"/>
            <a:chExt cx="7812781" cy="504056"/>
          </a:xfrm>
        </p:grpSpPr>
        <p:sp>
          <p:nvSpPr>
            <p:cNvPr id="6" name="Rectangle 5"/>
            <p:cNvSpPr/>
            <p:nvPr/>
          </p:nvSpPr>
          <p:spPr>
            <a:xfrm>
              <a:off x="6732240" y="1171600"/>
              <a:ext cx="1728192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BF12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51707" y="1124744"/>
              <a:ext cx="781278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BF1238"/>
                </a:buClr>
                <a:buSzPct val="80000"/>
              </a:pPr>
              <a:r>
                <a:rPr lang="de-CH" sz="2800" b="1" dirty="0"/>
                <a:t>1. Cours bloc et </a:t>
              </a:r>
              <a:r>
                <a:rPr lang="de-CH" sz="2800" b="1" dirty="0" err="1"/>
                <a:t>semestriels</a:t>
              </a:r>
              <a:r>
                <a:rPr lang="de-CH" sz="2800" b="1" dirty="0"/>
                <a:t>         60 ECTS      </a:t>
              </a:r>
              <a:r>
                <a:rPr lang="de-CH" sz="2400" b="1" dirty="0"/>
                <a:t> </a:t>
              </a:r>
            </a:p>
            <a:p>
              <a:pPr>
                <a:spcBef>
                  <a:spcPct val="20000"/>
                </a:spcBef>
                <a:buClr>
                  <a:srgbClr val="BF1238"/>
                </a:buClr>
                <a:buSzPct val="80000"/>
              </a:pPr>
              <a:r>
                <a:rPr lang="de-CH" sz="2400" b="1" dirty="0"/>
                <a:t>         </a:t>
              </a:r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47664" y="1844824"/>
            <a:ext cx="61926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Cours </a:t>
            </a:r>
            <a:r>
              <a:rPr lang="de-CH" sz="2400" b="1" dirty="0" err="1"/>
              <a:t>semestriels</a:t>
            </a:r>
            <a:r>
              <a:rPr lang="de-CH" sz="2400" b="1" dirty="0"/>
              <a:t> (5 ECTS par </a:t>
            </a:r>
            <a:r>
              <a:rPr lang="de-CH" sz="2400" b="1" dirty="0" err="1"/>
              <a:t>cours</a:t>
            </a:r>
            <a:r>
              <a:rPr lang="de-CH" sz="2400" b="1" dirty="0"/>
              <a:t>) </a:t>
            </a:r>
            <a:r>
              <a:rPr lang="de-CH" sz="2800" b="1" dirty="0"/>
              <a:t>      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07704" y="2420888"/>
            <a:ext cx="70567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Arial" pitchFamily="34" charset="0"/>
              <a:buChar char="•"/>
            </a:pPr>
            <a:r>
              <a:rPr lang="de-CH" sz="2400" dirty="0"/>
              <a:t>En </a:t>
            </a:r>
            <a:r>
              <a:rPr lang="de-CH" sz="2400" dirty="0" err="1"/>
              <a:t>principe</a:t>
            </a:r>
            <a:r>
              <a:rPr lang="de-CH" sz="2400" dirty="0"/>
              <a:t> </a:t>
            </a:r>
            <a:r>
              <a:rPr lang="de-CH" sz="2400" dirty="0" err="1"/>
              <a:t>pas</a:t>
            </a:r>
            <a:r>
              <a:rPr lang="de-CH" sz="2400" dirty="0"/>
              <a:t> </a:t>
            </a:r>
            <a:r>
              <a:rPr lang="de-CH" sz="2400" dirty="0" err="1"/>
              <a:t>d’inscription</a:t>
            </a:r>
            <a:r>
              <a:rPr lang="de-CH" sz="2400" dirty="0"/>
              <a:t>    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/>
              <a:t>	  </a:t>
            </a:r>
            <a:r>
              <a:rPr lang="de-CH" sz="2800" dirty="0"/>
              <a:t>      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07704" y="2924944"/>
            <a:ext cx="70567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Arial" pitchFamily="34" charset="0"/>
              <a:buChar char="•"/>
            </a:pPr>
            <a:r>
              <a:rPr lang="de-CH" sz="2400" dirty="0"/>
              <a:t>Examens </a:t>
            </a:r>
            <a:r>
              <a:rPr lang="de-CH" sz="2400" dirty="0" err="1"/>
              <a:t>durant</a:t>
            </a:r>
            <a:r>
              <a:rPr lang="de-CH" sz="2400" dirty="0"/>
              <a:t> les </a:t>
            </a:r>
            <a:r>
              <a:rPr lang="de-CH" sz="2400" dirty="0" err="1"/>
              <a:t>sessions</a:t>
            </a:r>
            <a:r>
              <a:rPr lang="de-CH" sz="2400" dirty="0"/>
              <a:t> de </a:t>
            </a:r>
            <a:r>
              <a:rPr lang="de-CH" sz="2400" dirty="0" err="1"/>
              <a:t>janvier-février</a:t>
            </a:r>
            <a:r>
              <a:rPr lang="de-CH" sz="2400" dirty="0"/>
              <a:t> </a:t>
            </a:r>
            <a:r>
              <a:rPr lang="de-CH" sz="2400" dirty="0" err="1"/>
              <a:t>pour</a:t>
            </a:r>
            <a:r>
              <a:rPr lang="de-CH" sz="2400" dirty="0"/>
              <a:t> le SA et de </a:t>
            </a:r>
            <a:r>
              <a:rPr lang="de-CH" sz="2400" dirty="0" err="1"/>
              <a:t>juin</a:t>
            </a:r>
            <a:r>
              <a:rPr lang="de-CH" sz="2400" dirty="0"/>
              <a:t> </a:t>
            </a:r>
            <a:r>
              <a:rPr lang="de-CH" sz="2400" dirty="0" err="1"/>
              <a:t>pour</a:t>
            </a:r>
            <a:r>
              <a:rPr lang="de-CH" sz="2400" dirty="0"/>
              <a:t> le SP</a:t>
            </a:r>
            <a:endParaRPr lang="de-CH" sz="28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92112" y="3789040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Arial" pitchFamily="34" charset="0"/>
              <a:buChar char="•"/>
            </a:pPr>
            <a:r>
              <a:rPr lang="de-CH" sz="2400" dirty="0"/>
              <a:t>Au </a:t>
            </a:r>
            <a:r>
              <a:rPr lang="de-CH" sz="2400" dirty="0" err="1"/>
              <a:t>maximum</a:t>
            </a:r>
            <a:r>
              <a:rPr lang="de-CH" sz="2400" dirty="0"/>
              <a:t> 6 </a:t>
            </a:r>
            <a:r>
              <a:rPr lang="de-CH" sz="2400" dirty="0" err="1"/>
              <a:t>examens</a:t>
            </a:r>
            <a:r>
              <a:rPr lang="de-CH" sz="2400" dirty="0"/>
              <a:t> par </a:t>
            </a:r>
            <a:r>
              <a:rPr lang="de-CH" sz="2400" dirty="0" err="1"/>
              <a:t>session</a:t>
            </a:r>
            <a:r>
              <a:rPr lang="de-CH" sz="2400" dirty="0"/>
              <a:t>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  <a:tabLst>
                <a:tab pos="360363" algn="l"/>
              </a:tabLst>
            </a:pPr>
            <a:r>
              <a:rPr lang="de-CH" sz="2400" dirty="0"/>
              <a:t>	(sauf </a:t>
            </a:r>
            <a:r>
              <a:rPr lang="de-CH" sz="2400" dirty="0" err="1"/>
              <a:t>mention</a:t>
            </a:r>
            <a:r>
              <a:rPr lang="de-CH" sz="2400" dirty="0"/>
              <a:t>: 7 </a:t>
            </a:r>
            <a:r>
              <a:rPr lang="de-CH" sz="2400" dirty="0" err="1"/>
              <a:t>examens</a:t>
            </a:r>
            <a:r>
              <a:rPr lang="de-CH" sz="2400" dirty="0"/>
              <a:t>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08299" y="4653136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Arial" pitchFamily="34" charset="0"/>
              <a:buChar char="•"/>
            </a:pPr>
            <a:r>
              <a:rPr lang="de-CH" sz="2400" dirty="0" err="1"/>
              <a:t>Deux</a:t>
            </a:r>
            <a:r>
              <a:rPr lang="de-CH" sz="2400" dirty="0"/>
              <a:t> tentatives, </a:t>
            </a:r>
            <a:r>
              <a:rPr lang="de-CH" sz="2400" dirty="0" err="1"/>
              <a:t>mais</a:t>
            </a:r>
            <a:r>
              <a:rPr lang="de-CH" sz="2400" dirty="0"/>
              <a:t> les </a:t>
            </a:r>
            <a:r>
              <a:rPr lang="de-CH" sz="2400" dirty="0" err="1"/>
              <a:t>examens</a:t>
            </a:r>
            <a:r>
              <a:rPr lang="de-CH" sz="2400" dirty="0"/>
              <a:t> </a:t>
            </a:r>
            <a:r>
              <a:rPr lang="de-CH" sz="2400" dirty="0" err="1"/>
              <a:t>sont</a:t>
            </a:r>
            <a:r>
              <a:rPr lang="de-CH" sz="2400" dirty="0"/>
              <a:t> </a:t>
            </a:r>
            <a:r>
              <a:rPr lang="de-CH" sz="2400" dirty="0" err="1"/>
              <a:t>organisés</a:t>
            </a:r>
            <a:r>
              <a:rPr lang="de-CH" sz="2400" dirty="0"/>
              <a:t> </a:t>
            </a:r>
            <a:r>
              <a:rPr lang="de-CH" sz="2400" dirty="0" err="1"/>
              <a:t>seulement</a:t>
            </a:r>
            <a:r>
              <a:rPr lang="de-CH" sz="2400" dirty="0"/>
              <a:t> </a:t>
            </a:r>
            <a:r>
              <a:rPr lang="de-CH" sz="2400" dirty="0" err="1"/>
              <a:t>durant</a:t>
            </a:r>
            <a:r>
              <a:rPr lang="de-CH" sz="2400" dirty="0"/>
              <a:t> les </a:t>
            </a:r>
            <a:r>
              <a:rPr lang="de-CH" sz="2400" dirty="0" err="1"/>
              <a:t>trois</a:t>
            </a:r>
            <a:r>
              <a:rPr lang="de-CH" sz="2400" dirty="0"/>
              <a:t> </a:t>
            </a:r>
            <a:r>
              <a:rPr lang="de-CH" sz="2400" dirty="0" err="1"/>
              <a:t>sessions</a:t>
            </a:r>
            <a:r>
              <a:rPr lang="de-CH" sz="2400" dirty="0"/>
              <a:t> </a:t>
            </a:r>
            <a:r>
              <a:rPr lang="de-CH" sz="2400" dirty="0" err="1"/>
              <a:t>qui</a:t>
            </a:r>
            <a:r>
              <a:rPr lang="de-CH" sz="2400" dirty="0"/>
              <a:t> </a:t>
            </a:r>
            <a:r>
              <a:rPr lang="de-CH" sz="2400" dirty="0" err="1"/>
              <a:t>suivent</a:t>
            </a:r>
            <a:r>
              <a:rPr lang="de-CH" sz="2400" dirty="0"/>
              <a:t>      le </a:t>
            </a:r>
            <a:r>
              <a:rPr lang="de-CH" sz="2400" dirty="0" err="1"/>
              <a:t>cours</a:t>
            </a:r>
            <a:r>
              <a:rPr lang="de-CH" sz="2400" dirty="0"/>
              <a:t>    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24544" y="404019"/>
            <a:ext cx="91440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3200" b="1" dirty="0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III.	Le </a:t>
            </a:r>
            <a:r>
              <a:rPr lang="de-CH" sz="3200" b="1" dirty="0" err="1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programme</a:t>
            </a:r>
            <a:endParaRPr lang="en-US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1D77E7-3E99-F942-8DF8-A16B595516A1}"/>
              </a:ext>
            </a:extLst>
          </p:cNvPr>
          <p:cNvSpPr txBox="1"/>
          <p:nvPr/>
        </p:nvSpPr>
        <p:spPr>
          <a:xfrm>
            <a:off x="1324685" y="5877272"/>
            <a:ext cx="8172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hlinkClick r:id="rId2"/>
              </a:rPr>
              <a:t>https://www.unifr.ch/ius/fr/assets/public/documents/horaires/2021-22/ma_courssemestriels.pdf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61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151707" y="1124744"/>
            <a:ext cx="7812781" cy="504056"/>
            <a:chOff x="1151707" y="1124744"/>
            <a:chExt cx="7812781" cy="504056"/>
          </a:xfrm>
        </p:grpSpPr>
        <p:sp>
          <p:nvSpPr>
            <p:cNvPr id="8" name="Rectangle 7"/>
            <p:cNvSpPr/>
            <p:nvPr/>
          </p:nvSpPr>
          <p:spPr>
            <a:xfrm>
              <a:off x="6732240" y="1171600"/>
              <a:ext cx="1728192" cy="4572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rgbClr val="BF123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151707" y="1124744"/>
              <a:ext cx="781278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BF1238"/>
                </a:buClr>
                <a:buSzPct val="80000"/>
                <a:buFontTx/>
                <a:buNone/>
                <a:tabLst/>
                <a:defRPr/>
              </a:pPr>
              <a:r>
                <a:rPr kumimoji="0" lang="de-CH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2. </a:t>
              </a:r>
              <a:r>
                <a:rPr kumimoji="0" lang="de-CH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Séminaires</a:t>
              </a:r>
              <a:r>
                <a:rPr kumimoji="0" lang="de-CH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 / </a:t>
              </a:r>
              <a:r>
                <a:rPr kumimoji="0" lang="de-CH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travaux</a:t>
              </a:r>
              <a:r>
                <a:rPr kumimoji="0" lang="de-CH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 </a:t>
              </a:r>
              <a:r>
                <a:rPr kumimoji="0" lang="de-CH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écrits</a:t>
              </a:r>
              <a:r>
                <a:rPr kumimoji="0" lang="de-CH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        10 ECTS      </a:t>
              </a:r>
              <a:r>
                <a:rPr kumimoji="0" lang="de-CH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BF1238"/>
                </a:buClr>
                <a:buSzPct val="80000"/>
                <a:buFontTx/>
                <a:buNone/>
                <a:tabLst/>
                <a:defRPr/>
              </a:pPr>
              <a:r>
                <a:rPr kumimoji="0" lang="de-CH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         </a:t>
              </a:r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619672" y="1916832"/>
            <a:ext cx="72367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But: 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Rédaction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encadrée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d’un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travail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écrit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19672" y="2492896"/>
            <a:ext cx="72367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Modalités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: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015803" y="2924944"/>
            <a:ext cx="72367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-  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Deux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séminaires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à 5 ECTS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015803" y="3429000"/>
            <a:ext cx="723671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Tx/>
              <a:buChar char="-"/>
            </a:pP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Remplacement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possible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d’un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séminaire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par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un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travail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écrit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à 5 ECTS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5803" y="4149080"/>
            <a:ext cx="723671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Tx/>
              <a:buChar char="-"/>
            </a:pP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Remplacement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possible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des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deux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séminaires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par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un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travail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de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recherche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à 10 ECTS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24544" y="404019"/>
            <a:ext cx="91440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3200" b="1" dirty="0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III.	Le </a:t>
            </a:r>
            <a:r>
              <a:rPr lang="de-CH" sz="3200" b="1" dirty="0" err="1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programme</a:t>
            </a:r>
            <a:endParaRPr lang="en-US" sz="32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08B20F-D6EE-C44F-848B-F9D84AA7831C}"/>
              </a:ext>
            </a:extLst>
          </p:cNvPr>
          <p:cNvSpPr txBox="1"/>
          <p:nvPr/>
        </p:nvSpPr>
        <p:spPr>
          <a:xfrm>
            <a:off x="2699792" y="5372510"/>
            <a:ext cx="601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hlinkClick r:id="rId2"/>
              </a:rPr>
              <a:t>https://www.unifr.ch/ius/fr/assets/public/documents/horaires/2021-22/ma_seminaires.pdf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01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19672" y="2492896"/>
            <a:ext cx="72367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 err="1"/>
              <a:t>Modalités</a:t>
            </a:r>
            <a:r>
              <a:rPr lang="de-CH" sz="2400" b="1" dirty="0"/>
              <a:t> :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        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015803" y="3068960"/>
            <a:ext cx="723671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200" dirty="0"/>
              <a:t>- </a:t>
            </a:r>
            <a:r>
              <a:rPr lang="de-CH" sz="2200" dirty="0" err="1"/>
              <a:t>Conditions</a:t>
            </a:r>
            <a:r>
              <a:rPr lang="de-CH" sz="2200" dirty="0"/>
              <a:t> </a:t>
            </a:r>
            <a:r>
              <a:rPr lang="de-CH" sz="2200" dirty="0" err="1"/>
              <a:t>d’admission</a:t>
            </a:r>
            <a:r>
              <a:rPr lang="de-CH" sz="2200" dirty="0"/>
              <a:t>: à </a:t>
            </a:r>
            <a:r>
              <a:rPr lang="de-CH" sz="2200" dirty="0" err="1"/>
              <a:t>voir</a:t>
            </a:r>
            <a:r>
              <a:rPr lang="de-CH" sz="2200" dirty="0"/>
              <a:t> </a:t>
            </a:r>
            <a:r>
              <a:rPr lang="de-CH" sz="2200" dirty="0" err="1"/>
              <a:t>pour</a:t>
            </a:r>
            <a:r>
              <a:rPr lang="de-CH" sz="2200" dirty="0"/>
              <a:t> </a:t>
            </a:r>
            <a:r>
              <a:rPr lang="de-CH" sz="2200" dirty="0" err="1"/>
              <a:t>chaque</a:t>
            </a:r>
            <a:r>
              <a:rPr lang="de-CH" sz="2200" dirty="0"/>
              <a:t> </a:t>
            </a:r>
            <a:r>
              <a:rPr lang="de-CH" sz="2200" dirty="0" err="1"/>
              <a:t>séminaire</a:t>
            </a:r>
            <a:endParaRPr lang="de-CH" sz="24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15803" y="3933056"/>
            <a:ext cx="723671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200" dirty="0"/>
              <a:t>- </a:t>
            </a:r>
            <a:r>
              <a:rPr lang="de-CH" sz="2200" dirty="0" err="1"/>
              <a:t>Séminaires</a:t>
            </a:r>
            <a:r>
              <a:rPr lang="de-CH" sz="2200" dirty="0"/>
              <a:t> </a:t>
            </a:r>
            <a:r>
              <a:rPr lang="de-CH" sz="2200" dirty="0" err="1"/>
              <a:t>hors</a:t>
            </a:r>
            <a:r>
              <a:rPr lang="de-CH" sz="2200" dirty="0"/>
              <a:t> </a:t>
            </a:r>
            <a:r>
              <a:rPr lang="de-CH" sz="2200" dirty="0" err="1"/>
              <a:t>horaires</a:t>
            </a:r>
            <a:r>
              <a:rPr lang="de-CH" sz="2200" dirty="0"/>
              <a:t> </a:t>
            </a:r>
            <a:r>
              <a:rPr lang="de-CH" sz="2200" dirty="0" err="1"/>
              <a:t>usuels</a:t>
            </a:r>
            <a:r>
              <a:rPr lang="de-CH" sz="2200" dirty="0"/>
              <a:t> </a:t>
            </a:r>
            <a:r>
              <a:rPr lang="de-CH" sz="2200" dirty="0" err="1"/>
              <a:t>sur</a:t>
            </a:r>
            <a:r>
              <a:rPr lang="de-CH" sz="2200" dirty="0"/>
              <a:t> </a:t>
            </a:r>
            <a:r>
              <a:rPr lang="de-CH" sz="2200" dirty="0" err="1"/>
              <a:t>inscription</a:t>
            </a:r>
            <a:endParaRPr lang="de-CH" sz="24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79712" y="4437112"/>
            <a:ext cx="723671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  <a:tabLst>
                <a:tab pos="182563" algn="l"/>
              </a:tabLst>
            </a:pPr>
            <a:r>
              <a:rPr lang="de-CH" sz="2200" dirty="0"/>
              <a:t>- </a:t>
            </a:r>
            <a:r>
              <a:rPr lang="de-CH" sz="2200" dirty="0" err="1"/>
              <a:t>Inscriptions</a:t>
            </a:r>
            <a:r>
              <a:rPr lang="de-CH" sz="2200" dirty="0"/>
              <a:t>: Liste des </a:t>
            </a:r>
            <a:r>
              <a:rPr lang="de-CH" sz="2200" dirty="0" err="1"/>
              <a:t>séminaires</a:t>
            </a:r>
            <a:r>
              <a:rPr lang="de-CH" sz="2200" dirty="0"/>
              <a:t> </a:t>
            </a:r>
            <a:r>
              <a:rPr lang="de-CH" sz="2200" dirty="0" err="1"/>
              <a:t>avec</a:t>
            </a:r>
            <a:r>
              <a:rPr lang="de-CH" sz="2200" dirty="0"/>
              <a:t> les </a:t>
            </a:r>
            <a:r>
              <a:rPr lang="de-CH" sz="2200" dirty="0" err="1"/>
              <a:t>dates</a:t>
            </a:r>
            <a:r>
              <a:rPr lang="de-CH" sz="2200" dirty="0"/>
              <a:t>       	</a:t>
            </a:r>
            <a:r>
              <a:rPr lang="de-CH" sz="2200" dirty="0" err="1"/>
              <a:t>d’inscription</a:t>
            </a:r>
            <a:r>
              <a:rPr lang="de-CH" sz="2200" dirty="0"/>
              <a:t> </a:t>
            </a:r>
            <a:r>
              <a:rPr lang="de-CH" sz="2200" dirty="0" err="1"/>
              <a:t>sur</a:t>
            </a:r>
            <a:r>
              <a:rPr lang="de-CH" sz="2200" dirty="0"/>
              <a:t> «</a:t>
            </a:r>
            <a:r>
              <a:rPr lang="de-CH" sz="2200" dirty="0" err="1"/>
              <a:t>Myunifr</a:t>
            </a:r>
            <a:r>
              <a:rPr lang="de-CH" sz="2200" dirty="0"/>
              <a:t>»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5803" y="3501008"/>
            <a:ext cx="723671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200" dirty="0"/>
              <a:t>- </a:t>
            </a:r>
            <a:r>
              <a:rPr lang="de-CH" sz="2200" dirty="0" err="1"/>
              <a:t>Noté</a:t>
            </a:r>
            <a:endParaRPr lang="de-CH" sz="24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24544" y="404019"/>
            <a:ext cx="91440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3200" b="1" dirty="0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III.	Le </a:t>
            </a:r>
            <a:r>
              <a:rPr lang="de-CH" sz="3200" b="1" dirty="0" err="1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programme</a:t>
            </a:r>
            <a:endParaRPr lang="en-US" sz="32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151707" y="1124744"/>
            <a:ext cx="7812781" cy="504056"/>
            <a:chOff x="1151707" y="1124744"/>
            <a:chExt cx="7812781" cy="504056"/>
          </a:xfrm>
        </p:grpSpPr>
        <p:sp>
          <p:nvSpPr>
            <p:cNvPr id="17" name="Rectangle 16"/>
            <p:cNvSpPr/>
            <p:nvPr/>
          </p:nvSpPr>
          <p:spPr>
            <a:xfrm>
              <a:off x="6732240" y="1171600"/>
              <a:ext cx="1728192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BF12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151707" y="1124744"/>
              <a:ext cx="781278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BF1238"/>
                </a:buClr>
                <a:buSzPct val="80000"/>
              </a:pPr>
              <a:r>
                <a:rPr lang="de-CH" sz="2800" b="1" dirty="0"/>
                <a:t>2. </a:t>
              </a:r>
              <a:r>
                <a:rPr lang="de-CH" sz="2800" b="1" dirty="0" err="1"/>
                <a:t>Séminaires</a:t>
              </a:r>
              <a:r>
                <a:rPr lang="de-CH" sz="2800" b="1" dirty="0"/>
                <a:t>                                  10 ECTS      </a:t>
              </a:r>
              <a:r>
                <a:rPr lang="de-CH" sz="2400" b="1" dirty="0"/>
                <a:t> </a:t>
              </a:r>
            </a:p>
            <a:p>
              <a:pPr>
                <a:spcBef>
                  <a:spcPct val="20000"/>
                </a:spcBef>
                <a:buClr>
                  <a:srgbClr val="BF1238"/>
                </a:buClr>
                <a:buSzPct val="80000"/>
              </a:pPr>
              <a:r>
                <a:rPr lang="de-CH" sz="2400" b="1" dirty="0"/>
                <a:t>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60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151707" y="1124744"/>
            <a:ext cx="7812781" cy="504056"/>
            <a:chOff x="1151707" y="1124744"/>
            <a:chExt cx="7812781" cy="504056"/>
          </a:xfrm>
        </p:grpSpPr>
        <p:sp>
          <p:nvSpPr>
            <p:cNvPr id="6" name="Rectangle 5"/>
            <p:cNvSpPr/>
            <p:nvPr/>
          </p:nvSpPr>
          <p:spPr>
            <a:xfrm>
              <a:off x="6732240" y="1171600"/>
              <a:ext cx="1728192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BF12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51707" y="1124744"/>
              <a:ext cx="781278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BF1238"/>
                </a:buClr>
                <a:buSzPct val="80000"/>
              </a:pPr>
              <a:r>
                <a:rPr lang="de-CH" sz="2800" b="1" dirty="0"/>
                <a:t>3. </a:t>
              </a:r>
              <a:r>
                <a:rPr lang="de-CH" sz="2800" b="1" dirty="0" err="1"/>
                <a:t>Crédits</a:t>
              </a:r>
              <a:r>
                <a:rPr lang="de-CH" sz="2800" b="1" dirty="0"/>
                <a:t> </a:t>
              </a:r>
              <a:r>
                <a:rPr lang="de-CH" sz="2800" b="1" dirty="0" err="1"/>
                <a:t>spéciaux</a:t>
              </a:r>
              <a:r>
                <a:rPr lang="de-CH" sz="2800" b="1" dirty="0"/>
                <a:t>                        15 ECTS      </a:t>
              </a:r>
              <a:r>
                <a:rPr lang="de-CH" sz="2400" b="1" dirty="0"/>
                <a:t> </a:t>
              </a:r>
            </a:p>
            <a:p>
              <a:pPr>
                <a:spcBef>
                  <a:spcPct val="20000"/>
                </a:spcBef>
                <a:buClr>
                  <a:srgbClr val="BF1238"/>
                </a:buClr>
                <a:buSzPct val="80000"/>
              </a:pPr>
              <a:r>
                <a:rPr lang="de-CH" sz="2400" b="1" dirty="0"/>
                <a:t>         </a:t>
              </a:r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77973" y="1995172"/>
            <a:ext cx="756024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200" dirty="0"/>
              <a:t>Cours </a:t>
            </a:r>
            <a:r>
              <a:rPr lang="de-CH" sz="2200" dirty="0" err="1"/>
              <a:t>d’approfondissement</a:t>
            </a:r>
            <a:r>
              <a:rPr lang="de-CH" sz="2200" dirty="0"/>
              <a:t> (</a:t>
            </a:r>
            <a:r>
              <a:rPr lang="de-CH" sz="2200" dirty="0" err="1"/>
              <a:t>droit</a:t>
            </a:r>
            <a:r>
              <a:rPr lang="de-CH" sz="2200" dirty="0"/>
              <a:t> </a:t>
            </a:r>
            <a:r>
              <a:rPr lang="de-CH" sz="2200" dirty="0" err="1"/>
              <a:t>européen</a:t>
            </a:r>
            <a:r>
              <a:rPr lang="de-CH" sz="2200" dirty="0"/>
              <a:t>, </a:t>
            </a:r>
            <a:r>
              <a:rPr lang="de-CH" sz="2200" dirty="0" err="1"/>
              <a:t>cours</a:t>
            </a:r>
            <a:r>
              <a:rPr lang="de-CH" sz="2200" dirty="0"/>
              <a:t> </a:t>
            </a:r>
            <a:r>
              <a:rPr lang="de-CH" sz="2200" dirty="0" err="1"/>
              <a:t>supplémentaires</a:t>
            </a:r>
            <a:r>
              <a:rPr lang="de-CH" sz="2200" dirty="0"/>
              <a:t>, etc.)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77972" y="2794698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200" dirty="0"/>
              <a:t>Cours </a:t>
            </a:r>
            <a:r>
              <a:rPr lang="de-CH" sz="2200" dirty="0" err="1"/>
              <a:t>interdisciplinaires</a:t>
            </a:r>
            <a:r>
              <a:rPr lang="de-CH" sz="2200" dirty="0"/>
              <a:t> (</a:t>
            </a:r>
            <a:r>
              <a:rPr lang="de-CH" sz="2200" dirty="0" err="1"/>
              <a:t>environnement</a:t>
            </a:r>
            <a:r>
              <a:rPr lang="de-CH" sz="2200" dirty="0"/>
              <a:t>, etc.)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77971" y="3283520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200" dirty="0"/>
              <a:t>Cours </a:t>
            </a:r>
            <a:r>
              <a:rPr lang="de-CH" sz="2200" dirty="0" err="1"/>
              <a:t>spéciaux</a:t>
            </a:r>
            <a:r>
              <a:rPr lang="de-CH" sz="2200" dirty="0"/>
              <a:t> (</a:t>
            </a:r>
            <a:r>
              <a:rPr lang="de-CH" sz="2200" dirty="0" err="1"/>
              <a:t>Skilex</a:t>
            </a:r>
            <a:r>
              <a:rPr lang="de-CH" sz="2200" dirty="0"/>
              <a:t>, etc.)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77970" y="3825294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200" dirty="0" err="1"/>
              <a:t>Universités</a:t>
            </a:r>
            <a:r>
              <a:rPr lang="de-CH" sz="2200" dirty="0"/>
              <a:t> </a:t>
            </a:r>
            <a:r>
              <a:rPr lang="de-CH" sz="2200" dirty="0" err="1"/>
              <a:t>d’été</a:t>
            </a:r>
            <a:r>
              <a:rPr lang="de-CH" sz="2200" dirty="0"/>
              <a:t> (Salzburg, etc.)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277969" y="4329349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200" dirty="0" err="1"/>
              <a:t>Tutorats</a:t>
            </a:r>
            <a:endParaRPr lang="de-CH" sz="220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77968" y="4818171"/>
            <a:ext cx="7560245" cy="49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200" dirty="0" err="1"/>
              <a:t>Moot</a:t>
            </a:r>
            <a:r>
              <a:rPr lang="de-CH" sz="2200" dirty="0"/>
              <a:t> Courts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24544" y="404019"/>
            <a:ext cx="91440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3200" b="1" dirty="0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III.	Le </a:t>
            </a:r>
            <a:r>
              <a:rPr lang="de-CH" sz="3200" b="1" dirty="0" err="1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programme</a:t>
            </a:r>
            <a:endParaRPr lang="en-US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BAF89F-7C94-B641-A9F4-0881936B16D9}"/>
              </a:ext>
            </a:extLst>
          </p:cNvPr>
          <p:cNvSpPr txBox="1"/>
          <p:nvPr/>
        </p:nvSpPr>
        <p:spPr>
          <a:xfrm>
            <a:off x="1622105" y="5861871"/>
            <a:ext cx="730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hlinkClick r:id="rId2"/>
              </a:rPr>
              <a:t>https://www3.unifr.ch/</a:t>
            </a:r>
            <a:r>
              <a:rPr lang="fr-FR" sz="1400" dirty="0" err="1">
                <a:hlinkClick r:id="rId2"/>
              </a:rPr>
              <a:t>ius</a:t>
            </a:r>
            <a:r>
              <a:rPr lang="fr-FR" sz="1400" dirty="0">
                <a:hlinkClick r:id="rId2"/>
              </a:rPr>
              <a:t>/</a:t>
            </a:r>
            <a:r>
              <a:rPr lang="fr-FR" sz="1400" dirty="0" err="1">
                <a:hlinkClick r:id="rId2"/>
              </a:rPr>
              <a:t>fr</a:t>
            </a:r>
            <a:r>
              <a:rPr lang="fr-FR" sz="1400" dirty="0">
                <a:hlinkClick r:id="rId2"/>
              </a:rPr>
              <a:t>/</a:t>
            </a:r>
            <a:r>
              <a:rPr lang="fr-FR" sz="1400" dirty="0" err="1">
                <a:hlinkClick r:id="rId2"/>
              </a:rPr>
              <a:t>assets</a:t>
            </a:r>
            <a:r>
              <a:rPr lang="fr-FR" sz="1400" dirty="0">
                <a:hlinkClick r:id="rId2"/>
              </a:rPr>
              <a:t>/public/</a:t>
            </a:r>
            <a:r>
              <a:rPr lang="fr-FR" sz="1400" dirty="0" err="1">
                <a:hlinkClick r:id="rId2"/>
              </a:rPr>
              <a:t>Fac_Horaires</a:t>
            </a:r>
            <a:r>
              <a:rPr lang="fr-FR" sz="1400" dirty="0">
                <a:hlinkClick r:id="rId2"/>
              </a:rPr>
              <a:t>/</a:t>
            </a:r>
            <a:r>
              <a:rPr lang="fr-FR" sz="1400" dirty="0" err="1">
                <a:hlinkClick r:id="rId2"/>
              </a:rPr>
              <a:t>ma_csp.pdf</a:t>
            </a:r>
            <a:endParaRPr lang="fr-FR" sz="1400" dirty="0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D87BA84-6734-7244-B0DE-246FFF208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237" y="5369304"/>
            <a:ext cx="7560245" cy="49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200" dirty="0"/>
              <a:t>Stage </a:t>
            </a:r>
            <a:r>
              <a:rPr lang="de-CH" sz="2200" dirty="0" err="1"/>
              <a:t>juridique</a:t>
            </a:r>
            <a:r>
              <a:rPr lang="de-CH" sz="2200" dirty="0"/>
              <a:t> et </a:t>
            </a:r>
            <a:r>
              <a:rPr lang="de-CH" sz="2200" dirty="0" err="1"/>
              <a:t>rapport</a:t>
            </a:r>
            <a:r>
              <a:rPr lang="de-CH" sz="2200" dirty="0"/>
              <a:t> de </a:t>
            </a:r>
            <a:r>
              <a:rPr lang="de-CH" sz="2200" dirty="0" err="1"/>
              <a:t>stage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39479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151707" y="1124744"/>
            <a:ext cx="7812781" cy="504056"/>
            <a:chOff x="1151707" y="1124744"/>
            <a:chExt cx="7812781" cy="504056"/>
          </a:xfrm>
        </p:grpSpPr>
        <p:sp>
          <p:nvSpPr>
            <p:cNvPr id="6" name="Rectangle 5"/>
            <p:cNvSpPr/>
            <p:nvPr/>
          </p:nvSpPr>
          <p:spPr>
            <a:xfrm>
              <a:off x="6732240" y="1171600"/>
              <a:ext cx="1728192" cy="4572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rgbClr val="BF123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51707" y="1124744"/>
              <a:ext cx="781278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BF1238"/>
                </a:buClr>
                <a:buSzPct val="80000"/>
                <a:buFontTx/>
                <a:buNone/>
                <a:tabLst/>
                <a:defRPr/>
              </a:pPr>
              <a:r>
                <a:rPr kumimoji="0" lang="de-CH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4. </a:t>
              </a:r>
              <a:r>
                <a:rPr kumimoji="0" lang="de-CH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Travail</a:t>
              </a:r>
              <a:r>
                <a:rPr kumimoji="0" lang="de-CH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 de Master                         5 ECTS      </a:t>
              </a:r>
              <a:r>
                <a:rPr kumimoji="0" lang="de-CH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BF1238"/>
                </a:buClr>
                <a:buSzPct val="80000"/>
                <a:buFontTx/>
                <a:buNone/>
                <a:tabLst/>
                <a:defRPr/>
              </a:pPr>
              <a:r>
                <a:rPr kumimoji="0" lang="de-CH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         </a:t>
              </a:r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83755" y="2636912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16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jours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84000" y="3068960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Travail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noté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84000" y="3501008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Peut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être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répété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une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fois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84000" y="2204864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Inscription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au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décanat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24544" y="404019"/>
            <a:ext cx="91440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3200" b="1" dirty="0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III.	Le </a:t>
            </a:r>
            <a:r>
              <a:rPr lang="de-CH" sz="3200" b="1" dirty="0" err="1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programme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74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4544" y="404019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BF1238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IV.	Les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mentions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1238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1707" y="1124744"/>
            <a:ext cx="781278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1.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Etudes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bilingues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                    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07704" y="2204864"/>
            <a:ext cx="756024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Au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moins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18 ECTS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dans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la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deuxième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langue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d’études</a:t>
            </a:r>
            <a:endParaRPr lang="de-CH" sz="2200" dirty="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84000" y="2996952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Mention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«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bilingue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»       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84000" y="4941168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Formation «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bilingue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i="1" dirty="0">
                <a:solidFill>
                  <a:prstClr val="black"/>
                </a:solidFill>
                <a:ea typeface="ＭＳ Ｐゴシック" charset="-128"/>
                <a:cs typeface="+mn-cs"/>
              </a:rPr>
              <a:t>plus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»    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48259" y="1772816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Attestation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d’études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bilingues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907703" y="3544441"/>
            <a:ext cx="756024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Au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moins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35 ECTS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dans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la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deuxième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langue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d’études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  plus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ou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y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compris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un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travail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écrit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– Au maximum 6 ECTS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comme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crédits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spéciaux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     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32112" y="5557589"/>
            <a:ext cx="907241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Voir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  <a:hlinkClick r:id="rId2"/>
              </a:rPr>
              <a:t>https://www3.unifr.ch/centredelangues/fr/bilingueplus/</a:t>
            </a:r>
            <a:endParaRPr lang="de-CH" sz="2000" dirty="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223120" y="1124744"/>
            <a:ext cx="781278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2.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Droit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européen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                    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655413" y="2348880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Cours bloc et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semestriels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60 ECTS + 20 ECTS        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655413" y="4005064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Deux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séminaires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à 5 ECTS et le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travail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de Master à 5 ECTS    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31840" y="1700808"/>
            <a:ext cx="3383781" cy="504056"/>
          </a:xfrm>
          <a:prstGeom prst="rect">
            <a:avLst/>
          </a:prstGeom>
          <a:solidFill>
            <a:srgbClr val="FFFF00"/>
          </a:solidFill>
          <a:ln w="9525">
            <a:solidFill>
              <a:srgbClr val="971238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90 ECTS + 20 ECTS      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339752" y="2780928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30 ECTS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dans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des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branches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de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droit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européen</a:t>
            </a:r>
            <a:endParaRPr lang="de-CH" sz="2200" dirty="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411165" y="4797152"/>
            <a:ext cx="68407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Un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séminaire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ou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le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travail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de Master en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droit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européen</a:t>
            </a:r>
            <a:endParaRPr lang="de-CH" sz="2200" dirty="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339157" y="3212976"/>
            <a:ext cx="756024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  <a:tabLst>
                <a:tab pos="441325" algn="l"/>
              </a:tabLst>
            </a:pP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10 ECTS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peuvent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être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remplacés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par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un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travail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de 	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recherche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en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droit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européen</a:t>
            </a:r>
            <a:endParaRPr lang="de-CH" sz="2200" dirty="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655413" y="5589240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Crédits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spéciaux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15 ECTS   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4544" y="404019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BF1238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IV.	Les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mentions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1238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2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51706" y="1124744"/>
            <a:ext cx="781278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3.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Droit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des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religions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(Magister         </a:t>
            </a:r>
          </a:p>
          <a:p>
            <a:pPr>
              <a:lnSpc>
                <a:spcPts val="2600"/>
              </a:lnSpc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Utriusque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Iuris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)                             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31640" y="2924944"/>
            <a:ext cx="75602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BA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avec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mention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«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Droit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des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religions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»      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624" y="3429000"/>
            <a:ext cx="81369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15 ECTS en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relation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avec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le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droit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des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religions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,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soit</a:t>
            </a:r>
            <a:endParaRPr lang="de-CH" sz="2400" dirty="0">
              <a:solidFill>
                <a:prstClr val="black"/>
              </a:solidFill>
              <a:ea typeface="ＭＳ Ｐゴシック" charset="-128"/>
              <a:cs typeface="+mn-cs"/>
            </a:endParaRP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- Cours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d’approfondissement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5 ECTS  +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-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deux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autres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cours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;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ou</a:t>
            </a:r>
            <a:endParaRPr lang="de-CH" sz="2400" dirty="0">
              <a:solidFill>
                <a:prstClr val="black"/>
              </a:solidFill>
              <a:ea typeface="ＭＳ Ｐゴシック" charset="-128"/>
              <a:cs typeface="+mn-cs"/>
            </a:endParaRPr>
          </a:p>
          <a:p>
            <a:pPr>
              <a:lnSpc>
                <a:spcPts val="2300"/>
              </a:lnSpc>
              <a:spcBef>
                <a:spcPct val="20000"/>
              </a:spcBef>
              <a:buClr>
                <a:srgbClr val="BF1238"/>
              </a:buClr>
              <a:buSzPct val="80000"/>
              <a:tabLst>
                <a:tab pos="715963" algn="l"/>
              </a:tabLst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	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un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autre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cours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et le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travail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de Master </a:t>
            </a:r>
          </a:p>
          <a:p>
            <a:pPr>
              <a:lnSpc>
                <a:spcPts val="2300"/>
              </a:lnSpc>
              <a:spcBef>
                <a:spcPct val="20000"/>
              </a:spcBef>
              <a:buClr>
                <a:srgbClr val="BF1238"/>
              </a:buClr>
              <a:buSzPct val="80000"/>
              <a:tabLst>
                <a:tab pos="715963" algn="l"/>
              </a:tabLst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	5 + 5 ECTS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31640" y="2276872"/>
            <a:ext cx="5544616" cy="504056"/>
          </a:xfrm>
          <a:prstGeom prst="rect">
            <a:avLst/>
          </a:prstGeom>
          <a:solidFill>
            <a:srgbClr val="FFFF00"/>
          </a:solidFill>
          <a:ln w="9525">
            <a:solidFill>
              <a:srgbClr val="971238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Variante I :    90 ECTS + 5 ECTS      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87624" y="5589240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dont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10 ECTS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comptent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pour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le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programme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obligatoire</a:t>
            </a:r>
            <a:endParaRPr lang="de-CH" sz="2400" dirty="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4544" y="404019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BF1238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IV.	Les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mentions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1238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2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51706" y="1124744"/>
            <a:ext cx="781278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3.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Droit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des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religions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(Magister         </a:t>
            </a:r>
          </a:p>
          <a:p>
            <a:pPr>
              <a:lnSpc>
                <a:spcPts val="2600"/>
              </a:lnSpc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Utriusque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Iuris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)                             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87624" y="2924944"/>
            <a:ext cx="81369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21 ECTS en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relation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avec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le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droit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des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religions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,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soit</a:t>
            </a:r>
            <a:endParaRPr lang="de-CH" sz="2400" dirty="0">
              <a:solidFill>
                <a:prstClr val="black"/>
              </a:solidFill>
              <a:ea typeface="ＭＳ Ｐゴシック" charset="-128"/>
              <a:cs typeface="+mn-cs"/>
            </a:endParaRP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-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Introduction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au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droit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des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religions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6 ECTS  +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- Cours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d’approfondissement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5 ECTS  +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-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deux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autres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cours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, </a:t>
            </a:r>
          </a:p>
          <a:p>
            <a:pPr>
              <a:lnSpc>
                <a:spcPts val="2300"/>
              </a:lnSpc>
              <a:spcBef>
                <a:spcPct val="20000"/>
              </a:spcBef>
              <a:buClr>
                <a:srgbClr val="BF1238"/>
              </a:buClr>
              <a:buSzPct val="80000"/>
              <a:tabLst>
                <a:tab pos="715963" algn="l"/>
              </a:tabLst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	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ou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un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autre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cours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et le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travail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de Master </a:t>
            </a:r>
          </a:p>
          <a:p>
            <a:pPr>
              <a:lnSpc>
                <a:spcPts val="2300"/>
              </a:lnSpc>
              <a:spcBef>
                <a:spcPct val="20000"/>
              </a:spcBef>
              <a:buClr>
                <a:srgbClr val="BF1238"/>
              </a:buClr>
              <a:buSzPct val="80000"/>
              <a:tabLst>
                <a:tab pos="715963" algn="l"/>
              </a:tabLst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	5  + 5 ECTS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331640" y="2276872"/>
            <a:ext cx="5544616" cy="504056"/>
          </a:xfrm>
          <a:prstGeom prst="rect">
            <a:avLst/>
          </a:prstGeom>
          <a:solidFill>
            <a:srgbClr val="FFFF00"/>
          </a:solidFill>
          <a:ln w="9525">
            <a:solidFill>
              <a:srgbClr val="971238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Variante II :    90 ECTS + 5 ECTS      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87624" y="5517232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dont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16 ECTS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comptent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pour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le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programme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obligatoire</a:t>
            </a:r>
            <a:endParaRPr lang="de-CH" sz="2400" dirty="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4544" y="404019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BF1238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IV.	Les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mentions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1238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62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85320" y="2204169"/>
            <a:ext cx="80279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II.		</a:t>
            </a:r>
            <a:r>
              <a:rPr lang="de-CH" sz="2400" b="1" dirty="0" err="1"/>
              <a:t>Les</a:t>
            </a:r>
            <a:r>
              <a:rPr lang="de-CH" sz="2400" b="1" dirty="0"/>
              <a:t> </a:t>
            </a:r>
            <a:r>
              <a:rPr lang="de-CH" sz="2400" b="1" dirty="0" err="1"/>
              <a:t>caractéristiques</a:t>
            </a:r>
            <a:endParaRPr lang="en-US" sz="24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1600" y="3219246"/>
            <a:ext cx="69119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IV. 	Les </a:t>
            </a:r>
            <a:r>
              <a:rPr lang="de-CH" sz="2400" b="1" dirty="0" err="1"/>
              <a:t>mentions</a:t>
            </a:r>
            <a:endParaRPr lang="en-US" sz="2400" b="1" dirty="0"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8918" y="4685454"/>
            <a:ext cx="60483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VII.	</a:t>
            </a:r>
            <a:r>
              <a:rPr lang="de-CH" sz="2400" b="1" dirty="0" err="1"/>
              <a:t>Les</a:t>
            </a:r>
            <a:r>
              <a:rPr lang="de-CH" sz="2400" b="1" dirty="0"/>
              <a:t> </a:t>
            </a:r>
            <a:r>
              <a:rPr lang="de-CH" sz="2400" b="1" dirty="0" err="1"/>
              <a:t>aspects</a:t>
            </a:r>
            <a:r>
              <a:rPr lang="de-CH" sz="2400" b="1" dirty="0"/>
              <a:t> </a:t>
            </a:r>
            <a:r>
              <a:rPr lang="de-CH" sz="2400" b="1" dirty="0" err="1"/>
              <a:t>administratifs</a:t>
            </a:r>
            <a:endParaRPr lang="en-US" sz="2400" b="1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71600" y="2702596"/>
            <a:ext cx="69119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III.		Le </a:t>
            </a:r>
            <a:r>
              <a:rPr lang="de-CH" sz="2400" b="1" dirty="0" err="1"/>
              <a:t>programme</a:t>
            </a:r>
            <a:endParaRPr lang="en-US" sz="2400" b="1" dirty="0"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90509" y="3729315"/>
            <a:ext cx="69119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V.		</a:t>
            </a:r>
            <a:r>
              <a:rPr lang="de-CH" sz="2400" b="1" dirty="0" err="1"/>
              <a:t>Les</a:t>
            </a:r>
            <a:r>
              <a:rPr lang="de-CH" sz="2400" b="1" dirty="0"/>
              <a:t> </a:t>
            </a:r>
            <a:r>
              <a:rPr lang="de-CH" sz="2400" b="1" dirty="0" err="1"/>
              <a:t>examens</a:t>
            </a:r>
            <a:endParaRPr lang="en-US" sz="2400" b="1" dirty="0">
              <a:cs typeface="Arial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5496" y="872816"/>
            <a:ext cx="8361363" cy="611968"/>
          </a:xfrm>
        </p:spPr>
        <p:txBody>
          <a:bodyPr/>
          <a:lstStyle/>
          <a:p>
            <a:r>
              <a:rPr lang="fr-CH" sz="3200" dirty="0"/>
              <a:t>         </a:t>
            </a:r>
            <a:r>
              <a:rPr lang="fr-CH" sz="3200" cap="none" dirty="0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Plan</a:t>
            </a:r>
            <a:br>
              <a:rPr lang="fr-CH" sz="3200" cap="none" dirty="0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</a:br>
            <a:endParaRPr lang="fr-CH" sz="320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4897A1A-7E6F-499C-B0C5-BDEBFF79C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319" y="1694378"/>
            <a:ext cx="80279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I.		La </a:t>
            </a:r>
            <a:r>
              <a:rPr lang="de-CH" sz="2400" b="1" dirty="0" err="1"/>
              <a:t>situation</a:t>
            </a:r>
            <a:r>
              <a:rPr lang="de-CH" sz="2400" b="1" dirty="0"/>
              <a:t> de </a:t>
            </a:r>
            <a:r>
              <a:rPr lang="de-CH" sz="2400" b="1" dirty="0" err="1"/>
              <a:t>départ</a:t>
            </a:r>
            <a:endParaRPr lang="en-US" sz="2400" b="1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759580A-C921-43B4-A5DF-9E1495D66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18" y="4245052"/>
            <a:ext cx="69119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VI.	Comment </a:t>
            </a:r>
            <a:r>
              <a:rPr lang="de-CH" sz="2400" b="1" dirty="0" err="1"/>
              <a:t>planifier</a:t>
            </a:r>
            <a:r>
              <a:rPr lang="de-CH" sz="2400" b="1" dirty="0"/>
              <a:t> </a:t>
            </a:r>
            <a:r>
              <a:rPr lang="de-CH" sz="2400" b="1" dirty="0" err="1"/>
              <a:t>son</a:t>
            </a:r>
            <a:r>
              <a:rPr lang="de-CH" sz="2400" b="1" dirty="0"/>
              <a:t> Master ?</a:t>
            </a:r>
            <a:endParaRPr lang="en-US" sz="2400" b="1" dirty="0">
              <a:cs typeface="Arial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1E897EB-F05D-41F0-A468-A70B19E8A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18" y="5195523"/>
            <a:ext cx="69119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None/>
            </a:pPr>
            <a:r>
              <a:rPr lang="de-CH" sz="2400" b="1" dirty="0"/>
              <a:t>VIII.	</a:t>
            </a:r>
            <a:r>
              <a:rPr lang="de-CH" sz="2400" b="1" dirty="0" err="1"/>
              <a:t>Conclusion</a:t>
            </a:r>
            <a:endParaRPr lang="en-US" sz="2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63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027"/>
            <a:ext cx="7560840" cy="720725"/>
          </a:xfrm>
        </p:spPr>
        <p:txBody>
          <a:bodyPr/>
          <a:lstStyle/>
          <a:p>
            <a:pPr eaLnBrk="1" hangingPunct="1"/>
            <a:r>
              <a:rPr lang="de-CH" sz="2800" cap="none" dirty="0"/>
              <a:t>V.	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e</a:t>
            </a:r>
            <a:r>
              <a:rPr lang="de-CH" sz="2800" cap="none" dirty="0" err="1"/>
              <a:t>xamens</a:t>
            </a:r>
            <a:endParaRPr lang="en-US" sz="2800" cap="none" dirty="0"/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20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67544" y="1268760"/>
            <a:ext cx="3960440" cy="11521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b="1" dirty="0"/>
              <a:t>Cours bloc</a:t>
            </a:r>
            <a:endParaRPr lang="fr-CH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467544" y="3140968"/>
            <a:ext cx="3960440" cy="11521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b="1" dirty="0"/>
              <a:t>Cours </a:t>
            </a:r>
            <a:r>
              <a:rPr lang="de-CH" b="1" dirty="0" err="1"/>
              <a:t>semestriels</a:t>
            </a:r>
            <a:endParaRPr lang="fr-CH" b="1" dirty="0"/>
          </a:p>
        </p:txBody>
      </p:sp>
      <p:sp>
        <p:nvSpPr>
          <p:cNvPr id="7" name="Rechteck 6"/>
          <p:cNvSpPr/>
          <p:nvPr/>
        </p:nvSpPr>
        <p:spPr>
          <a:xfrm>
            <a:off x="4283968" y="1268760"/>
            <a:ext cx="4645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 err="1"/>
              <a:t>Prestations</a:t>
            </a:r>
            <a:r>
              <a:rPr lang="de-CH" sz="2000" dirty="0"/>
              <a:t> </a:t>
            </a:r>
            <a:r>
              <a:rPr lang="de-CH" sz="2000" dirty="0" err="1"/>
              <a:t>notées</a:t>
            </a:r>
            <a:r>
              <a:rPr lang="de-CH" sz="2000" dirty="0"/>
              <a:t> </a:t>
            </a:r>
            <a:r>
              <a:rPr lang="de-CH" sz="2000" dirty="0" err="1"/>
              <a:t>pendant</a:t>
            </a:r>
            <a:r>
              <a:rPr lang="de-CH" sz="2000" dirty="0"/>
              <a:t> le </a:t>
            </a:r>
            <a:r>
              <a:rPr lang="de-CH" sz="2000" dirty="0" err="1"/>
              <a:t>cours</a:t>
            </a:r>
            <a:r>
              <a:rPr lang="de-CH" sz="2000" dirty="0"/>
              <a:t> bloc, </a:t>
            </a:r>
            <a:r>
              <a:rPr lang="de-CH" sz="2000" dirty="0" err="1"/>
              <a:t>examen</a:t>
            </a:r>
            <a:r>
              <a:rPr lang="de-CH" sz="2000" dirty="0"/>
              <a:t> à la </a:t>
            </a:r>
            <a:r>
              <a:rPr lang="de-CH" sz="2000" dirty="0" err="1"/>
              <a:t>fin</a:t>
            </a:r>
            <a:r>
              <a:rPr lang="de-CH" sz="2000" dirty="0"/>
              <a:t> du </a:t>
            </a:r>
            <a:r>
              <a:rPr lang="de-CH" sz="2000" dirty="0" err="1"/>
              <a:t>cours</a:t>
            </a:r>
            <a:r>
              <a:rPr lang="de-CH" sz="2000" dirty="0"/>
              <a:t> bloc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 err="1"/>
              <a:t>Une</a:t>
            </a:r>
            <a:r>
              <a:rPr lang="de-CH" sz="2000" dirty="0"/>
              <a:t> tentative</a:t>
            </a:r>
          </a:p>
        </p:txBody>
      </p:sp>
      <p:sp>
        <p:nvSpPr>
          <p:cNvPr id="8" name="Rechteck 7"/>
          <p:cNvSpPr/>
          <p:nvPr/>
        </p:nvSpPr>
        <p:spPr>
          <a:xfrm>
            <a:off x="4288135" y="2986590"/>
            <a:ext cx="46450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Deux </a:t>
            </a:r>
            <a:r>
              <a:rPr lang="de-CH" sz="2000" dirty="0" err="1"/>
              <a:t>sessions</a:t>
            </a:r>
            <a:r>
              <a:rPr lang="de-CH" sz="2000" dirty="0"/>
              <a:t> </a:t>
            </a:r>
            <a:r>
              <a:rPr lang="de-CH" sz="2000" dirty="0" err="1"/>
              <a:t>d’examens</a:t>
            </a:r>
            <a:r>
              <a:rPr lang="de-CH" sz="2000" dirty="0"/>
              <a:t> (</a:t>
            </a:r>
            <a:r>
              <a:rPr lang="de-CH" sz="2000" dirty="0" err="1"/>
              <a:t>janvier</a:t>
            </a:r>
            <a:r>
              <a:rPr lang="de-CH" sz="2000" dirty="0"/>
              <a:t>/</a:t>
            </a:r>
            <a:r>
              <a:rPr lang="de-CH" sz="2000" dirty="0" err="1"/>
              <a:t>février</a:t>
            </a:r>
            <a:r>
              <a:rPr lang="de-CH" sz="2000" dirty="0"/>
              <a:t>, </a:t>
            </a:r>
            <a:r>
              <a:rPr lang="de-CH" sz="2000" dirty="0" err="1"/>
              <a:t>juin</a:t>
            </a:r>
            <a:r>
              <a:rPr lang="de-CH" sz="2000" dirty="0"/>
              <a:t>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Max. 6 </a:t>
            </a:r>
            <a:r>
              <a:rPr lang="de-CH" sz="2000" dirty="0" err="1"/>
              <a:t>examens</a:t>
            </a:r>
            <a:r>
              <a:rPr lang="de-CH" sz="2000" dirty="0"/>
              <a:t> par </a:t>
            </a:r>
            <a:r>
              <a:rPr lang="de-CH" sz="2000" dirty="0" err="1"/>
              <a:t>session</a:t>
            </a:r>
            <a:r>
              <a:rPr lang="de-CH" sz="2000" dirty="0"/>
              <a:t>     (+ </a:t>
            </a:r>
            <a:r>
              <a:rPr lang="de-CH" sz="2000" dirty="0" err="1"/>
              <a:t>examens</a:t>
            </a:r>
            <a:r>
              <a:rPr lang="de-CH" sz="2000" dirty="0"/>
              <a:t> </a:t>
            </a:r>
            <a:r>
              <a:rPr lang="de-CH" sz="2000" dirty="0" err="1"/>
              <a:t>pour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mentions</a:t>
            </a:r>
            <a:r>
              <a:rPr lang="de-CH" sz="2000" dirty="0"/>
              <a:t>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Examens </a:t>
            </a:r>
            <a:r>
              <a:rPr lang="de-CH" sz="2000" dirty="0" err="1"/>
              <a:t>lors</a:t>
            </a:r>
            <a:r>
              <a:rPr lang="de-CH" sz="2000" dirty="0"/>
              <a:t> des </a:t>
            </a:r>
            <a:r>
              <a:rPr lang="de-CH" sz="2000" dirty="0" err="1"/>
              <a:t>trois</a:t>
            </a:r>
            <a:r>
              <a:rPr lang="de-CH" sz="2000" dirty="0"/>
              <a:t> </a:t>
            </a:r>
            <a:r>
              <a:rPr lang="de-CH" sz="2000" dirty="0" err="1"/>
              <a:t>sessions</a:t>
            </a:r>
            <a:r>
              <a:rPr lang="de-CH" sz="2000" dirty="0"/>
              <a:t> </a:t>
            </a:r>
            <a:r>
              <a:rPr lang="de-CH" sz="2000" dirty="0" err="1"/>
              <a:t>d’examen</a:t>
            </a:r>
            <a:r>
              <a:rPr lang="de-CH" sz="2000" dirty="0"/>
              <a:t> </a:t>
            </a:r>
            <a:r>
              <a:rPr lang="de-CH" sz="2000" dirty="0" err="1"/>
              <a:t>qui</a:t>
            </a:r>
            <a:r>
              <a:rPr lang="de-CH" sz="2000" dirty="0"/>
              <a:t> </a:t>
            </a:r>
            <a:r>
              <a:rPr lang="de-CH" sz="2000" dirty="0" err="1"/>
              <a:t>suivent</a:t>
            </a:r>
            <a:r>
              <a:rPr lang="de-CH" sz="2000" dirty="0"/>
              <a:t> le </a:t>
            </a:r>
            <a:r>
              <a:rPr lang="de-CH" sz="2000" dirty="0" err="1"/>
              <a:t>cours</a:t>
            </a:r>
            <a:endParaRPr lang="de-CH" sz="2000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000" dirty="0"/>
              <a:t>Deux tentatives</a:t>
            </a:r>
          </a:p>
        </p:txBody>
      </p:sp>
    </p:spTree>
    <p:extLst>
      <p:ext uri="{BB962C8B-B14F-4D97-AF65-F5344CB8AC3E}">
        <p14:creationId xmlns:p14="http://schemas.microsoft.com/office/powerpoint/2010/main" val="1766660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51707" y="1196752"/>
            <a:ext cx="781278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Définir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ses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objectifs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personnels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             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4544" y="404019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BF1238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VI.	Comment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planifier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son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 </a:t>
            </a:r>
            <a:r>
              <a:rPr lang="de-CH" sz="3200" dirty="0"/>
              <a:t>M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aster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1238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51707" y="1844824"/>
            <a:ext cx="781278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Eventuellement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choisir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une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mention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         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51707" y="2492896"/>
            <a:ext cx="781278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Etablir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dès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le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début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le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programme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pour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tout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le Master en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tenant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compte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de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tous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les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paramètres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51707" y="4437112"/>
            <a:ext cx="781278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Des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questions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sur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les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choix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à faire?    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  <a:hlinkClick r:id="rId2"/>
              </a:rPr>
              <a:t>rachele.tizianitanner@unifr.ch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3169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151707" y="1412776"/>
            <a:ext cx="799229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Début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des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cours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de Master </a:t>
            </a:r>
            <a:endParaRPr lang="de-CH" sz="2400" b="1" dirty="0">
              <a:solidFill>
                <a:prstClr val="black"/>
              </a:solidFill>
              <a:ea typeface="ＭＳ Ｐゴシック" charset="-128"/>
              <a:cs typeface="+mn-cs"/>
            </a:endParaRP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	</a:t>
            </a: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-    SP 2021: 21.02.2022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	-    SA 2021: 19.09.2022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endParaRPr lang="de-CH" sz="2400" dirty="0">
              <a:solidFill>
                <a:prstClr val="black"/>
              </a:solidFill>
              <a:ea typeface="ＭＳ Ｐゴシック" charset="-128"/>
              <a:cs typeface="+mn-cs"/>
            </a:endParaRP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endParaRPr lang="de-CH" sz="2400" dirty="0">
              <a:solidFill>
                <a:prstClr val="black"/>
              </a:solidFill>
              <a:ea typeface="ＭＳ Ｐゴシック" charset="-128"/>
              <a:cs typeface="+mn-cs"/>
            </a:endParaRP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endParaRPr lang="de-CH" sz="2400" dirty="0">
              <a:solidFill>
                <a:prstClr val="black"/>
              </a:solidFill>
              <a:ea typeface="ＭＳ Ｐゴシック" charset="-128"/>
              <a:cs typeface="+mn-cs"/>
            </a:endParaRP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24544" y="404019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BF1238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VII.	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Aspects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administratifs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1238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0780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4544" y="404019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BF1238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VII.	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Aspects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administratifs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1238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8219" y="1340768"/>
            <a:ext cx="849634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Inscription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pour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le Master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</a:t>
            </a:r>
            <a:endParaRPr lang="de-CH" sz="2000" b="1" dirty="0">
              <a:solidFill>
                <a:prstClr val="black"/>
              </a:solidFill>
              <a:ea typeface="ＭＳ Ｐゴシック" charset="-128"/>
              <a:cs typeface="+mn-cs"/>
            </a:endParaRP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-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Etudiant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(e)s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ayant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fait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le Bachelor à Fribourg: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  <a:tabLst>
                <a:tab pos="533400" algn="l"/>
              </a:tabLst>
            </a:pP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	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pas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besoin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de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s’immatriculer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si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pas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d’interruption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,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  <a:tabLst>
                <a:tab pos="533400" algn="l"/>
              </a:tabLst>
            </a:pP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	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mais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changement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de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voie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d’études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via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MyUnifr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105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-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Etudiant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(e)s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d’autres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universités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: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Service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d’admission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et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d’inscription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  <a:tabLst>
                <a:tab pos="533400" algn="l"/>
              </a:tabLst>
            </a:pP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	</a:t>
            </a:r>
            <a:r>
              <a:rPr lang="de-CH" sz="2000" u="sng" dirty="0">
                <a:solidFill>
                  <a:srgbClr val="0066FF"/>
                </a:solidFill>
                <a:ea typeface="ＭＳ Ｐゴシック" charset="-128"/>
                <a:cs typeface="+mn-cs"/>
                <a:hlinkClick r:id="rId2"/>
              </a:rPr>
              <a:t>www.unifr.ch/admission/fr</a:t>
            </a:r>
            <a:r>
              <a:rPr lang="de-CH" sz="2000" u="sng" dirty="0">
                <a:solidFill>
                  <a:srgbClr val="0066FF"/>
                </a:solidFill>
                <a:ea typeface="ＭＳ Ｐゴシック" charset="-128"/>
                <a:cs typeface="+mn-cs"/>
              </a:rPr>
              <a:t>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  <a:tabLst>
                <a:tab pos="533400" algn="l"/>
              </a:tabLst>
            </a:pP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	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Délais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pour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SP 2022: 	30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novembre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2021 (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ordinaire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)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  <a:tabLst>
                <a:tab pos="533400" algn="l"/>
              </a:tabLst>
            </a:pP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					31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janvier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2022 (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extraordinaire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)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  <a:tabLst>
                <a:tab pos="533400" algn="l"/>
              </a:tabLst>
            </a:pP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	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Délais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pour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le SA 2022: 	30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avril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2022  (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ordinaire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)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  <a:tabLst>
                <a:tab pos="533400" algn="l"/>
              </a:tabLst>
            </a:pP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					31 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août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 2022 (</a:t>
            </a:r>
            <a:r>
              <a:rPr lang="de-CH" sz="20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extraordinaire</a:t>
            </a:r>
            <a:r>
              <a:rPr lang="de-CH" sz="2000" dirty="0">
                <a:solidFill>
                  <a:prstClr val="black"/>
                </a:solidFill>
                <a:ea typeface="ＭＳ Ｐゴシック" charset="-128"/>
                <a:cs typeface="+mn-cs"/>
              </a:rPr>
              <a:t>)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  <a:tabLst>
                <a:tab pos="533400" algn="l"/>
              </a:tabLst>
            </a:pPr>
            <a:r>
              <a:rPr lang="de-CH" sz="24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497376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0825" y="908050"/>
            <a:ext cx="8459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>
              <a:solidFill>
                <a:srgbClr val="BF1238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62841" y="226187"/>
            <a:ext cx="8748712" cy="111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000" b="1" dirty="0" err="1"/>
              <a:t>Inscription</a:t>
            </a:r>
            <a:r>
              <a:rPr lang="de-CH" sz="2000" b="1" dirty="0"/>
              <a:t> </a:t>
            </a:r>
            <a:r>
              <a:rPr lang="de-CH" sz="2000" b="1" dirty="0" err="1"/>
              <a:t>aux</a:t>
            </a:r>
            <a:r>
              <a:rPr lang="de-CH" sz="2000" b="1" dirty="0"/>
              <a:t> </a:t>
            </a:r>
            <a:r>
              <a:rPr lang="de-CH" sz="2000" b="1" dirty="0" err="1"/>
              <a:t>cours</a:t>
            </a:r>
            <a:r>
              <a:rPr lang="de-CH" sz="2000" b="1" dirty="0"/>
              <a:t> bloc </a:t>
            </a:r>
            <a:r>
              <a:rPr lang="de-CH" sz="2000" b="1" dirty="0" err="1"/>
              <a:t>sur</a:t>
            </a:r>
            <a:r>
              <a:rPr lang="de-CH" sz="2000" b="1" dirty="0"/>
              <a:t> «</a:t>
            </a:r>
            <a:r>
              <a:rPr lang="de-CH" sz="2000" b="1" dirty="0" err="1"/>
              <a:t>MyUnifr</a:t>
            </a:r>
            <a:r>
              <a:rPr lang="de-CH" sz="2000" b="1" dirty="0"/>
              <a:t>»</a:t>
            </a:r>
          </a:p>
          <a:p>
            <a:pPr marL="800100" lvl="1" indent="-342900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de-CH" sz="2000" dirty="0"/>
              <a:t>SA 2022: du 13.07.2022 (10h00) au 20.07.2022 (14h00)</a:t>
            </a:r>
          </a:p>
          <a:p>
            <a:pPr lvl="1"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000" dirty="0"/>
              <a:t>	</a:t>
            </a:r>
            <a:endParaRPr lang="de-CH" dirty="0"/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23950" y="3861048"/>
            <a:ext cx="87487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000" b="1" dirty="0"/>
              <a:t>Examens	</a:t>
            </a:r>
            <a:endParaRPr lang="de-CH" b="1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b="1" dirty="0"/>
              <a:t>1ère </a:t>
            </a:r>
            <a:r>
              <a:rPr lang="de-CH" b="1" dirty="0" err="1"/>
              <a:t>session</a:t>
            </a:r>
            <a:r>
              <a:rPr lang="de-CH" b="1" dirty="0"/>
              <a:t> 2022: 17.01.–11.02.2022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de-CH" b="1" dirty="0"/>
              <a:t>2ème </a:t>
            </a:r>
            <a:r>
              <a:rPr lang="de-CH" b="1" dirty="0" err="1"/>
              <a:t>session</a:t>
            </a:r>
            <a:r>
              <a:rPr lang="de-CH" b="1" dirty="0"/>
              <a:t> 2022: 07.06.–02.07.2022</a:t>
            </a: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b="1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b="1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b="1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Century Gothic" pitchFamily="34" charset="0"/>
              <a:buChar char="^"/>
            </a:pP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7835" y="584932"/>
            <a:ext cx="86756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endParaRPr lang="de-CH" sz="2000" b="1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57835" y="1772816"/>
            <a:ext cx="8748712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000" b="1" dirty="0" err="1"/>
              <a:t>Inscription</a:t>
            </a:r>
            <a:r>
              <a:rPr lang="de-CH" sz="2000" b="1" dirty="0"/>
              <a:t> </a:t>
            </a:r>
            <a:r>
              <a:rPr lang="de-CH" sz="2000" b="1" dirty="0" err="1"/>
              <a:t>aux</a:t>
            </a:r>
            <a:r>
              <a:rPr lang="de-CH" sz="2000" b="1" dirty="0"/>
              <a:t> </a:t>
            </a:r>
            <a:r>
              <a:rPr lang="de-CH" sz="2000" b="1" dirty="0" err="1"/>
              <a:t>séminaires</a:t>
            </a:r>
            <a:endParaRPr lang="de-CH" sz="2000" b="1" dirty="0"/>
          </a:p>
          <a:p>
            <a:pPr marL="800100" lvl="1" indent="-342900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de-CH" sz="2000" dirty="0"/>
              <a:t>Cf. liste des </a:t>
            </a:r>
            <a:r>
              <a:rPr lang="de-CH" sz="2000" dirty="0" err="1"/>
              <a:t>séminaires</a:t>
            </a:r>
            <a:r>
              <a:rPr lang="de-CH" sz="2000" dirty="0"/>
              <a:t> </a:t>
            </a:r>
            <a:r>
              <a:rPr lang="de-CH" sz="2000" dirty="0" err="1"/>
              <a:t>sur</a:t>
            </a:r>
            <a:r>
              <a:rPr lang="de-CH" sz="2000" dirty="0"/>
              <a:t> «</a:t>
            </a:r>
            <a:r>
              <a:rPr lang="de-CH" sz="2000" dirty="0" err="1"/>
              <a:t>MyUnifr</a:t>
            </a:r>
            <a:r>
              <a:rPr lang="de-CH" sz="2000" dirty="0"/>
              <a:t>»</a:t>
            </a:r>
          </a:p>
          <a:p>
            <a:pPr marL="800100" lvl="1" indent="-342900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de-CH" sz="2000" dirty="0" err="1"/>
              <a:t>Inscription</a:t>
            </a:r>
            <a:r>
              <a:rPr lang="de-CH" sz="2000" dirty="0"/>
              <a:t> – en </a:t>
            </a:r>
            <a:r>
              <a:rPr lang="de-CH" sz="2000" dirty="0" err="1"/>
              <a:t>fonction</a:t>
            </a:r>
            <a:r>
              <a:rPr lang="de-CH" sz="2000" dirty="0"/>
              <a:t> du </a:t>
            </a:r>
            <a:r>
              <a:rPr lang="de-CH" sz="2000" dirty="0" err="1"/>
              <a:t>séminaire</a:t>
            </a:r>
            <a:r>
              <a:rPr lang="de-CH" sz="2000" dirty="0"/>
              <a:t> – </a:t>
            </a:r>
            <a:r>
              <a:rPr lang="de-CH" sz="2000" dirty="0" err="1"/>
              <a:t>sur</a:t>
            </a:r>
            <a:r>
              <a:rPr lang="de-CH" sz="2000" dirty="0"/>
              <a:t> «</a:t>
            </a:r>
            <a:r>
              <a:rPr lang="de-CH" sz="2000" dirty="0" err="1"/>
              <a:t>MyUnifr</a:t>
            </a:r>
            <a:r>
              <a:rPr lang="de-CH" sz="2000" dirty="0"/>
              <a:t>» </a:t>
            </a:r>
            <a:r>
              <a:rPr lang="de-CH" sz="2000" dirty="0" err="1"/>
              <a:t>ou</a:t>
            </a:r>
            <a:r>
              <a:rPr lang="de-CH" sz="2000" dirty="0"/>
              <a:t> </a:t>
            </a:r>
            <a:r>
              <a:rPr lang="de-CH" sz="2000" dirty="0" err="1"/>
              <a:t>directement</a:t>
            </a:r>
            <a:r>
              <a:rPr lang="de-CH" sz="2000" dirty="0"/>
              <a:t> </a:t>
            </a:r>
            <a:r>
              <a:rPr lang="de-CH" sz="2000" dirty="0" err="1"/>
              <a:t>auprès</a:t>
            </a:r>
            <a:r>
              <a:rPr lang="de-CH" sz="2000" dirty="0"/>
              <a:t> de la </a:t>
            </a:r>
            <a:r>
              <a:rPr lang="de-CH" sz="2000" dirty="0" err="1"/>
              <a:t>Chaire</a:t>
            </a:r>
            <a:endParaRPr lang="de-CH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12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1707" y="1052736"/>
            <a:ext cx="781278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Reconnaissance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des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prestations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faites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dans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une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autre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faculté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de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droit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         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4544" y="404019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BF1238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VII.	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Aspects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t>administratifs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1238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75656" y="2060848"/>
            <a:ext cx="82089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Tx/>
              <a:buChar char="-"/>
            </a:pP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Consultez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>
                <a:solidFill>
                  <a:srgbClr val="0066FF"/>
                </a:solidFill>
                <a:ea typeface="ＭＳ Ｐゴシック" charset="-128"/>
                <a:cs typeface="+mn-cs"/>
              </a:rPr>
              <a:t>www.unifr.ch/ius/fr/etudier/mobilite</a:t>
            </a:r>
            <a:r>
              <a:rPr lang="de-CH" sz="2200" dirty="0">
                <a:solidFill>
                  <a:srgbClr val="971238"/>
                </a:solidFill>
                <a:ea typeface="ＭＳ Ｐゴシック" charset="-128"/>
                <a:cs typeface="+mn-cs"/>
              </a:rPr>
              <a:t>                      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87624" y="3789040"/>
            <a:ext cx="781278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Autres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8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questions</a:t>
            </a:r>
            <a:r>
              <a:rPr lang="de-CH" sz="28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administratives      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475656" y="5229200"/>
            <a:ext cx="756024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Tx/>
              <a:buChar char="-"/>
            </a:pP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Pour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des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questions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concrètes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: par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e-mail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à  </a:t>
            </a:r>
          </a:p>
          <a:p>
            <a:pPr>
              <a:lnSpc>
                <a:spcPts val="2400"/>
              </a:lnSpc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    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  <a:hlinkClick r:id="rId2"/>
              </a:rPr>
              <a:t>ius-admin@unifr.ch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75656" y="2564904"/>
            <a:ext cx="74888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Tx/>
              <a:buChar char="-"/>
            </a:pP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Pour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des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questions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concrètes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: par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e-mail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à                        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  <a:hlinkClick r:id="rId2"/>
              </a:rPr>
              <a:t>ius-admin@unifr.ch</a:t>
            </a:r>
            <a:endParaRPr lang="de-CH" sz="2200" dirty="0">
              <a:solidFill>
                <a:srgbClr val="971238"/>
              </a:solidFill>
              <a:ea typeface="ＭＳ Ｐゴシック" charset="-128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475656" y="4437112"/>
            <a:ext cx="82089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Tx/>
              <a:buChar char="-"/>
            </a:pP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Consultez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régulièrement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la </a:t>
            </a:r>
            <a:r>
              <a:rPr lang="de-CH" sz="22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homepage</a:t>
            </a:r>
            <a:r>
              <a:rPr lang="de-CH" sz="22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200" dirty="0">
                <a:solidFill>
                  <a:srgbClr val="0066FF"/>
                </a:solidFill>
                <a:ea typeface="ＭＳ Ｐゴシック" charset="-128"/>
                <a:cs typeface="+mn-cs"/>
              </a:rPr>
              <a:t>www.unifr.ch/ius</a:t>
            </a:r>
            <a:r>
              <a:rPr lang="de-CH" sz="2200" dirty="0">
                <a:solidFill>
                  <a:srgbClr val="971238"/>
                </a:solidFill>
                <a:ea typeface="ＭＳ Ｐゴシック" charset="-128"/>
                <a:cs typeface="+mn-cs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905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7740"/>
            <a:ext cx="8785225" cy="574774"/>
          </a:xfrm>
        </p:spPr>
        <p:txBody>
          <a:bodyPr/>
          <a:lstStyle/>
          <a:p>
            <a:pPr eaLnBrk="1" hangingPunct="1"/>
            <a:r>
              <a:rPr lang="de-CH" sz="2800" cap="none" dirty="0"/>
              <a:t>VIII.	</a:t>
            </a:r>
            <a:r>
              <a:rPr lang="de-CH" sz="2800" cap="none" dirty="0" err="1"/>
              <a:t>Conclusion</a:t>
            </a:r>
            <a:endParaRPr lang="en-US" sz="2800" cap="none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pic>
        <p:nvPicPr>
          <p:cNvPr id="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240360" cy="492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1"/>
          <p:cNvSpPr txBox="1">
            <a:spLocks noChangeAspect="1"/>
          </p:cNvSpPr>
          <p:nvPr/>
        </p:nvSpPr>
        <p:spPr>
          <a:xfrm>
            <a:off x="1115616" y="1341936"/>
            <a:ext cx="2376264" cy="2087064"/>
          </a:xfrm>
          <a:prstGeom prst="rect">
            <a:avLst/>
          </a:prstGeom>
          <a:solidFill>
            <a:srgbClr val="BF1238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de-CH" sz="2800" b="1" dirty="0">
                <a:solidFill>
                  <a:schemeClr val="bg1"/>
                </a:solidFill>
              </a:rPr>
              <a:t>Merci </a:t>
            </a:r>
            <a:r>
              <a:rPr lang="de-CH" sz="2800" b="1" dirty="0" err="1">
                <a:solidFill>
                  <a:schemeClr val="bg1"/>
                </a:solidFill>
              </a:rPr>
              <a:t>pour</a:t>
            </a:r>
            <a:r>
              <a:rPr lang="de-CH" sz="2800" b="1" dirty="0">
                <a:solidFill>
                  <a:schemeClr val="bg1"/>
                </a:solidFill>
              </a:rPr>
              <a:t> </a:t>
            </a:r>
            <a:r>
              <a:rPr lang="de-CH" sz="2800" b="1" dirty="0" err="1">
                <a:solidFill>
                  <a:schemeClr val="bg1"/>
                </a:solidFill>
              </a:rPr>
              <a:t>votre</a:t>
            </a:r>
            <a:r>
              <a:rPr lang="de-CH" sz="2800" b="1" dirty="0">
                <a:solidFill>
                  <a:schemeClr val="bg1"/>
                </a:solidFill>
              </a:rPr>
              <a:t> </a:t>
            </a:r>
            <a:r>
              <a:rPr lang="de-CH" sz="2800" b="1" dirty="0" err="1">
                <a:solidFill>
                  <a:schemeClr val="bg1"/>
                </a:solidFill>
              </a:rPr>
              <a:t>attention</a:t>
            </a:r>
            <a:r>
              <a:rPr lang="de-CH" sz="2800" b="1" dirty="0">
                <a:solidFill>
                  <a:schemeClr val="bg1"/>
                </a:solidFill>
              </a:rPr>
              <a:t>!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7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74550" y="2363583"/>
            <a:ext cx="3744913" cy="7842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 dirty="0"/>
              <a:t>Master </a:t>
            </a:r>
            <a:r>
              <a:rPr lang="de-CH" b="1" dirty="0" err="1"/>
              <a:t>of</a:t>
            </a:r>
            <a:r>
              <a:rPr lang="de-CH" b="1" dirty="0"/>
              <a:t> Law</a:t>
            </a:r>
          </a:p>
          <a:p>
            <a:pPr algn="ctr">
              <a:spcBef>
                <a:spcPct val="50000"/>
              </a:spcBef>
            </a:pPr>
            <a:r>
              <a:rPr lang="de-CH" b="1" dirty="0"/>
              <a:t>(</a:t>
            </a:r>
            <a:r>
              <a:rPr lang="de-CH" b="1" dirty="0" err="1"/>
              <a:t>MLaw</a:t>
            </a:r>
            <a:r>
              <a:rPr lang="de-CH" b="1" dirty="0"/>
              <a:t>)</a:t>
            </a:r>
            <a:endParaRPr lang="en-US" b="1" dirty="0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965575" y="2363583"/>
            <a:ext cx="3744913" cy="7842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 dirty="0"/>
              <a:t>Master </a:t>
            </a:r>
            <a:r>
              <a:rPr lang="de-CH" b="1" dirty="0" err="1"/>
              <a:t>of</a:t>
            </a:r>
            <a:r>
              <a:rPr lang="de-CH" b="1" dirty="0"/>
              <a:t> </a:t>
            </a:r>
            <a:r>
              <a:rPr lang="de-CH" b="1" dirty="0" err="1"/>
              <a:t>Arts</a:t>
            </a:r>
            <a:r>
              <a:rPr lang="de-CH" b="1" dirty="0"/>
              <a:t> in Legal Studies</a:t>
            </a:r>
          </a:p>
          <a:p>
            <a:pPr algn="ctr">
              <a:spcBef>
                <a:spcPct val="50000"/>
              </a:spcBef>
            </a:pPr>
            <a:r>
              <a:rPr lang="de-CH" b="1" dirty="0"/>
              <a:t>(MALS)</a:t>
            </a:r>
            <a:endParaRPr lang="en-US" b="1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74550" y="1136446"/>
            <a:ext cx="3744913" cy="695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 dirty="0"/>
              <a:t>Bachelor </a:t>
            </a:r>
            <a:r>
              <a:rPr lang="de-CH" b="1" dirty="0" err="1"/>
              <a:t>of</a:t>
            </a:r>
            <a:r>
              <a:rPr lang="de-CH" b="1" dirty="0"/>
              <a:t> Law</a:t>
            </a:r>
          </a:p>
          <a:p>
            <a:pPr algn="ctr">
              <a:spcBef>
                <a:spcPct val="50000"/>
              </a:spcBef>
            </a:pPr>
            <a:r>
              <a:rPr lang="de-CH" sz="1400" b="1" dirty="0"/>
              <a:t>(</a:t>
            </a:r>
            <a:r>
              <a:rPr lang="de-CH" sz="1400" b="1" dirty="0" err="1"/>
              <a:t>dans</a:t>
            </a:r>
            <a:r>
              <a:rPr lang="de-CH" sz="1400" b="1" dirty="0"/>
              <a:t> </a:t>
            </a:r>
            <a:r>
              <a:rPr lang="de-CH" sz="1400" b="1" dirty="0" err="1"/>
              <a:t>une</a:t>
            </a:r>
            <a:r>
              <a:rPr lang="de-CH" sz="1400" b="1" dirty="0"/>
              <a:t> </a:t>
            </a:r>
            <a:r>
              <a:rPr lang="de-CH" sz="1400" b="1" dirty="0" err="1"/>
              <a:t>Université</a:t>
            </a:r>
            <a:r>
              <a:rPr lang="de-CH" sz="1400" b="1" dirty="0"/>
              <a:t> </a:t>
            </a:r>
            <a:r>
              <a:rPr lang="de-CH" sz="1400" b="1" dirty="0" err="1"/>
              <a:t>suisse</a:t>
            </a:r>
            <a:r>
              <a:rPr lang="de-CH" sz="1400" b="1" dirty="0"/>
              <a:t>)</a:t>
            </a:r>
            <a:endParaRPr lang="en-US" sz="1400" b="1" dirty="0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894138" y="1136446"/>
            <a:ext cx="3744912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 dirty="0"/>
              <a:t>Bachelor </a:t>
            </a:r>
            <a:r>
              <a:rPr lang="de-CH" b="1" dirty="0" err="1"/>
              <a:t>dans</a:t>
            </a:r>
            <a:r>
              <a:rPr lang="de-CH" b="1" dirty="0"/>
              <a:t> </a:t>
            </a:r>
            <a:r>
              <a:rPr lang="de-CH" b="1" dirty="0" err="1"/>
              <a:t>une</a:t>
            </a:r>
            <a:r>
              <a:rPr lang="de-CH" b="1" dirty="0"/>
              <a:t> </a:t>
            </a:r>
            <a:r>
              <a:rPr lang="de-CH" b="1" dirty="0" err="1"/>
              <a:t>autre</a:t>
            </a:r>
            <a:r>
              <a:rPr lang="de-CH" b="1" dirty="0"/>
              <a:t> </a:t>
            </a:r>
            <a:r>
              <a:rPr lang="de-CH" b="1" dirty="0" err="1"/>
              <a:t>discipline</a:t>
            </a:r>
            <a:endParaRPr lang="en-US" sz="1400" b="1" dirty="0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963613" y="4028871"/>
            <a:ext cx="2087562" cy="64633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 dirty="0"/>
              <a:t>Brevet </a:t>
            </a:r>
            <a:r>
              <a:rPr lang="de-CH" b="1" dirty="0" err="1"/>
              <a:t>d’avocat.e</a:t>
            </a:r>
            <a:r>
              <a:rPr lang="de-CH" b="1" dirty="0"/>
              <a:t> </a:t>
            </a:r>
            <a:r>
              <a:rPr lang="de-CH" b="1" dirty="0" err="1"/>
              <a:t>ou</a:t>
            </a:r>
            <a:r>
              <a:rPr lang="de-CH" b="1" dirty="0"/>
              <a:t> de </a:t>
            </a:r>
            <a:r>
              <a:rPr lang="de-CH" b="1" dirty="0" err="1"/>
              <a:t>notaire</a:t>
            </a:r>
            <a:endParaRPr lang="de-CH" b="1" dirty="0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2303338" y="1857171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2303338" y="3152571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6767388" y="185558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77675" y="4009821"/>
            <a:ext cx="1655763" cy="64633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 dirty="0" err="1"/>
              <a:t>Doctorat</a:t>
            </a:r>
            <a:r>
              <a:rPr lang="de-CH" b="1" dirty="0"/>
              <a:t> en </a:t>
            </a:r>
            <a:r>
              <a:rPr lang="de-CH" b="1" dirty="0" err="1"/>
              <a:t>droit</a:t>
            </a:r>
            <a:endParaRPr lang="en-US" sz="1400" b="1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178175" y="4028871"/>
            <a:ext cx="1800225" cy="64611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 dirty="0"/>
              <a:t>Postgrade</a:t>
            </a:r>
            <a:br>
              <a:rPr lang="de-CH" b="1" dirty="0"/>
            </a:br>
            <a:r>
              <a:rPr lang="de-CH" b="1" dirty="0"/>
              <a:t>(LL.M.)</a:t>
            </a:r>
            <a:endParaRPr lang="en-US" sz="1400" b="1" dirty="0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645988" y="3655808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645988" y="365580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45" name="Line 22"/>
          <p:cNvSpPr>
            <a:spLocks noChangeShapeType="1"/>
          </p:cNvSpPr>
          <p:nvPr/>
        </p:nvSpPr>
        <p:spPr bwMode="auto">
          <a:xfrm>
            <a:off x="2304000" y="3656056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46" name="Line 23"/>
          <p:cNvSpPr>
            <a:spLocks noChangeShapeType="1"/>
          </p:cNvSpPr>
          <p:nvPr/>
        </p:nvSpPr>
        <p:spPr bwMode="auto">
          <a:xfrm>
            <a:off x="4678238" y="3652633"/>
            <a:ext cx="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>
            <a:off x="8351713" y="3152571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7596336" y="4028871"/>
            <a:ext cx="1143000" cy="64633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b="1" dirty="0" err="1"/>
              <a:t>Doctorat</a:t>
            </a:r>
            <a:r>
              <a:rPr lang="de-CH" b="1" dirty="0"/>
              <a:t> (DALS)</a:t>
            </a:r>
            <a:endParaRPr lang="en-US" sz="1400" b="1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BD62BD2-3EB8-4C0C-8199-F5888D1086F4}"/>
              </a:ext>
            </a:extLst>
          </p:cNvPr>
          <p:cNvSpPr txBox="1">
            <a:spLocks/>
          </p:cNvSpPr>
          <p:nvPr/>
        </p:nvSpPr>
        <p:spPr>
          <a:xfrm>
            <a:off x="-540568" y="298650"/>
            <a:ext cx="8361363" cy="61196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BF1238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F1238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F1238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F1238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F1238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CH" sz="3200" dirty="0"/>
              <a:t>         I. La situation de départ</a:t>
            </a:r>
            <a:br>
              <a:rPr lang="fr-CH" sz="3200" dirty="0"/>
            </a:b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399761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1680" y="2120652"/>
            <a:ext cx="7236717" cy="80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Wingdings" pitchFamily="2" charset="2"/>
              <a:buChar char="§"/>
            </a:pPr>
            <a:r>
              <a:rPr lang="de-CH" sz="2000" b="1" i="1" dirty="0" err="1"/>
              <a:t>Approfondissement</a:t>
            </a:r>
            <a:r>
              <a:rPr lang="de-CH" sz="2000" b="1" i="1" dirty="0"/>
              <a:t> (</a:t>
            </a:r>
            <a:r>
              <a:rPr lang="de-CH" sz="2000" b="1" i="1" dirty="0" err="1"/>
              <a:t>interdisciplinaire</a:t>
            </a:r>
            <a:r>
              <a:rPr lang="de-CH" sz="2000" b="1" i="1" dirty="0"/>
              <a:t>) </a:t>
            </a:r>
            <a:r>
              <a:rPr lang="de-CH" sz="2000" b="1" dirty="0"/>
              <a:t>des </a:t>
            </a:r>
            <a:r>
              <a:rPr lang="de-CH" sz="2000" b="1" dirty="0" err="1"/>
              <a:t>connaissances</a:t>
            </a:r>
            <a:r>
              <a:rPr lang="de-CH" sz="2000" b="1" dirty="0"/>
              <a:t> de </a:t>
            </a:r>
            <a:r>
              <a:rPr lang="de-CH" sz="2000" b="1" dirty="0" err="1"/>
              <a:t>base</a:t>
            </a:r>
            <a:r>
              <a:rPr lang="de-CH" sz="2000" b="1" dirty="0"/>
              <a:t> </a:t>
            </a:r>
            <a:r>
              <a:rPr lang="de-CH" sz="2000" b="1" dirty="0" err="1"/>
              <a:t>acquises</a:t>
            </a:r>
            <a:r>
              <a:rPr lang="de-CH" sz="2000" b="1" dirty="0"/>
              <a:t> en Bachelor</a:t>
            </a:r>
          </a:p>
        </p:txBody>
      </p:sp>
      <p:pic>
        <p:nvPicPr>
          <p:cNvPr id="7" name="Picture 5" descr="j04063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12493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87307" y="2958430"/>
            <a:ext cx="72367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Wingdings" pitchFamily="2" charset="2"/>
              <a:buChar char="§"/>
            </a:pPr>
            <a:r>
              <a:rPr lang="de-CH" sz="2000" b="1" i="1" dirty="0" err="1"/>
              <a:t>Liberté</a:t>
            </a:r>
            <a:r>
              <a:rPr lang="de-CH" sz="2000" b="1" i="1" dirty="0"/>
              <a:t> </a:t>
            </a:r>
            <a:r>
              <a:rPr lang="de-CH" sz="2000" b="1" dirty="0" err="1"/>
              <a:t>quant</a:t>
            </a:r>
            <a:r>
              <a:rPr lang="de-CH" sz="2000" b="1" dirty="0"/>
              <a:t> au </a:t>
            </a:r>
            <a:r>
              <a:rPr lang="de-CH" sz="2000" b="1" dirty="0" err="1"/>
              <a:t>choix</a:t>
            </a:r>
            <a:r>
              <a:rPr lang="de-CH" sz="2000" b="1" dirty="0"/>
              <a:t> des </a:t>
            </a:r>
            <a:r>
              <a:rPr lang="de-CH" sz="2000" b="1" dirty="0" err="1"/>
              <a:t>branches</a:t>
            </a:r>
            <a:r>
              <a:rPr lang="de-CH" sz="2000" b="1" dirty="0"/>
              <a:t>, </a:t>
            </a:r>
            <a:r>
              <a:rPr lang="de-CH" sz="2000" b="1" dirty="0" err="1"/>
              <a:t>avec</a:t>
            </a:r>
            <a:r>
              <a:rPr lang="de-CH" sz="2000" b="1" dirty="0"/>
              <a:t> </a:t>
            </a:r>
            <a:r>
              <a:rPr lang="de-CH" sz="2000" b="1" dirty="0" err="1"/>
              <a:t>possibilité</a:t>
            </a:r>
            <a:r>
              <a:rPr lang="de-CH" sz="2000" b="1" dirty="0"/>
              <a:t> de </a:t>
            </a:r>
            <a:r>
              <a:rPr lang="de-CH" sz="2000" b="1" dirty="0" err="1"/>
              <a:t>mettre</a:t>
            </a:r>
            <a:r>
              <a:rPr lang="de-CH" sz="2000" b="1" dirty="0"/>
              <a:t> des</a:t>
            </a:r>
            <a:r>
              <a:rPr lang="de-CH" sz="2000" b="1" i="1" dirty="0"/>
              <a:t> </a:t>
            </a:r>
            <a:r>
              <a:rPr lang="de-CH" sz="2000" b="1" i="1" dirty="0" err="1"/>
              <a:t>accents</a:t>
            </a:r>
            <a:endParaRPr lang="de-CH" sz="2000" b="1" dirty="0"/>
          </a:p>
          <a:p>
            <a:pPr lvl="1">
              <a:spcBef>
                <a:spcPct val="20000"/>
              </a:spcBef>
              <a:buClr>
                <a:srgbClr val="185B8D"/>
              </a:buClr>
            </a:pPr>
            <a:endParaRPr lang="de-CH" sz="20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91680" y="3762474"/>
            <a:ext cx="723671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Wingdings" pitchFamily="2" charset="2"/>
              <a:buChar char="§"/>
            </a:pPr>
            <a:endParaRPr lang="de-CH" sz="2000" b="1" i="1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44080" y="1484784"/>
            <a:ext cx="72367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Quant </a:t>
            </a:r>
            <a:r>
              <a:rPr lang="de-CH" sz="2400" b="1" dirty="0" err="1"/>
              <a:t>aux</a:t>
            </a:r>
            <a:r>
              <a:rPr lang="de-CH" sz="2400" b="1" dirty="0"/>
              <a:t> </a:t>
            </a:r>
            <a:r>
              <a:rPr lang="de-CH" sz="2400" b="1" dirty="0" err="1"/>
              <a:t>compétences</a:t>
            </a:r>
            <a:r>
              <a:rPr lang="de-CH" sz="2400" b="1" dirty="0"/>
              <a:t> </a:t>
            </a:r>
            <a:r>
              <a:rPr lang="de-CH" sz="2400" b="1" dirty="0" err="1"/>
              <a:t>juridiques</a:t>
            </a:r>
            <a:r>
              <a:rPr lang="de-CH" sz="2400" b="1" dirty="0"/>
              <a:t>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        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24544" y="548035"/>
            <a:ext cx="9144000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3200" b="1" dirty="0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II.	Les </a:t>
            </a:r>
            <a:r>
              <a:rPr lang="de-CH" sz="3200" b="1" dirty="0" err="1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caractéristiques</a:t>
            </a:r>
            <a:endParaRPr lang="en-US" sz="3200" b="1" dirty="0">
              <a:solidFill>
                <a:srgbClr val="971238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7305" y="3717032"/>
            <a:ext cx="723671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Wingdings" pitchFamily="2" charset="2"/>
              <a:buChar char="§"/>
            </a:pPr>
            <a:endParaRPr lang="de-CH" sz="2000" b="1" i="1" dirty="0"/>
          </a:p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Wingdings" pitchFamily="2" charset="2"/>
              <a:buChar char="§"/>
            </a:pPr>
            <a:r>
              <a:rPr lang="de-CH" sz="2000" b="1" i="1" dirty="0" err="1"/>
              <a:t>Mentions</a:t>
            </a:r>
            <a:r>
              <a:rPr lang="de-CH" sz="2000" b="1" dirty="0"/>
              <a:t> </a:t>
            </a:r>
          </a:p>
          <a:p>
            <a:pPr marL="1200150" lvl="2" indent="-285750">
              <a:spcBef>
                <a:spcPct val="20000"/>
              </a:spcBef>
              <a:buClr>
                <a:srgbClr val="185B8D"/>
              </a:buClr>
              <a:buFontTx/>
              <a:buChar char="-"/>
            </a:pPr>
            <a:r>
              <a:rPr lang="de-CH" sz="2000" b="1" dirty="0" err="1"/>
              <a:t>Bilingue</a:t>
            </a:r>
            <a:endParaRPr lang="de-CH" sz="2000" b="1" dirty="0"/>
          </a:p>
          <a:p>
            <a:pPr marL="1200150" lvl="2" indent="-285750">
              <a:spcBef>
                <a:spcPct val="20000"/>
              </a:spcBef>
              <a:buClr>
                <a:srgbClr val="185B8D"/>
              </a:buClr>
              <a:buFontTx/>
              <a:buChar char="-"/>
            </a:pPr>
            <a:r>
              <a:rPr lang="de-CH" sz="2000" b="1" dirty="0" err="1"/>
              <a:t>Droit</a:t>
            </a:r>
            <a:r>
              <a:rPr lang="de-CH" sz="2000" b="1" dirty="0"/>
              <a:t> </a:t>
            </a:r>
            <a:r>
              <a:rPr lang="de-CH" sz="2000" b="1" dirty="0" err="1"/>
              <a:t>européen</a:t>
            </a:r>
            <a:endParaRPr lang="de-CH" sz="2000" b="1" dirty="0"/>
          </a:p>
          <a:p>
            <a:pPr marL="1200150" lvl="2" indent="-285750">
              <a:spcBef>
                <a:spcPct val="20000"/>
              </a:spcBef>
              <a:buClr>
                <a:srgbClr val="185B8D"/>
              </a:buClr>
              <a:buFontTx/>
              <a:buChar char="-"/>
            </a:pPr>
            <a:r>
              <a:rPr lang="de-CH" sz="2000" b="1" dirty="0" err="1"/>
              <a:t>Droit</a:t>
            </a:r>
            <a:r>
              <a:rPr lang="de-CH" sz="2000" b="1" dirty="0"/>
              <a:t> des </a:t>
            </a:r>
            <a:r>
              <a:rPr lang="de-CH" sz="2000" b="1" dirty="0" err="1"/>
              <a:t>religions</a:t>
            </a:r>
            <a:r>
              <a:rPr lang="de-CH" sz="2000" b="1" dirty="0"/>
              <a:t> («</a:t>
            </a:r>
            <a:r>
              <a:rPr lang="de-CH" sz="2000" b="1" i="1" dirty="0" err="1"/>
              <a:t>utriusque</a:t>
            </a:r>
            <a:r>
              <a:rPr lang="de-CH" sz="2000" b="1" dirty="0"/>
              <a:t> </a:t>
            </a:r>
            <a:r>
              <a:rPr lang="de-CH" sz="2000" b="1" i="1" dirty="0" err="1"/>
              <a:t>iuris</a:t>
            </a:r>
            <a:r>
              <a:rPr lang="de-CH" sz="2000" b="1" dirty="0"/>
              <a:t>»)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687306" y="3622303"/>
            <a:ext cx="72367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Wingdings" pitchFamily="2" charset="2"/>
              <a:buChar char="§"/>
            </a:pPr>
            <a:r>
              <a:rPr lang="de-CH" sz="2000" b="1" i="1" dirty="0" err="1"/>
              <a:t>Préparation</a:t>
            </a:r>
            <a:r>
              <a:rPr lang="de-CH" sz="2000" b="1" i="1" dirty="0"/>
              <a:t> au </a:t>
            </a:r>
            <a:r>
              <a:rPr lang="de-CH" sz="2000" b="1" i="1" dirty="0" err="1"/>
              <a:t>stage</a:t>
            </a:r>
            <a:r>
              <a:rPr lang="de-CH" sz="2000" b="1" i="1" dirty="0"/>
              <a:t> </a:t>
            </a:r>
            <a:r>
              <a:rPr lang="de-CH" sz="2000" b="1" i="1" dirty="0" err="1"/>
              <a:t>d’avocat</a:t>
            </a:r>
            <a:endParaRPr lang="de-CH" sz="2000" b="1" i="1" dirty="0"/>
          </a:p>
          <a:p>
            <a:pPr lvl="1">
              <a:spcBef>
                <a:spcPct val="20000"/>
              </a:spcBef>
              <a:buClr>
                <a:srgbClr val="185B8D"/>
              </a:buClr>
            </a:pPr>
            <a:endParaRPr lang="de-CH" sz="2000" b="1" dirty="0"/>
          </a:p>
          <a:p>
            <a:pPr lvl="1">
              <a:spcBef>
                <a:spcPct val="20000"/>
              </a:spcBef>
              <a:buClr>
                <a:srgbClr val="185B8D"/>
              </a:buClr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0762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j0406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12493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691680" y="2924944"/>
            <a:ext cx="7236717" cy="5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Wingdings" pitchFamily="2" charset="2"/>
              <a:buChar char="§"/>
            </a:pPr>
            <a:r>
              <a:rPr lang="de-CH" sz="2000" b="1" dirty="0" err="1"/>
              <a:t>Interactivité</a:t>
            </a:r>
            <a:r>
              <a:rPr lang="de-CH" sz="2000" b="1" dirty="0"/>
              <a:t> et </a:t>
            </a:r>
            <a:r>
              <a:rPr lang="de-CH" sz="2000" b="1" dirty="0" err="1"/>
              <a:t>interdisciplinarité</a:t>
            </a:r>
            <a:endParaRPr lang="de-CH" sz="2000" b="1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91680" y="3429000"/>
            <a:ext cx="72367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Wingdings" pitchFamily="2" charset="2"/>
              <a:buChar char="§"/>
            </a:pPr>
            <a:r>
              <a:rPr lang="de-CH" sz="2000" b="1" dirty="0" err="1"/>
              <a:t>Exercice</a:t>
            </a:r>
            <a:r>
              <a:rPr lang="de-CH" sz="2000" b="1" dirty="0"/>
              <a:t> de la </a:t>
            </a:r>
            <a:r>
              <a:rPr lang="de-CH" sz="2000" b="1" dirty="0" err="1"/>
              <a:t>rédaction</a:t>
            </a:r>
            <a:r>
              <a:rPr lang="de-CH" sz="2000" b="1" dirty="0"/>
              <a:t> </a:t>
            </a:r>
            <a:r>
              <a:rPr lang="de-CH" sz="2000" b="1" dirty="0" err="1"/>
              <a:t>juridique</a:t>
            </a:r>
            <a:r>
              <a:rPr lang="de-CH" sz="2000" b="1" dirty="0"/>
              <a:t> et de </a:t>
            </a:r>
            <a:r>
              <a:rPr lang="de-CH" sz="2000" b="1" dirty="0" err="1"/>
              <a:t>l’expression</a:t>
            </a:r>
            <a:r>
              <a:rPr lang="de-CH" sz="2000" b="1" dirty="0"/>
              <a:t> orale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91680" y="4221088"/>
            <a:ext cx="72367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Wingdings" pitchFamily="2" charset="2"/>
              <a:buChar char="§"/>
            </a:pPr>
            <a:r>
              <a:rPr lang="de-CH" sz="2000" b="1" dirty="0" err="1"/>
              <a:t>Prestations</a:t>
            </a:r>
            <a:r>
              <a:rPr lang="de-CH" sz="2000" b="1" dirty="0"/>
              <a:t> </a:t>
            </a:r>
            <a:r>
              <a:rPr lang="de-CH" sz="2000" b="1" dirty="0" err="1"/>
              <a:t>spécifiques</a:t>
            </a:r>
            <a:r>
              <a:rPr lang="de-CH" sz="2000" b="1" dirty="0"/>
              <a:t> (par </a:t>
            </a:r>
            <a:r>
              <a:rPr lang="de-CH" sz="2000" b="1" dirty="0" err="1"/>
              <a:t>exemple</a:t>
            </a:r>
            <a:r>
              <a:rPr lang="de-CH" sz="2000" b="1" dirty="0"/>
              <a:t>: </a:t>
            </a:r>
            <a:r>
              <a:rPr lang="de-CH" sz="2000" b="1" dirty="0" err="1"/>
              <a:t>Moot</a:t>
            </a:r>
            <a:r>
              <a:rPr lang="de-CH" sz="2000" b="1" dirty="0"/>
              <a:t> Court, </a:t>
            </a:r>
            <a:r>
              <a:rPr lang="de-CH" sz="2000" b="1" dirty="0" err="1"/>
              <a:t>tutorat</a:t>
            </a:r>
            <a:r>
              <a:rPr lang="de-CH" sz="2000" b="1" dirty="0"/>
              <a:t>, soft </a:t>
            </a:r>
            <a:r>
              <a:rPr lang="de-CH" sz="2000" b="1" dirty="0" err="1"/>
              <a:t>skills</a:t>
            </a:r>
            <a:r>
              <a:rPr lang="de-CH" sz="2000" b="1" dirty="0"/>
              <a:t>) </a:t>
            </a:r>
            <a:r>
              <a:rPr lang="de-CH" sz="2000" b="1" dirty="0" err="1"/>
              <a:t>comme</a:t>
            </a:r>
            <a:r>
              <a:rPr lang="de-CH" sz="2000" b="1" dirty="0"/>
              <a:t> </a:t>
            </a:r>
            <a:r>
              <a:rPr lang="de-CH" sz="2000" b="1" dirty="0" err="1"/>
              <a:t>crédits</a:t>
            </a:r>
            <a:r>
              <a:rPr lang="de-CH" sz="2000" b="1" dirty="0"/>
              <a:t> </a:t>
            </a:r>
            <a:r>
              <a:rPr lang="de-CH" sz="2000" b="1" dirty="0" err="1"/>
              <a:t>spéciaux</a:t>
            </a:r>
            <a:endParaRPr lang="de-CH" sz="2000" b="1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691680" y="2420888"/>
            <a:ext cx="7236717" cy="5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185B8D"/>
              </a:buClr>
              <a:buFont typeface="Wingdings" pitchFamily="2" charset="2"/>
              <a:buChar char="§"/>
            </a:pPr>
            <a:r>
              <a:rPr lang="de-CH" sz="2000" b="1" dirty="0"/>
              <a:t>Cours bloc, </a:t>
            </a:r>
            <a:r>
              <a:rPr lang="de-CH" sz="2000" b="1" dirty="0" err="1"/>
              <a:t>cours</a:t>
            </a:r>
            <a:r>
              <a:rPr lang="de-CH" sz="2000" b="1" dirty="0"/>
              <a:t> </a:t>
            </a:r>
            <a:r>
              <a:rPr lang="de-CH" sz="2000" b="1" dirty="0" err="1"/>
              <a:t>semestriels</a:t>
            </a:r>
            <a:r>
              <a:rPr lang="de-CH" sz="2000" b="1" dirty="0"/>
              <a:t>, </a:t>
            </a:r>
            <a:r>
              <a:rPr lang="de-CH" sz="2000" b="1" dirty="0" err="1"/>
              <a:t>séminaires</a:t>
            </a:r>
            <a:endParaRPr lang="de-CH" sz="2000" b="1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844080" y="1484784"/>
            <a:ext cx="72367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Quant </a:t>
            </a:r>
            <a:r>
              <a:rPr lang="de-CH" sz="2400" b="1" dirty="0" err="1"/>
              <a:t>aux</a:t>
            </a:r>
            <a:r>
              <a:rPr lang="de-CH" sz="2400" b="1" dirty="0"/>
              <a:t> </a:t>
            </a:r>
            <a:r>
              <a:rPr lang="de-CH" sz="2400" b="1" dirty="0" err="1"/>
              <a:t>méthodes</a:t>
            </a:r>
            <a:r>
              <a:rPr lang="de-CH" sz="2400" b="1" dirty="0"/>
              <a:t> et </a:t>
            </a:r>
            <a:r>
              <a:rPr lang="de-CH" sz="2400" b="1" dirty="0" err="1"/>
              <a:t>aux</a:t>
            </a:r>
            <a:r>
              <a:rPr lang="de-CH" sz="2400" b="1" dirty="0"/>
              <a:t> </a:t>
            </a:r>
            <a:r>
              <a:rPr lang="de-CH" sz="2400" b="1" dirty="0" err="1"/>
              <a:t>compétences</a:t>
            </a:r>
            <a:r>
              <a:rPr lang="de-CH" sz="2400" b="1" dirty="0"/>
              <a:t> </a:t>
            </a:r>
            <a:r>
              <a:rPr lang="de-CH" sz="2400" b="1" dirty="0" err="1"/>
              <a:t>sociales</a:t>
            </a:r>
            <a:r>
              <a:rPr lang="de-CH" sz="2400" b="1" dirty="0"/>
              <a:t>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         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24544" y="548035"/>
            <a:ext cx="9144000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3200" b="1" dirty="0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II.	Les </a:t>
            </a:r>
            <a:r>
              <a:rPr lang="de-CH" sz="3200" b="1" dirty="0" err="1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caractéristiques</a:t>
            </a:r>
            <a:endParaRPr lang="en-US" sz="3200" b="1" dirty="0">
              <a:solidFill>
                <a:srgbClr val="971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2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1680" y="2204616"/>
            <a:ext cx="7236717" cy="5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185B8D"/>
              </a:buClr>
            </a:pPr>
            <a:r>
              <a:rPr lang="de-CH" sz="2000" i="1" dirty="0"/>
              <a:t>-  </a:t>
            </a:r>
            <a:r>
              <a:rPr lang="de-CH" i="1" dirty="0" err="1"/>
              <a:t>Benefri</a:t>
            </a:r>
            <a:endParaRPr lang="de-CH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91681" y="2564904"/>
            <a:ext cx="26642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185B8D"/>
              </a:buClr>
            </a:pPr>
            <a:r>
              <a:rPr lang="de-CH" i="1" dirty="0"/>
              <a:t>-  </a:t>
            </a:r>
            <a:r>
              <a:rPr lang="de-CH" i="1" dirty="0" err="1"/>
              <a:t>Mobilité</a:t>
            </a:r>
            <a:r>
              <a:rPr lang="de-CH" i="1" dirty="0"/>
              <a:t> </a:t>
            </a:r>
            <a:r>
              <a:rPr lang="de-CH" i="1" dirty="0" err="1"/>
              <a:t>suisse</a:t>
            </a:r>
            <a:endParaRPr lang="de-CH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91680" y="1844824"/>
            <a:ext cx="7236717" cy="5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185B8D"/>
              </a:buClr>
            </a:pPr>
            <a:r>
              <a:rPr lang="de-CH" sz="2000" i="1" dirty="0"/>
              <a:t>-  </a:t>
            </a:r>
            <a:r>
              <a:rPr lang="de-CH" i="1" dirty="0"/>
              <a:t>Swiss-European Mobility Programme SEMP (Erasmus</a:t>
            </a:r>
            <a:r>
              <a:rPr lang="de-CH" i="1" baseline="30000" dirty="0"/>
              <a:t>+</a:t>
            </a:r>
            <a:r>
              <a:rPr lang="de-CH" i="1" dirty="0"/>
              <a:t>)</a:t>
            </a:r>
            <a:endParaRPr lang="de-CH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35695" y="1196752"/>
            <a:ext cx="7236717" cy="5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 err="1"/>
              <a:t>Mobilité</a:t>
            </a:r>
            <a:endParaRPr lang="de-CH" sz="2400" b="1" dirty="0"/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      </a:t>
            </a:r>
            <a:endParaRPr lang="fr-CH" sz="2400" dirty="0"/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10038" y="1155621"/>
            <a:ext cx="3543275" cy="411651"/>
          </a:xfrm>
          <a:prstGeom prst="rect">
            <a:avLst/>
          </a:prstGeom>
          <a:noFill/>
          <a:ln w="38100">
            <a:solidFill>
              <a:srgbClr val="971238"/>
            </a:solidFill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185B8D"/>
              </a:buClr>
            </a:pPr>
            <a:r>
              <a:rPr lang="de-CH" b="1" dirty="0"/>
              <a:t>Au </a:t>
            </a:r>
            <a:r>
              <a:rPr lang="de-CH" b="1" dirty="0" err="1"/>
              <a:t>maximum</a:t>
            </a:r>
            <a:r>
              <a:rPr lang="de-CH" b="1" dirty="0"/>
              <a:t> 35 </a:t>
            </a:r>
            <a:r>
              <a:rPr lang="de-CH" b="1" dirty="0" err="1"/>
              <a:t>crédits</a:t>
            </a:r>
            <a:endParaRPr lang="de-CH" b="1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91680" y="2924944"/>
            <a:ext cx="72367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185B8D"/>
              </a:buClr>
            </a:pPr>
            <a:r>
              <a:rPr lang="de-CH" sz="2000" i="1" dirty="0"/>
              <a:t>-  </a:t>
            </a:r>
            <a:r>
              <a:rPr lang="de-CH" i="1" dirty="0"/>
              <a:t>CTLS </a:t>
            </a:r>
            <a:r>
              <a:rPr lang="de-CH" i="1" dirty="0" err="1"/>
              <a:t>Londres</a:t>
            </a:r>
            <a:endParaRPr lang="de-CH" dirty="0"/>
          </a:p>
        </p:txBody>
      </p:sp>
      <p:pic>
        <p:nvPicPr>
          <p:cNvPr id="12" name="Picture 5" descr="j04063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12493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691680" y="3284984"/>
            <a:ext cx="7236717" cy="4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185B8D"/>
              </a:buClr>
            </a:pPr>
            <a:r>
              <a:rPr lang="de-CH" i="1" dirty="0"/>
              <a:t>-  Double </a:t>
            </a:r>
            <a:r>
              <a:rPr lang="de-CH" i="1" dirty="0" err="1"/>
              <a:t>diplôme</a:t>
            </a:r>
            <a:r>
              <a:rPr lang="de-CH" i="1" dirty="0"/>
              <a:t> :</a:t>
            </a:r>
          </a:p>
          <a:p>
            <a:pPr marL="1257300" lvl="2" indent="-342900">
              <a:spcBef>
                <a:spcPct val="20000"/>
              </a:spcBef>
              <a:buClr>
                <a:srgbClr val="185B8D"/>
              </a:buClr>
              <a:buFontTx/>
              <a:buChar char="-"/>
            </a:pPr>
            <a:r>
              <a:rPr lang="de-CH" i="1" dirty="0"/>
              <a:t>Fribourg/Heidelberg</a:t>
            </a:r>
          </a:p>
          <a:p>
            <a:pPr marL="1257300" lvl="2" indent="-342900">
              <a:spcBef>
                <a:spcPct val="20000"/>
              </a:spcBef>
              <a:buClr>
                <a:srgbClr val="185B8D"/>
              </a:buClr>
              <a:buFontTx/>
              <a:buChar char="-"/>
            </a:pPr>
            <a:r>
              <a:rPr lang="de-CH" i="1" dirty="0"/>
              <a:t>Fribourg/Paris II</a:t>
            </a:r>
          </a:p>
          <a:p>
            <a:pPr marL="1257300" lvl="2" indent="-342900">
              <a:spcBef>
                <a:spcPct val="20000"/>
              </a:spcBef>
              <a:buClr>
                <a:srgbClr val="185B8D"/>
              </a:buClr>
              <a:buFontTx/>
              <a:buChar char="-"/>
            </a:pPr>
            <a:r>
              <a:rPr lang="de-CH" i="1" dirty="0"/>
              <a:t>Fribourg/</a:t>
            </a:r>
            <a:r>
              <a:rPr lang="de-CH" i="1" dirty="0" err="1"/>
              <a:t>Lisbonne</a:t>
            </a:r>
            <a:endParaRPr lang="de-CH" i="1" dirty="0"/>
          </a:p>
          <a:p>
            <a:pPr marL="1257300" lvl="2" indent="-342900">
              <a:spcBef>
                <a:spcPct val="20000"/>
              </a:spcBef>
              <a:buClr>
                <a:srgbClr val="185B8D"/>
              </a:buClr>
              <a:buFontTx/>
              <a:buChar char="-"/>
            </a:pPr>
            <a:endParaRPr lang="de-CH" sz="2000" i="1" dirty="0"/>
          </a:p>
          <a:p>
            <a:pPr marL="1257300" lvl="2" indent="-342900">
              <a:spcBef>
                <a:spcPct val="20000"/>
              </a:spcBef>
              <a:buClr>
                <a:srgbClr val="185B8D"/>
              </a:buClr>
              <a:buFontTx/>
              <a:buChar char="-"/>
            </a:pPr>
            <a:endParaRPr lang="de-CH" sz="2000" i="1" dirty="0"/>
          </a:p>
          <a:p>
            <a:pPr marL="1257300" lvl="2" indent="-342900">
              <a:spcBef>
                <a:spcPct val="20000"/>
              </a:spcBef>
              <a:buClr>
                <a:srgbClr val="185B8D"/>
              </a:buClr>
              <a:buFontTx/>
              <a:buChar char="-"/>
            </a:pPr>
            <a:endParaRPr lang="de-CH" sz="2000" i="1" dirty="0"/>
          </a:p>
          <a:p>
            <a:pPr marL="1257300" lvl="2" indent="-342900">
              <a:spcBef>
                <a:spcPct val="20000"/>
              </a:spcBef>
              <a:buClr>
                <a:srgbClr val="185B8D"/>
              </a:buClr>
              <a:buFontTx/>
              <a:buChar char="-"/>
            </a:pPr>
            <a:endParaRPr lang="de-CH" sz="2000" i="1" dirty="0"/>
          </a:p>
          <a:p>
            <a:pPr marL="1257300" lvl="2" indent="-342900">
              <a:spcBef>
                <a:spcPct val="20000"/>
              </a:spcBef>
              <a:buClr>
                <a:srgbClr val="185B8D"/>
              </a:buClr>
              <a:buFontTx/>
              <a:buChar char="-"/>
            </a:pPr>
            <a:endParaRPr lang="de-CH" sz="2000" i="1" dirty="0"/>
          </a:p>
          <a:p>
            <a:pPr marL="1257300" lvl="2" indent="-342900">
              <a:spcBef>
                <a:spcPct val="20000"/>
              </a:spcBef>
              <a:buClr>
                <a:srgbClr val="185B8D"/>
              </a:buClr>
              <a:buFontTx/>
              <a:buChar char="-"/>
            </a:pPr>
            <a:endParaRPr lang="de-CH" sz="2000" i="1" dirty="0"/>
          </a:p>
          <a:p>
            <a:pPr marL="1257300" lvl="2" indent="-342900" algn="thaiDist">
              <a:spcBef>
                <a:spcPct val="20000"/>
              </a:spcBef>
              <a:buClr>
                <a:srgbClr val="185B8D"/>
              </a:buClr>
              <a:buFontTx/>
              <a:buChar char="-"/>
            </a:pPr>
            <a:endParaRPr lang="de-CH" sz="2000" dirty="0"/>
          </a:p>
          <a:p>
            <a:pPr lvl="1">
              <a:spcBef>
                <a:spcPct val="20000"/>
              </a:spcBef>
              <a:buClr>
                <a:srgbClr val="185B8D"/>
              </a:buClr>
            </a:pPr>
            <a:endParaRPr lang="de-CH" sz="2000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78185" y="4508873"/>
            <a:ext cx="7236717" cy="5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rgbClr val="185B8D"/>
              </a:buClr>
              <a:buSzPct val="80000"/>
              <a:buFontTx/>
              <a:buChar char="-"/>
            </a:pPr>
            <a:r>
              <a:rPr lang="de-CH" i="1" dirty="0" err="1"/>
              <a:t>Chine</a:t>
            </a:r>
            <a:r>
              <a:rPr lang="de-CH" i="1" dirty="0"/>
              <a:t> :</a:t>
            </a:r>
          </a:p>
          <a:p>
            <a:pPr marL="1714500" lvl="3" indent="-342900">
              <a:spcBef>
                <a:spcPct val="20000"/>
              </a:spcBef>
              <a:buClr>
                <a:srgbClr val="185B8D"/>
              </a:buClr>
              <a:buSzPct val="80000"/>
              <a:buFontTx/>
              <a:buChar char="-"/>
            </a:pPr>
            <a:r>
              <a:rPr lang="de-CH" i="1" dirty="0"/>
              <a:t>China University </a:t>
            </a:r>
            <a:r>
              <a:rPr lang="de-CH" i="1" dirty="0" err="1"/>
              <a:t>of</a:t>
            </a:r>
            <a:r>
              <a:rPr lang="de-CH" i="1" dirty="0"/>
              <a:t> Political Science </a:t>
            </a:r>
            <a:r>
              <a:rPr lang="de-CH" i="1" dirty="0" err="1"/>
              <a:t>and</a:t>
            </a:r>
            <a:r>
              <a:rPr lang="de-CH" i="1" dirty="0"/>
              <a:t> Law Shanghai (ECUPL)</a:t>
            </a:r>
          </a:p>
          <a:p>
            <a:pPr marL="1714500" lvl="3" indent="-342900">
              <a:spcBef>
                <a:spcPct val="20000"/>
              </a:spcBef>
              <a:buClr>
                <a:srgbClr val="185B8D"/>
              </a:buClr>
              <a:buSzPct val="80000"/>
              <a:buFontTx/>
              <a:buChar char="-"/>
            </a:pPr>
            <a:r>
              <a:rPr lang="de-CH" i="1" dirty="0"/>
              <a:t>Hong Kong City University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000" b="1" dirty="0">
                <a:sym typeface="Wingdings" pitchFamily="2" charset="2"/>
              </a:rPr>
              <a:t> </a:t>
            </a:r>
            <a:r>
              <a:rPr lang="de-CH" sz="2000" b="1" dirty="0" err="1"/>
              <a:t>Décision</a:t>
            </a:r>
            <a:r>
              <a:rPr lang="de-CH" sz="2000" b="1" dirty="0"/>
              <a:t> par la </a:t>
            </a:r>
            <a:r>
              <a:rPr lang="de-CH" sz="2000" b="1" dirty="0" err="1"/>
              <a:t>Commission</a:t>
            </a:r>
            <a:r>
              <a:rPr lang="de-CH" sz="2000" b="1" dirty="0"/>
              <a:t> des </a:t>
            </a:r>
            <a:r>
              <a:rPr lang="de-CH" sz="2000" b="1" dirty="0" err="1"/>
              <a:t>équivalences</a:t>
            </a:r>
            <a:r>
              <a:rPr lang="de-CH" sz="2000" b="1" dirty="0"/>
              <a:t>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endParaRPr lang="de-CH" sz="2400" b="1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24544" y="548035"/>
            <a:ext cx="9144000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3200" b="1" dirty="0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II.	Les </a:t>
            </a:r>
            <a:r>
              <a:rPr lang="de-CH" sz="3200" b="1" dirty="0" err="1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caractéristiques</a:t>
            </a:r>
            <a:endParaRPr lang="en-US" sz="3200" b="1" dirty="0">
              <a:solidFill>
                <a:srgbClr val="971238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6BE057A-9FCB-3B47-85F0-8B966055E626}"/>
              </a:ext>
            </a:extLst>
          </p:cNvPr>
          <p:cNvSpPr txBox="1"/>
          <p:nvPr/>
        </p:nvSpPr>
        <p:spPr>
          <a:xfrm>
            <a:off x="4839311" y="283841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hlinkClick r:id="rId4"/>
              </a:rPr>
              <a:t>https://www3.unifr.ch/</a:t>
            </a:r>
            <a:r>
              <a:rPr lang="fr-FR" sz="1600" dirty="0" err="1">
                <a:hlinkClick r:id="rId4"/>
              </a:rPr>
              <a:t>ius</a:t>
            </a:r>
            <a:r>
              <a:rPr lang="fr-FR" sz="1600" dirty="0">
                <a:hlinkClick r:id="rId4"/>
              </a:rPr>
              <a:t>/</a:t>
            </a:r>
            <a:r>
              <a:rPr lang="fr-FR" sz="1600" dirty="0" err="1">
                <a:hlinkClick r:id="rId4"/>
              </a:rPr>
              <a:t>fr</a:t>
            </a:r>
            <a:r>
              <a:rPr lang="fr-FR" sz="1600" dirty="0">
                <a:hlinkClick r:id="rId4"/>
              </a:rPr>
              <a:t>/</a:t>
            </a:r>
            <a:r>
              <a:rPr lang="fr-FR" sz="1600" dirty="0" err="1">
                <a:hlinkClick r:id="rId4"/>
              </a:rPr>
              <a:t>etudes</a:t>
            </a:r>
            <a:r>
              <a:rPr lang="fr-FR" sz="1600" dirty="0">
                <a:hlinkClick r:id="rId4"/>
              </a:rPr>
              <a:t>/</a:t>
            </a:r>
            <a:r>
              <a:rPr lang="fr-FR" sz="1600" dirty="0" err="1">
                <a:hlinkClick r:id="rId4"/>
              </a:rPr>
              <a:t>mobilite</a:t>
            </a:r>
            <a:r>
              <a:rPr lang="fr-FR" sz="1600" dirty="0">
                <a:hlinkClick r:id="rId4"/>
              </a:rPr>
              <a:t>/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46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755650" y="2133600"/>
            <a:ext cx="7345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</a:pPr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95536" y="260648"/>
            <a:ext cx="8326189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/>
              <a:t>Points </a:t>
            </a:r>
            <a:r>
              <a:rPr lang="de-CH" sz="2400" b="1" dirty="0" err="1"/>
              <a:t>forts</a:t>
            </a:r>
            <a:r>
              <a:rPr lang="de-CH" sz="2400" b="1" dirty="0"/>
              <a:t> de la </a:t>
            </a:r>
            <a:r>
              <a:rPr lang="de-CH" sz="2400" b="1" dirty="0" err="1"/>
              <a:t>Faculté</a:t>
            </a:r>
            <a:r>
              <a:rPr lang="de-CH" sz="2400" b="1" dirty="0"/>
              <a:t> de </a:t>
            </a:r>
            <a:r>
              <a:rPr lang="de-CH" sz="2400" b="1" dirty="0" err="1"/>
              <a:t>droit</a:t>
            </a:r>
            <a:br>
              <a:rPr lang="de-CH" sz="2400" b="1" dirty="0"/>
            </a:br>
            <a:r>
              <a:rPr lang="de-CH" sz="2400" b="1" dirty="0"/>
              <a:t>(</a:t>
            </a:r>
            <a:r>
              <a:rPr lang="de-CH" sz="2400" b="1" dirty="0" err="1"/>
              <a:t>selon</a:t>
            </a:r>
            <a:r>
              <a:rPr lang="de-CH" sz="2400" b="1" dirty="0"/>
              <a:t> </a:t>
            </a:r>
            <a:r>
              <a:rPr lang="de-CH" sz="2400" b="1" dirty="0" err="1"/>
              <a:t>l’étude</a:t>
            </a:r>
            <a:r>
              <a:rPr lang="de-CH" sz="2400" b="1" dirty="0"/>
              <a:t> </a:t>
            </a:r>
            <a:r>
              <a:rPr lang="de-CH" sz="2400" b="1" dirty="0" err="1"/>
              <a:t>sur</a:t>
            </a:r>
            <a:r>
              <a:rPr lang="de-CH" sz="2400" b="1" dirty="0"/>
              <a:t> la </a:t>
            </a:r>
            <a:r>
              <a:rPr lang="de-CH" sz="2400" b="1" dirty="0" err="1"/>
              <a:t>réputation</a:t>
            </a:r>
            <a:r>
              <a:rPr lang="de-CH" sz="2400" b="1" dirty="0"/>
              <a:t> Gmür/</a:t>
            </a:r>
            <a:r>
              <a:rPr lang="de-CH" sz="2400" b="1" dirty="0" err="1"/>
              <a:t>Maring</a:t>
            </a:r>
            <a:r>
              <a:rPr lang="de-CH" sz="2400" b="1" dirty="0"/>
              <a:t>, 2019):</a:t>
            </a:r>
          </a:p>
          <a:p>
            <a:pPr marL="800100" lvl="1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anose="05000000000000000000" pitchFamily="2" charset="2"/>
              <a:buChar char="ü"/>
            </a:pPr>
            <a:r>
              <a:rPr lang="de-CH" sz="2400" dirty="0" err="1"/>
              <a:t>Satisfaction</a:t>
            </a:r>
            <a:r>
              <a:rPr lang="de-CH" sz="2400" dirty="0"/>
              <a:t> des </a:t>
            </a:r>
            <a:r>
              <a:rPr lang="de-CH" sz="2400" dirty="0" err="1"/>
              <a:t>étudiants</a:t>
            </a:r>
            <a:endParaRPr lang="de-CH" sz="2400" dirty="0"/>
          </a:p>
          <a:p>
            <a:pPr marL="800100" lvl="1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anose="05000000000000000000" pitchFamily="2" charset="2"/>
              <a:buChar char="ü"/>
            </a:pPr>
            <a:r>
              <a:rPr lang="de-CH" sz="2400" dirty="0" err="1"/>
              <a:t>Qualité</a:t>
            </a:r>
            <a:r>
              <a:rPr lang="de-CH" sz="2400" dirty="0"/>
              <a:t> de </a:t>
            </a:r>
            <a:r>
              <a:rPr lang="de-CH" sz="2400" dirty="0" err="1"/>
              <a:t>l’enseignement</a:t>
            </a:r>
            <a:r>
              <a:rPr lang="de-CH" sz="2400" dirty="0"/>
              <a:t> et des </a:t>
            </a:r>
            <a:r>
              <a:rPr lang="de-CH" sz="2400" dirty="0" err="1"/>
              <a:t>diplômes</a:t>
            </a:r>
            <a:r>
              <a:rPr lang="de-CH" sz="2400" dirty="0"/>
              <a:t> de </a:t>
            </a:r>
            <a:r>
              <a:rPr lang="de-CH" sz="2400" dirty="0" err="1"/>
              <a:t>fin</a:t>
            </a:r>
            <a:r>
              <a:rPr lang="de-CH" sz="2400" dirty="0"/>
              <a:t> </a:t>
            </a:r>
            <a:r>
              <a:rPr lang="de-CH" sz="2400" dirty="0" err="1"/>
              <a:t>d’études</a:t>
            </a:r>
            <a:endParaRPr lang="de-CH" sz="2400" dirty="0"/>
          </a:p>
          <a:p>
            <a:pPr marL="800100" lvl="1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anose="05000000000000000000" pitchFamily="2" charset="2"/>
              <a:buChar char="ü"/>
            </a:pPr>
            <a:r>
              <a:rPr lang="de-CH" sz="2400" dirty="0" err="1"/>
              <a:t>Qualité</a:t>
            </a:r>
            <a:r>
              <a:rPr lang="de-CH" sz="2400" dirty="0"/>
              <a:t> de la </a:t>
            </a:r>
            <a:r>
              <a:rPr lang="de-CH" sz="2400" dirty="0" err="1"/>
              <a:t>recherche</a:t>
            </a:r>
            <a:endParaRPr lang="de-CH" sz="2400" dirty="0"/>
          </a:p>
          <a:p>
            <a:pPr marL="800100" lvl="1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anose="05000000000000000000" pitchFamily="2" charset="2"/>
              <a:buChar char="ü"/>
            </a:pPr>
            <a:r>
              <a:rPr lang="de-CH" sz="2400" dirty="0" err="1"/>
              <a:t>Internationalité</a:t>
            </a:r>
            <a:endParaRPr lang="de-CH" sz="2400" dirty="0"/>
          </a:p>
          <a:p>
            <a:pPr marL="800100" lvl="1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anose="05000000000000000000" pitchFamily="2" charset="2"/>
              <a:buChar char="ü"/>
            </a:pPr>
            <a:r>
              <a:rPr lang="de-CH" sz="2400" dirty="0" err="1"/>
              <a:t>Autogestion</a:t>
            </a:r>
            <a:r>
              <a:rPr lang="de-CH" sz="2400" dirty="0"/>
              <a:t> et </a:t>
            </a:r>
            <a:r>
              <a:rPr lang="de-CH" sz="2400" dirty="0" err="1"/>
              <a:t>compétences</a:t>
            </a:r>
            <a:r>
              <a:rPr lang="de-CH" sz="2400" dirty="0"/>
              <a:t> </a:t>
            </a:r>
            <a:r>
              <a:rPr lang="de-CH" sz="2400" dirty="0" err="1"/>
              <a:t>communicatives</a:t>
            </a:r>
            <a:endParaRPr lang="de-CH" sz="2400" dirty="0"/>
          </a:p>
          <a:p>
            <a:pPr marL="800100" lvl="1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anose="05000000000000000000" pitchFamily="2" charset="2"/>
              <a:buChar char="ü"/>
            </a:pPr>
            <a:endParaRPr lang="de-CH" sz="2400" b="1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endParaRPr lang="de-CH" sz="2000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1725" y="6297613"/>
            <a:ext cx="454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0B7C066-6D98-43E2-9735-3531BCD543B1}" type="slidenum">
              <a:rPr lang="de-CH" sz="1000" smtClean="0">
                <a:solidFill>
                  <a:schemeClr val="bg1"/>
                </a:solidFill>
                <a:cs typeface="Arial" charset="0"/>
              </a:rPr>
              <a:pPr algn="ctr" eaLnBrk="1" hangingPunct="1"/>
              <a:t>7</a:t>
            </a:fld>
            <a:endParaRPr lang="de-CH" sz="10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4544" y="404019"/>
            <a:ext cx="91440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3200" b="1" dirty="0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III.	Le </a:t>
            </a:r>
            <a:r>
              <a:rPr lang="de-CH" sz="3200" b="1" dirty="0" err="1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programme</a:t>
            </a:r>
            <a:endParaRPr lang="en-US" sz="32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36000" y="2564160"/>
            <a:ext cx="72367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1.  Cours bloc et </a:t>
            </a:r>
            <a:r>
              <a:rPr lang="de-CH" sz="2400" b="1" dirty="0" err="1"/>
              <a:t>semestriels</a:t>
            </a:r>
            <a:r>
              <a:rPr lang="de-CH" sz="2400" b="1" dirty="0"/>
              <a:t>: 60 ECTS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        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07704" y="1628800"/>
            <a:ext cx="3528392" cy="576064"/>
          </a:xfrm>
          <a:prstGeom prst="rect">
            <a:avLst/>
          </a:prstGeom>
          <a:solidFill>
            <a:srgbClr val="FFC000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185B8D"/>
              </a:buClr>
            </a:pPr>
            <a:r>
              <a:rPr lang="de-CH" sz="2800" b="1" dirty="0"/>
              <a:t>90 </a:t>
            </a:r>
            <a:r>
              <a:rPr lang="de-CH" sz="2800" b="1" dirty="0" err="1"/>
              <a:t>crédits</a:t>
            </a:r>
            <a:r>
              <a:rPr lang="de-CH" sz="2800" b="1" dirty="0"/>
              <a:t> ECTS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36000" y="3068216"/>
            <a:ext cx="72367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2.  </a:t>
            </a:r>
            <a:r>
              <a:rPr lang="de-CH" sz="2400" b="1" dirty="0" err="1"/>
              <a:t>Séminaires</a:t>
            </a:r>
            <a:r>
              <a:rPr lang="de-CH" sz="2400" b="1" dirty="0"/>
              <a:t>/</a:t>
            </a:r>
            <a:r>
              <a:rPr lang="de-CH" sz="2400" b="1" dirty="0" err="1"/>
              <a:t>Travaux</a:t>
            </a:r>
            <a:r>
              <a:rPr lang="de-CH" sz="2400" b="1" dirty="0"/>
              <a:t> </a:t>
            </a:r>
            <a:r>
              <a:rPr lang="de-CH" sz="2400" b="1" dirty="0" err="1"/>
              <a:t>écrits</a:t>
            </a:r>
            <a:r>
              <a:rPr lang="de-CH" sz="2400" b="1" dirty="0"/>
              <a:t>: 10 ECTS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        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36000" y="3572272"/>
            <a:ext cx="72367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3.  </a:t>
            </a:r>
            <a:r>
              <a:rPr lang="de-CH" sz="2400" b="1" dirty="0" err="1"/>
              <a:t>Crédits</a:t>
            </a:r>
            <a:r>
              <a:rPr lang="de-CH" sz="2400" b="1" dirty="0"/>
              <a:t> </a:t>
            </a:r>
            <a:r>
              <a:rPr lang="de-CH" sz="2400" b="1" dirty="0" err="1"/>
              <a:t>spéciaux</a:t>
            </a:r>
            <a:r>
              <a:rPr lang="de-CH" sz="2400" b="1" dirty="0"/>
              <a:t>: 15 ECTS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        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36000" y="4076328"/>
            <a:ext cx="72367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4.  </a:t>
            </a:r>
            <a:r>
              <a:rPr lang="de-CH" sz="2400" b="1" dirty="0" err="1"/>
              <a:t>Travail</a:t>
            </a:r>
            <a:r>
              <a:rPr lang="de-CH" sz="2400" b="1" dirty="0"/>
              <a:t> de Master: 5 ECTS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3649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151707" y="1124744"/>
            <a:ext cx="7812781" cy="504056"/>
            <a:chOff x="1151707" y="1124744"/>
            <a:chExt cx="7812781" cy="504056"/>
          </a:xfrm>
        </p:grpSpPr>
        <p:sp>
          <p:nvSpPr>
            <p:cNvPr id="27" name="Rectangle 26"/>
            <p:cNvSpPr/>
            <p:nvPr/>
          </p:nvSpPr>
          <p:spPr>
            <a:xfrm>
              <a:off x="6732240" y="1171600"/>
              <a:ext cx="1728192" cy="4572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rgbClr val="BF123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1151707" y="1124744"/>
              <a:ext cx="781278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BF1238"/>
                </a:buClr>
                <a:buSzPct val="80000"/>
                <a:buFontTx/>
                <a:buNone/>
                <a:tabLst/>
                <a:defRPr/>
              </a:pPr>
              <a:r>
                <a:rPr kumimoji="0" lang="de-CH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1. Cours bloc et </a:t>
              </a:r>
              <a:r>
                <a:rPr kumimoji="0" lang="de-CH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semestriels</a:t>
              </a:r>
              <a:r>
                <a:rPr kumimoji="0" lang="de-CH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         60 ECTS      </a:t>
              </a:r>
              <a:r>
                <a:rPr kumimoji="0" lang="de-CH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BF1238"/>
                </a:buClr>
                <a:buSzPct val="80000"/>
                <a:buFontTx/>
                <a:buNone/>
                <a:tabLst/>
                <a:defRPr/>
              </a:pPr>
              <a:r>
                <a:rPr kumimoji="0" lang="de-CH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-128"/>
                  <a:cs typeface="+mn-cs"/>
                </a:rPr>
                <a:t>         </a:t>
              </a:r>
            </a:p>
          </p:txBody>
        </p:sp>
      </p:grp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99592" y="4077072"/>
            <a:ext cx="78488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12 CB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ou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CS à 5 ECTS  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graphicFrame>
        <p:nvGraphicFramePr>
          <p:cNvPr id="30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86202"/>
              </p:ext>
            </p:extLst>
          </p:nvPr>
        </p:nvGraphicFramePr>
        <p:xfrm>
          <a:off x="971600" y="2234481"/>
          <a:ext cx="1296144" cy="370840"/>
        </p:xfrm>
        <a:graphic>
          <a:graphicData uri="http://schemas.openxmlformats.org/drawingml/2006/table">
            <a:tbl>
              <a:tblPr firstRow="1" bandRow="1"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dirty="0"/>
                        <a:t>1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dirty="0"/>
                        <a:t>2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dirty="0"/>
                        <a:t>3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63266"/>
              </p:ext>
            </p:extLst>
          </p:nvPr>
        </p:nvGraphicFramePr>
        <p:xfrm>
          <a:off x="2411760" y="2223681"/>
          <a:ext cx="6096000" cy="370840"/>
        </p:xfrm>
        <a:graphic>
          <a:graphicData uri="http://schemas.openxmlformats.org/drawingml/2006/table">
            <a:tbl>
              <a:tblPr firstRow="1" bandRow="1"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4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5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6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7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8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9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10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11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12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13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45929"/>
              </p:ext>
            </p:extLst>
          </p:nvPr>
        </p:nvGraphicFramePr>
        <p:xfrm>
          <a:off x="8460432" y="2234481"/>
          <a:ext cx="576064" cy="370840"/>
        </p:xfrm>
        <a:graphic>
          <a:graphicData uri="http://schemas.openxmlformats.org/drawingml/2006/table">
            <a:tbl>
              <a:tblPr firstRow="1" bandRow="1"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14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Textfeld 28"/>
          <p:cNvSpPr txBox="1"/>
          <p:nvPr/>
        </p:nvSpPr>
        <p:spPr>
          <a:xfrm>
            <a:off x="4644008" y="170080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CS</a:t>
            </a:r>
            <a:endParaRPr lang="fr-CH" sz="2400" b="1" dirty="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34" name="Textfeld 31"/>
          <p:cNvSpPr txBox="1"/>
          <p:nvPr/>
        </p:nvSpPr>
        <p:spPr>
          <a:xfrm>
            <a:off x="467544" y="2018457"/>
            <a:ext cx="432048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</a:t>
            </a:r>
            <a:endParaRPr kumimoji="0" lang="fr-CH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5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409741"/>
              </p:ext>
            </p:extLst>
          </p:nvPr>
        </p:nvGraphicFramePr>
        <p:xfrm>
          <a:off x="971600" y="3314601"/>
          <a:ext cx="1296144" cy="370840"/>
        </p:xfrm>
        <a:graphic>
          <a:graphicData uri="http://schemas.openxmlformats.org/drawingml/2006/table">
            <a:tbl>
              <a:tblPr firstRow="1" bandRow="1"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dirty="0"/>
                        <a:t>1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dirty="0"/>
                        <a:t>2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dirty="0"/>
                        <a:t>3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6" name="Gerade Verbindung 34"/>
          <p:cNvCxnSpPr/>
          <p:nvPr/>
        </p:nvCxnSpPr>
        <p:spPr>
          <a:xfrm>
            <a:off x="2339752" y="2810545"/>
            <a:ext cx="0" cy="108012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67407"/>
              </p:ext>
            </p:extLst>
          </p:nvPr>
        </p:nvGraphicFramePr>
        <p:xfrm>
          <a:off x="2411760" y="3314601"/>
          <a:ext cx="6096000" cy="370840"/>
        </p:xfrm>
        <a:graphic>
          <a:graphicData uri="http://schemas.openxmlformats.org/drawingml/2006/table">
            <a:tbl>
              <a:tblPr firstRow="1" bandRow="1"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4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5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6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7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8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9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10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11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12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13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el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9871"/>
              </p:ext>
            </p:extLst>
          </p:nvPr>
        </p:nvGraphicFramePr>
        <p:xfrm>
          <a:off x="8460432" y="3303801"/>
          <a:ext cx="576064" cy="370840"/>
        </p:xfrm>
        <a:graphic>
          <a:graphicData uri="http://schemas.openxmlformats.org/drawingml/2006/table">
            <a:tbl>
              <a:tblPr firstRow="1" bandRow="1"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14</a:t>
                      </a:r>
                      <a:endParaRPr lang="fr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2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extfeld 31"/>
          <p:cNvSpPr txBox="1"/>
          <p:nvPr/>
        </p:nvSpPr>
        <p:spPr>
          <a:xfrm>
            <a:off x="467544" y="3100318"/>
            <a:ext cx="432048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</a:t>
            </a:r>
            <a:endParaRPr kumimoji="0" lang="fr-CH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feld 27"/>
          <p:cNvSpPr txBox="1"/>
          <p:nvPr/>
        </p:nvSpPr>
        <p:spPr>
          <a:xfrm>
            <a:off x="1331640" y="278092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CB</a:t>
            </a:r>
            <a:endParaRPr lang="fr-CH" sz="2400" b="1" dirty="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41" name="Textfeld 28"/>
          <p:cNvSpPr txBox="1"/>
          <p:nvPr/>
        </p:nvSpPr>
        <p:spPr>
          <a:xfrm>
            <a:off x="4644008" y="281054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CS</a:t>
            </a:r>
            <a:endParaRPr lang="fr-CH" sz="2400" b="1" dirty="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899592" y="4509120"/>
            <a:ext cx="84249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Au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maximum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6 CS par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session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d’examens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(sauf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mention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: 7 CS) 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899592" y="5301208"/>
            <a:ext cx="80648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F1238"/>
              </a:buClr>
              <a:buSzPct val="80000"/>
              <a:buFont typeface="Wingdings" pitchFamily="2" charset="2"/>
              <a:buChar char="§"/>
            </a:pP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Deux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CB/CS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peuvent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être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remplacés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par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un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travail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de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recherche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à 10 ECTS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ou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des </a:t>
            </a:r>
            <a:r>
              <a:rPr lang="de-CH" sz="2400" b="1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séminaires</a:t>
            </a: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</a:p>
          <a:p>
            <a:pPr>
              <a:spcBef>
                <a:spcPct val="20000"/>
              </a:spcBef>
              <a:buClr>
                <a:srgbClr val="BF1238"/>
              </a:buClr>
              <a:buSzPct val="80000"/>
            </a:pPr>
            <a:r>
              <a:rPr lang="de-CH" sz="24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         </a:t>
            </a:r>
          </a:p>
        </p:txBody>
      </p:sp>
      <p:cxnSp>
        <p:nvCxnSpPr>
          <p:cNvPr id="44" name="Gerade Verbindung mit Pfeil 29"/>
          <p:cNvCxnSpPr/>
          <p:nvPr/>
        </p:nvCxnSpPr>
        <p:spPr>
          <a:xfrm>
            <a:off x="971600" y="3242593"/>
            <a:ext cx="81724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mit Pfeil 20"/>
          <p:cNvCxnSpPr/>
          <p:nvPr/>
        </p:nvCxnSpPr>
        <p:spPr>
          <a:xfrm>
            <a:off x="971600" y="2162473"/>
            <a:ext cx="81724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26"/>
          <p:cNvCxnSpPr/>
          <p:nvPr/>
        </p:nvCxnSpPr>
        <p:spPr>
          <a:xfrm>
            <a:off x="2339752" y="1700808"/>
            <a:ext cx="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feld 27"/>
          <p:cNvSpPr txBox="1"/>
          <p:nvPr/>
        </p:nvSpPr>
        <p:spPr>
          <a:xfrm>
            <a:off x="1331640" y="17008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CB</a:t>
            </a:r>
            <a:endParaRPr lang="fr-CH" sz="2400" b="1" dirty="0"/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324544" y="404019"/>
            <a:ext cx="91440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3200" b="1" dirty="0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III.	Le </a:t>
            </a:r>
            <a:r>
              <a:rPr lang="de-CH" sz="3200" b="1" dirty="0" err="1">
                <a:solidFill>
                  <a:srgbClr val="BF1238"/>
                </a:solidFill>
                <a:latin typeface="Arial" pitchFamily="34" charset="0"/>
                <a:ea typeface="ＭＳ Ｐゴシック" charset="-128"/>
              </a:rPr>
              <a:t>programme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299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 animBg="1"/>
      <p:bldP spid="39" grpId="0" animBg="1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PP_Vorlage_RWF_Unifr">
  <a:themeElements>
    <a:clrScheme name="Uni Fribour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F1238"/>
      </a:accent1>
      <a:accent2>
        <a:srgbClr val="00669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1636</Words>
  <Application>Microsoft Office PowerPoint</Application>
  <PresentationFormat>Affichage à l'écran (4:3)</PresentationFormat>
  <Paragraphs>310</Paragraphs>
  <Slides>26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Century Gothic</vt:lpstr>
      <vt:lpstr>Wingdings</vt:lpstr>
      <vt:lpstr>PP_Vorlage_RWF_Unifr</vt:lpstr>
      <vt:lpstr>Présentation PowerPoint</vt:lpstr>
      <vt:lpstr>         Plan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V. Les examens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VIII.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Renato Bernhard</dc:creator>
  <cp:lastModifiedBy>LOVEY Alexandra</cp:lastModifiedBy>
  <cp:revision>258</cp:revision>
  <cp:lastPrinted>2018-12-15T15:58:41Z</cp:lastPrinted>
  <dcterms:created xsi:type="dcterms:W3CDTF">2011-12-21T15:41:39Z</dcterms:created>
  <dcterms:modified xsi:type="dcterms:W3CDTF">2021-12-20T16:03:43Z</dcterms:modified>
</cp:coreProperties>
</file>