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2" r:id="rId2"/>
  </p:sldMasterIdLst>
  <p:notesMasterIdLst>
    <p:notesMasterId r:id="rId8"/>
  </p:notesMasterIdLst>
  <p:handoutMasterIdLst>
    <p:handoutMasterId r:id="rId9"/>
  </p:handoutMasterIdLst>
  <p:sldIdLst>
    <p:sldId id="322" r:id="rId3"/>
    <p:sldId id="329" r:id="rId4"/>
    <p:sldId id="327" r:id="rId5"/>
    <p:sldId id="328" r:id="rId6"/>
    <p:sldId id="325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">
          <p15:clr>
            <a:srgbClr val="A4A3A4"/>
          </p15:clr>
        </p15:guide>
        <p15:guide id="2" orient="horz" pos="635">
          <p15:clr>
            <a:srgbClr val="A4A3A4"/>
          </p15:clr>
        </p15:guide>
        <p15:guide id="3" orient="horz" pos="1136">
          <p15:clr>
            <a:srgbClr val="A4A3A4"/>
          </p15:clr>
        </p15:guide>
        <p15:guide id="4" orient="horz" pos="3877">
          <p15:clr>
            <a:srgbClr val="A4A3A4"/>
          </p15:clr>
        </p15:guide>
        <p15:guide id="5" orient="horz" pos="4000">
          <p15:clr>
            <a:srgbClr val="A4A3A4"/>
          </p15:clr>
        </p15:guide>
        <p15:guide id="6" orient="horz" pos="4266">
          <p15:clr>
            <a:srgbClr val="A4A3A4"/>
          </p15:clr>
        </p15:guide>
        <p15:guide id="7" pos="273">
          <p15:clr>
            <a:srgbClr val="A4A3A4"/>
          </p15:clr>
        </p15:guide>
        <p15:guide id="8" pos="137">
          <p15:clr>
            <a:srgbClr val="A4A3A4"/>
          </p15:clr>
        </p15:guide>
        <p15:guide id="9" pos="5488">
          <p15:clr>
            <a:srgbClr val="A4A3A4"/>
          </p15:clr>
        </p15:guide>
        <p15:guide id="10" pos="5625">
          <p15:clr>
            <a:srgbClr val="A4A3A4"/>
          </p15:clr>
        </p15:guide>
        <p15:guide id="11" pos="2768">
          <p15:clr>
            <a:srgbClr val="A4A3A4"/>
          </p15:clr>
        </p15:guide>
        <p15:guide id="12" pos="29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71D"/>
    <a:srgbClr val="A0711E"/>
    <a:srgbClr val="080093"/>
    <a:srgbClr val="C10C26"/>
    <a:srgbClr val="00478A"/>
    <a:srgbClr val="2A324E"/>
    <a:srgbClr val="00152E"/>
    <a:srgbClr val="000918"/>
    <a:srgbClr val="001730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79456" autoAdjust="0"/>
  </p:normalViewPr>
  <p:slideViewPr>
    <p:cSldViewPr showGuides="1">
      <p:cViewPr varScale="1">
        <p:scale>
          <a:sx n="85" d="100"/>
          <a:sy n="85" d="100"/>
        </p:scale>
        <p:origin x="2052" y="66"/>
      </p:cViewPr>
      <p:guideLst>
        <p:guide orient="horz" pos="103"/>
        <p:guide orient="horz" pos="635"/>
        <p:guide orient="horz" pos="1136"/>
        <p:guide orient="horz" pos="3877"/>
        <p:guide orient="horz" pos="4000"/>
        <p:guide orient="horz" pos="4266"/>
        <p:guide pos="273"/>
        <p:guide pos="137"/>
        <p:guide pos="5488"/>
        <p:guide pos="5625"/>
        <p:guide pos="2768"/>
        <p:guide pos="29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44029-3229-F346-B24B-DE411DA3A11F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14837-D0CF-CF46-BA55-FAD3ED47D8F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00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AC1A-AE76-4681-95BC-4CE7CA1EE5BF}" type="datetimeFigureOut">
              <a:rPr lang="de-CH" smtClean="0"/>
              <a:pPr/>
              <a:t>09.12.2024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67BC3-E335-4665-8934-A2481CBD462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250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483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Vorteile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eines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Austauschaufenthalts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indent="-171450">
              <a:buFontTx/>
              <a:buChar char="-"/>
            </a:pP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Auseinandersetzung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mit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neuen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akademischen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Umgebung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Profs,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Lehrinhalte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Lehrmethoden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Lernumgebung</a:t>
            </a:r>
            <a:endParaRPr lang="fr-C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Eintauchen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neues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kulturelles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Umfeld</a:t>
            </a:r>
            <a:endParaRPr lang="fr-C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Verbesserung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Fremdsprachenkenntnisse</a:t>
            </a:r>
            <a:endParaRPr lang="fr-C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Zahlreiche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soziale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Kontakte</a:t>
            </a:r>
            <a:endParaRPr lang="fr-C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Später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erwiesenermassen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bessere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Chancen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Stellenmarkt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01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2892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 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unserer Webseite 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finden die Studierenden zahlreiche Informationen zur Mobilität: Vorgehen, die verschiedenen Austauschprogramme, unsere Partneruniversitäten und Erfahrungsberichte von Studierenden, die in den letzten Jahren einen Austausch absolviert haben. </a:t>
            </a:r>
          </a:p>
          <a:p>
            <a:endParaRPr lang="de-C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Studierenden können sich bis am 31. Januar 2025 auf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MyUnifr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für einen Austausch in Europa im Rahmen des 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Swiss European Mobility Programms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bewerben. Die Bewerbungsfrist für Destinationen ausserhalb Europas ist abgelaufen (31. Oktober 2024). </a:t>
            </a:r>
            <a:endParaRPr lang="fr-CH" b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352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9B-F9D0-4B8B-9E13-75101EC3F755}" type="datetime4">
              <a:rPr lang="de-CH" smtClean="0"/>
              <a:pPr/>
              <a:t>9. Dezember 2024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5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1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433388" y="1008063"/>
            <a:ext cx="8278812" cy="514667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1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64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735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265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835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067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05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705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78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9B-F9D0-4B8B-9E13-75101EC3F755}" type="datetime4">
              <a:rPr lang="de-CH" smtClean="0"/>
              <a:pPr/>
              <a:t>9. Dezember 2024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407999"/>
          </a:xfrm>
          <a:prstGeom prst="rect">
            <a:avLst/>
          </a:prstGeom>
          <a:solidFill>
            <a:srgbClr val="0015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28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251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09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9B-F9D0-4B8B-9E13-75101EC3F755}" type="datetime4">
              <a:rPr lang="de-CH" smtClean="0"/>
              <a:pPr/>
              <a:t>9. Dezember 2024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500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UNIFR_Background_Titleslide_PP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3388" y="1803400"/>
            <a:ext cx="8278811" cy="4351338"/>
          </a:xfrm>
          <a:prstGeom prst="rect">
            <a:avLst/>
          </a:prstGeo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DE" dirty="0"/>
          </a:p>
        </p:txBody>
      </p:sp>
      <p:sp>
        <p:nvSpPr>
          <p:cNvPr id="5" name="Textplatzhalter 7"/>
          <p:cNvSpPr txBox="1">
            <a:spLocks/>
          </p:cNvSpPr>
          <p:nvPr userDrawn="1"/>
        </p:nvSpPr>
        <p:spPr>
          <a:xfrm>
            <a:off x="217488" y="6525343"/>
            <a:ext cx="7848000" cy="246931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Université</a:t>
            </a: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kumimoji="0" lang="de-DE" sz="8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fribourg</a:t>
            </a: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Universität Freiburg  |  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2018</a:t>
            </a:r>
          </a:p>
        </p:txBody>
      </p:sp>
      <p:pic>
        <p:nvPicPr>
          <p:cNvPr id="6" name="Grafik 8" descr="UNF_Logo_klein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676456" y="6471630"/>
            <a:ext cx="380694" cy="3417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647699"/>
            <a:ext cx="9144000" cy="576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  <a:prstGeom prst="rect">
            <a:avLst/>
          </a:prstGeo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1pPr>
            <a:lvl2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3pPr>
            <a:lvl4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4pPr>
            <a:lvl5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CH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581891" y="669768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UNIFR_Background_Titleslide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  <a:prstGeom prst="rect">
            <a:avLst/>
          </a:prstGeo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1pPr>
            <a:lvl2pPr marL="414000" indent="-414000">
              <a:lnSpc>
                <a:spcPts val="2700"/>
              </a:lnSpc>
              <a:buFont typeface="+mj-lt"/>
              <a:buAutoNum type="arabicPeriod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lnSpc>
                <a:spcPts val="2700"/>
              </a:lnSpc>
              <a:buFont typeface="Arial" pitchFamily="34" charset="0"/>
              <a:buChar char="−"/>
              <a:defRPr sz="2000" b="0" cap="all" baseline="0">
                <a:solidFill>
                  <a:schemeClr val="accent1"/>
                </a:solidFill>
              </a:defRPr>
            </a:lvl3pPr>
            <a:lvl4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1009403" y="650767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33388" y="1008064"/>
            <a:ext cx="8278812" cy="5146674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5146674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4751388" y="1008064"/>
            <a:ext cx="3960812" cy="5146674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433388" y="3356992"/>
            <a:ext cx="3960812" cy="2556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752975" y="3356992"/>
            <a:ext cx="3960812" cy="2556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206089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4751388" y="1008064"/>
            <a:ext cx="3960812" cy="206089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err="1"/>
              <a:t>Tielmasterformat</a:t>
            </a:r>
            <a:r>
              <a:rPr lang="de-DE" dirty="0"/>
              <a:t>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60000" y="4320000"/>
            <a:ext cx="1800000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64A89B-F9D0-4B8B-9E13-75101EC3F755}" type="datetime4">
              <a:rPr lang="de-CH" smtClean="0"/>
              <a:pPr/>
              <a:t>9. Dezember 2024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9360000" y="468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Textplatzhalter 7"/>
          <p:cNvSpPr txBox="1">
            <a:spLocks/>
          </p:cNvSpPr>
          <p:nvPr userDrawn="1"/>
        </p:nvSpPr>
        <p:spPr>
          <a:xfrm>
            <a:off x="217488" y="6525343"/>
            <a:ext cx="7848000" cy="246931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Université de </a:t>
            </a:r>
            <a:r>
              <a:rPr kumimoji="0" lang="de-DE" sz="8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fribourg</a:t>
            </a: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Universität Freiburg   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9360000" y="504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2" name="Grafik 8" descr="UNF_Logo_klein.emf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676456" y="6471630"/>
            <a:ext cx="380694" cy="3417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16000" indent="-216000" algn="l" defTabSz="914400" rtl="0" eaLnBrk="1" latinLnBrk="0" hangingPunct="1">
        <a:lnSpc>
          <a:spcPts val="2700"/>
        </a:lnSpc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BD81A-E6F8-0242-B16B-F5D127702A8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87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82F3609-35B2-F24C-82D5-1C07BAD17E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r="2973"/>
          <a:stretch/>
        </p:blipFill>
        <p:spPr>
          <a:xfrm>
            <a:off x="0" y="-99392"/>
            <a:ext cx="9144000" cy="6480719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05CCBC5-6D4D-604B-BD7F-9443AF10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8" y="692696"/>
            <a:ext cx="8278812" cy="5544616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de-DE" sz="2400" dirty="0">
                <a:solidFill>
                  <a:srgbClr val="E4771D"/>
                </a:solidFill>
              </a:rPr>
            </a:br>
            <a:r>
              <a:rPr lang="de-DE" sz="4800" dirty="0">
                <a:solidFill>
                  <a:srgbClr val="002060"/>
                </a:solidFill>
              </a:rPr>
              <a:t>AUSTAUSCHAUFENTHALT</a:t>
            </a:r>
            <a:r>
              <a:rPr lang="de-DE" sz="2800" dirty="0">
                <a:solidFill>
                  <a:srgbClr val="002060"/>
                </a:solidFill>
              </a:rPr>
              <a:t> </a:t>
            </a:r>
            <a:br>
              <a:rPr lang="de-DE" sz="2800" dirty="0">
                <a:solidFill>
                  <a:srgbClr val="002060"/>
                </a:solidFill>
              </a:rPr>
            </a:br>
            <a:r>
              <a:rPr lang="de-DE" sz="3600" dirty="0">
                <a:solidFill>
                  <a:srgbClr val="002060"/>
                </a:solidFill>
              </a:rPr>
              <a:t>IM 2025/26</a:t>
            </a:r>
          </a:p>
          <a:p>
            <a:pPr>
              <a:lnSpc>
                <a:spcPct val="150000"/>
              </a:lnSpc>
            </a:pPr>
            <a:endParaRPr lang="de-DE" sz="2800" dirty="0">
              <a:solidFill>
                <a:srgbClr val="E4771D"/>
              </a:solidFill>
            </a:endParaRPr>
          </a:p>
          <a:p>
            <a:pPr>
              <a:lnSpc>
                <a:spcPct val="150000"/>
              </a:lnSpc>
            </a:pPr>
            <a:endParaRPr lang="de-DE" sz="2800" dirty="0">
              <a:solidFill>
                <a:srgbClr val="E4771D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de-DE" sz="4000" dirty="0">
                <a:solidFill>
                  <a:schemeClr val="bg1"/>
                </a:solidFill>
              </a:rPr>
              <a:t>EINE EINMALIGE GELEGENHEIT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33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82F3609-35B2-F24C-82D5-1C07BAD17E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r="2331"/>
          <a:stretch/>
        </p:blipFill>
        <p:spPr>
          <a:xfrm>
            <a:off x="0" y="-12705"/>
            <a:ext cx="9144000" cy="639403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4C6F91E-5244-8E5E-1176-B23A29E6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5 gute Gründe für einen Auslandaufenthalt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0B4F8D4-A439-8E3A-DA03-4EFA6D9180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CH" sz="2400" b="0" dirty="0">
                <a:solidFill>
                  <a:schemeClr val="bg1"/>
                </a:solidFill>
              </a:rPr>
              <a:t>Sie erwerben ein internationales Profil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CH" sz="2400" b="0" dirty="0">
                <a:solidFill>
                  <a:schemeClr val="bg1"/>
                </a:solidFill>
              </a:rPr>
              <a:t>Sie tauchen in ein neues akademisches Umfeld ein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CH" sz="2400" b="0" dirty="0">
                <a:solidFill>
                  <a:schemeClr val="bg1"/>
                </a:solidFill>
              </a:rPr>
              <a:t>Sie verbessern Ihre Sprachkenntnisse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CH" sz="2400" b="0" dirty="0">
                <a:solidFill>
                  <a:schemeClr val="bg1"/>
                </a:solidFill>
              </a:rPr>
              <a:t>Sie entdecken eine neue Kultur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CH" sz="2400" b="0" dirty="0">
                <a:solidFill>
                  <a:schemeClr val="bg1"/>
                </a:solidFill>
              </a:rPr>
              <a:t>Sie werten Ihren Lebenslauf auf</a:t>
            </a:r>
          </a:p>
        </p:txBody>
      </p:sp>
    </p:spTree>
    <p:extLst>
      <p:ext uri="{BB962C8B-B14F-4D97-AF65-F5344CB8AC3E}">
        <p14:creationId xmlns:p14="http://schemas.microsoft.com/office/powerpoint/2010/main" val="162769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A9AA4-6175-C377-92D8-EEF71F805D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163513"/>
            <a:ext cx="8712200" cy="484187"/>
          </a:xfrm>
        </p:spPr>
        <p:txBody>
          <a:bodyPr/>
          <a:lstStyle/>
          <a:p>
            <a:r>
              <a:rPr lang="de-CH" sz="2400" dirty="0">
                <a:solidFill>
                  <a:schemeClr val="bg1"/>
                </a:solidFill>
              </a:rPr>
              <a:t>Study </a:t>
            </a:r>
            <a:r>
              <a:rPr lang="de-CH" sz="2400" dirty="0" err="1">
                <a:solidFill>
                  <a:schemeClr val="bg1"/>
                </a:solidFill>
              </a:rPr>
              <a:t>abroad</a:t>
            </a:r>
            <a:r>
              <a:rPr lang="de-CH" sz="2400" dirty="0">
                <a:solidFill>
                  <a:schemeClr val="bg1"/>
                </a:solidFill>
              </a:rPr>
              <a:t> @ University of Rennes 1, France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2E0582-B152-789F-6362-59A3C8896B3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23528" y="855662"/>
            <a:ext cx="3960813" cy="5146675"/>
          </a:xfrm>
          <a:prstGeom prst="rect">
            <a:avLst/>
          </a:prstGeom>
        </p:spPr>
        <p:txBody>
          <a:bodyPr/>
          <a:lstStyle/>
          <a:p>
            <a:r>
              <a:rPr lang="de-CH" sz="1600" b="0" i="1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</a:rPr>
              <a:t>“</a:t>
            </a:r>
            <a:r>
              <a:rPr lang="en-US" sz="1600" b="0" i="1">
                <a:solidFill>
                  <a:schemeClr val="bg2"/>
                </a:solidFill>
                <a:effectLst/>
                <a:latin typeface="+mn-lt"/>
              </a:rPr>
              <a:t>Studying </a:t>
            </a:r>
            <a:r>
              <a:rPr lang="en-US" sz="1600" b="0" i="1" dirty="0">
                <a:solidFill>
                  <a:schemeClr val="bg2"/>
                </a:solidFill>
                <a:effectLst/>
                <a:latin typeface="+mn-lt"/>
              </a:rPr>
              <a:t>abroad has been one of the best things in my life so far! Even though it can be really overwhelming to be alone in a foreign city, it’s a once-in-a-lifetime experience. Meeting new people from all over the world, exploring the culture and trying new food while travelling around Brittany has been amazing. I’ve explored a lot of Brittany culture, especially the food. My best memory was renting a house in Normandy with friends and exploring the region together, for example visiting </a:t>
            </a:r>
            <a:r>
              <a:rPr lang="en-US" sz="1600" b="0" i="1" dirty="0" err="1">
                <a:solidFill>
                  <a:schemeClr val="bg2"/>
                </a:solidFill>
                <a:effectLst/>
                <a:latin typeface="+mn-lt"/>
              </a:rPr>
              <a:t>Étretat</a:t>
            </a:r>
            <a:r>
              <a:rPr lang="en-US" sz="1600" b="0" i="1" dirty="0">
                <a:solidFill>
                  <a:schemeClr val="bg2"/>
                </a:solidFill>
                <a:effectLst/>
                <a:latin typeface="+mn-lt"/>
              </a:rPr>
              <a:t> and its beautiful nature!” </a:t>
            </a:r>
          </a:p>
          <a:p>
            <a:r>
              <a:rPr lang="de-CH" sz="16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Laura Hochuli</a:t>
            </a:r>
            <a:endParaRPr lang="de-CH" sz="1600" b="1" dirty="0">
              <a:solidFill>
                <a:schemeClr val="bg2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de-CH" dirty="0"/>
          </a:p>
        </p:txBody>
      </p:sp>
      <p:pic>
        <p:nvPicPr>
          <p:cNvPr id="5" name="Grafik 4" descr="Ein Bild, das Himmel, draußen, Wolke, Person enthält.">
            <a:extLst>
              <a:ext uri="{FF2B5EF4-FFF2-40B4-BE49-F238E27FC236}">
                <a16:creationId xmlns:a16="http://schemas.microsoft.com/office/drawing/2014/main" id="{676BE1B9-B1B6-FA9A-71B5-2B4224FEA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647700"/>
            <a:ext cx="4185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3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EC68ACA-796E-B0A1-BC3C-629985DA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88640"/>
            <a:ext cx="8712200" cy="59816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Wie </a:t>
            </a:r>
            <a:r>
              <a:rPr lang="en-US" sz="1800" dirty="0" err="1">
                <a:solidFill>
                  <a:schemeClr val="tx1"/>
                </a:solidFill>
              </a:rPr>
              <a:t>bewerbe</a:t>
            </a:r>
            <a:r>
              <a:rPr lang="en-US" sz="1800" dirty="0">
                <a:solidFill>
                  <a:schemeClr val="tx1"/>
                </a:solidFill>
              </a:rPr>
              <a:t> ich </a:t>
            </a:r>
            <a:r>
              <a:rPr lang="en-US" sz="1800" dirty="0" err="1">
                <a:solidFill>
                  <a:schemeClr val="tx1"/>
                </a:solidFill>
              </a:rPr>
              <a:t>mich</a:t>
            </a:r>
            <a:r>
              <a:rPr lang="en-US" sz="1800" dirty="0">
                <a:solidFill>
                  <a:schemeClr val="tx1"/>
                </a:solidFill>
              </a:rPr>
              <a:t> auf </a:t>
            </a:r>
            <a:r>
              <a:rPr lang="en-US" sz="1800" dirty="0" err="1">
                <a:solidFill>
                  <a:schemeClr val="tx1"/>
                </a:solidFill>
              </a:rPr>
              <a:t>Myunifr</a:t>
            </a:r>
            <a:r>
              <a:rPr lang="en-US" sz="1800" dirty="0">
                <a:solidFill>
                  <a:schemeClr val="tx1"/>
                </a:solidFill>
              </a:rPr>
              <a:t> für </a:t>
            </a:r>
            <a:r>
              <a:rPr lang="en-US" sz="1800" dirty="0" err="1">
                <a:solidFill>
                  <a:schemeClr val="tx1"/>
                </a:solidFill>
              </a:rPr>
              <a:t>einen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austauschaufenthalt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809813F-2AF9-1348-DDC2-5C7CB42D5F8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183188" y="3357563"/>
            <a:ext cx="3960812" cy="25558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25C5784D-1E4E-9974-4245-E4945AFDAEB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23528" y="711791"/>
            <a:ext cx="8278812" cy="5359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Leitfaden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de-CH" sz="2000" b="0" i="0" dirty="0">
                <a:solidFill>
                  <a:srgbClr val="343434"/>
                </a:solidFill>
                <a:effectLst/>
                <a:latin typeface="+mn-lt"/>
              </a:rPr>
              <a:t>Dieser Leitfaden bietet eine Übersicht </a:t>
            </a:r>
          </a:p>
          <a:p>
            <a:pPr>
              <a:lnSpc>
                <a:spcPct val="150000"/>
              </a:lnSpc>
              <a:buNone/>
            </a:pPr>
            <a:r>
              <a:rPr lang="de-CH" sz="2000" b="0" i="0" dirty="0">
                <a:solidFill>
                  <a:srgbClr val="343434"/>
                </a:solidFill>
                <a:effectLst/>
                <a:latin typeface="+mn-lt"/>
              </a:rPr>
              <a:t>über alle notwendigen Schritte – </a:t>
            </a:r>
          </a:p>
          <a:p>
            <a:pPr>
              <a:lnSpc>
                <a:spcPct val="150000"/>
              </a:lnSpc>
              <a:buNone/>
            </a:pPr>
            <a:r>
              <a:rPr lang="de-CH" sz="2000" b="0" i="0" dirty="0">
                <a:solidFill>
                  <a:srgbClr val="343434"/>
                </a:solidFill>
                <a:effectLst/>
                <a:latin typeface="+mn-lt"/>
              </a:rPr>
              <a:t>vor, während und nach </a:t>
            </a:r>
          </a:p>
          <a:p>
            <a:pPr>
              <a:lnSpc>
                <a:spcPct val="150000"/>
              </a:lnSpc>
              <a:buNone/>
            </a:pPr>
            <a:r>
              <a:rPr lang="de-CH" sz="2000" b="0" i="0" dirty="0">
                <a:solidFill>
                  <a:srgbClr val="343434"/>
                </a:solidFill>
                <a:effectLst/>
                <a:latin typeface="+mn-lt"/>
              </a:rPr>
              <a:t>einem Austauschaufenthalt.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</a:rPr>
              <a:t>Tutorial</a:t>
            </a:r>
          </a:p>
          <a:p>
            <a:pPr>
              <a:lnSpc>
                <a:spcPct val="150000"/>
              </a:lnSpc>
              <a:buNone/>
            </a:pPr>
            <a:r>
              <a:rPr lang="de-CH" sz="2000" b="0" i="0" dirty="0">
                <a:solidFill>
                  <a:srgbClr val="343434"/>
                </a:solidFill>
                <a:effectLst/>
                <a:latin typeface="+mn-lt"/>
              </a:rPr>
              <a:t>Dieses Tutorial erklärt Ihnen Schritt für Schritt, </a:t>
            </a:r>
          </a:p>
          <a:p>
            <a:pPr>
              <a:lnSpc>
                <a:spcPct val="150000"/>
              </a:lnSpc>
              <a:buNone/>
            </a:pPr>
            <a:r>
              <a:rPr lang="de-CH" sz="2000" b="0" i="0" dirty="0">
                <a:solidFill>
                  <a:srgbClr val="343434"/>
                </a:solidFill>
                <a:effectLst/>
                <a:latin typeface="+mn-lt"/>
              </a:rPr>
              <a:t>wie Sie eine Bewerbung für einen </a:t>
            </a:r>
          </a:p>
          <a:p>
            <a:pPr>
              <a:lnSpc>
                <a:spcPct val="150000"/>
              </a:lnSpc>
              <a:buNone/>
            </a:pPr>
            <a:r>
              <a:rPr lang="de-CH" sz="2000" b="0" i="0" dirty="0">
                <a:solidFill>
                  <a:srgbClr val="343434"/>
                </a:solidFill>
                <a:effectLst/>
                <a:latin typeface="+mn-lt"/>
              </a:rPr>
              <a:t>Austauschaufenthalt auf Ihrem </a:t>
            </a:r>
            <a:r>
              <a:rPr lang="de-CH" sz="2000" b="0" i="0" dirty="0" err="1">
                <a:solidFill>
                  <a:srgbClr val="343434"/>
                </a:solidFill>
                <a:effectLst/>
                <a:latin typeface="+mn-lt"/>
              </a:rPr>
              <a:t>MyUnifr</a:t>
            </a:r>
            <a:r>
              <a:rPr lang="de-CH" sz="2000" b="0" i="0" dirty="0">
                <a:solidFill>
                  <a:srgbClr val="343434"/>
                </a:solidFill>
                <a:effectLst/>
                <a:latin typeface="+mn-lt"/>
              </a:rPr>
              <a:t>-Portal </a:t>
            </a:r>
          </a:p>
          <a:p>
            <a:pPr>
              <a:lnSpc>
                <a:spcPct val="150000"/>
              </a:lnSpc>
              <a:buNone/>
            </a:pPr>
            <a:r>
              <a:rPr lang="de-CH" sz="2000" b="0" i="0" dirty="0">
                <a:solidFill>
                  <a:srgbClr val="343434"/>
                </a:solidFill>
                <a:effectLst/>
                <a:latin typeface="+mn-lt"/>
              </a:rPr>
              <a:t>einreichen können.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Inhaltsplatzhalter 7" descr="Ein Bild, das Muster, nähen enthält.&#10;&#10;Automatisch generierte Beschreibung">
            <a:extLst>
              <a:ext uri="{FF2B5EF4-FFF2-40B4-BE49-F238E27FC236}">
                <a16:creationId xmlns:a16="http://schemas.microsoft.com/office/drawing/2014/main" id="{A213CBEE-27C8-9930-0970-E2D0E156BAA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1004390"/>
            <a:ext cx="2060575" cy="2060575"/>
          </a:xfrm>
          <a:prstGeom prst="rect">
            <a:avLst/>
          </a:prstGeom>
        </p:spPr>
      </p:pic>
      <p:pic>
        <p:nvPicPr>
          <p:cNvPr id="12" name="Inhaltsplatzhalter 7">
            <a:extLst>
              <a:ext uri="{FF2B5EF4-FFF2-40B4-BE49-F238E27FC236}">
                <a16:creationId xmlns:a16="http://schemas.microsoft.com/office/drawing/2014/main" id="{A02FAEA6-FF70-F638-B028-3953D827A0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200" y="3973513"/>
            <a:ext cx="2060575" cy="20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5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82F3609-35B2-F24C-82D5-1C07BAD17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t="1" r="19818" b="11910"/>
          <a:stretch/>
        </p:blipFill>
        <p:spPr>
          <a:xfrm>
            <a:off x="0" y="-12705"/>
            <a:ext cx="9144000" cy="6394033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05CCBC5-6D4D-604B-BD7F-9443AF10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8" y="332656"/>
            <a:ext cx="8278812" cy="5904655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de-DE" sz="3600" dirty="0">
                <a:solidFill>
                  <a:schemeClr val="bg1"/>
                </a:solidFill>
              </a:rPr>
              <a:t>BESUCHEN SIE </a:t>
            </a:r>
          </a:p>
          <a:p>
            <a:pPr lvl="3" indent="-414000" algn="ctr">
              <a:buNone/>
            </a:pPr>
            <a:r>
              <a:rPr lang="de-DE" sz="3600" b="1" dirty="0" err="1">
                <a:solidFill>
                  <a:schemeClr val="bg1"/>
                </a:solidFill>
              </a:rPr>
              <a:t>www.unifr.ch</a:t>
            </a:r>
            <a:r>
              <a:rPr lang="de-DE" sz="3600" b="1" dirty="0">
                <a:solidFill>
                  <a:schemeClr val="bg1"/>
                </a:solidFill>
              </a:rPr>
              <a:t>/</a:t>
            </a:r>
            <a:r>
              <a:rPr lang="de-DE" sz="3600" b="1" dirty="0" err="1">
                <a:solidFill>
                  <a:schemeClr val="bg1"/>
                </a:solidFill>
              </a:rPr>
              <a:t>mobility</a:t>
            </a:r>
            <a:br>
              <a:rPr lang="de-DE" sz="3200" b="1" dirty="0">
                <a:solidFill>
                  <a:schemeClr val="bg1"/>
                </a:solidFill>
              </a:rPr>
            </a:br>
            <a:endParaRPr lang="de-DE" sz="1800" dirty="0"/>
          </a:p>
          <a:p>
            <a:pPr>
              <a:lnSpc>
                <a:spcPct val="100000"/>
              </a:lnSpc>
              <a:buNone/>
            </a:pPr>
            <a:r>
              <a:rPr lang="de-DE" sz="4600" dirty="0">
                <a:solidFill>
                  <a:schemeClr val="bg1"/>
                </a:solidFill>
              </a:rPr>
              <a:t>BEWERBUNG FÜR EUROPA </a:t>
            </a:r>
            <a:br>
              <a:rPr lang="de-DE" sz="4600" dirty="0">
                <a:solidFill>
                  <a:srgbClr val="002060"/>
                </a:solidFill>
              </a:rPr>
            </a:br>
            <a:endParaRPr lang="de-DE" sz="4600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  <a:buNone/>
            </a:pPr>
            <a:endParaRPr lang="de-DE" sz="4000" cap="none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buNone/>
            </a:pPr>
            <a:endParaRPr lang="de-DE" sz="4000" cap="none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buNone/>
            </a:pPr>
            <a:r>
              <a:rPr lang="de-DE" sz="4000" cap="none" dirty="0">
                <a:solidFill>
                  <a:schemeClr val="bg1"/>
                </a:solidFill>
              </a:rPr>
              <a:t>bis 31. Januar 2025 auf </a:t>
            </a:r>
            <a:r>
              <a:rPr lang="de-DE" sz="4000" cap="none" dirty="0" err="1">
                <a:solidFill>
                  <a:schemeClr val="bg1"/>
                </a:solidFill>
              </a:rPr>
              <a:t>MyUnifr</a:t>
            </a:r>
            <a:endParaRPr lang="de-DE" sz="4000" cap="none" dirty="0">
              <a:solidFill>
                <a:schemeClr val="bg1"/>
              </a:solidFill>
            </a:endParaRPr>
          </a:p>
          <a:p>
            <a:pPr>
              <a:lnSpc>
                <a:spcPts val="2700"/>
              </a:lnSpc>
            </a:pPr>
            <a:endParaRPr lang="de-DE" sz="1800" dirty="0"/>
          </a:p>
          <a:p>
            <a:pPr>
              <a:buNone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5BA315-01FB-CE3F-CD97-E76C09742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2612" y="3184311"/>
            <a:ext cx="208800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21248"/>
      </p:ext>
    </p:extLst>
  </p:cSld>
  <p:clrMapOvr>
    <a:masterClrMapping/>
  </p:clrMapOvr>
</p:sld>
</file>

<file path=ppt/theme/theme1.xml><?xml version="1.0" encoding="utf-8"?>
<a:theme xmlns:a="http://schemas.openxmlformats.org/drawingml/2006/main" name="UNI FR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lnSpc>
            <a:spcPts val="27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PPT_pres_UNIFR_2018</Template>
  <TotalTime>0</TotalTime>
  <Words>338</Words>
  <Application>Microsoft Office PowerPoint</Application>
  <PresentationFormat>Bildschirmpräsentation (4:3)</PresentationFormat>
  <Paragraphs>45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UNI FR</vt:lpstr>
      <vt:lpstr>Conception personnalisée</vt:lpstr>
      <vt:lpstr>PowerPoint-Präsentation</vt:lpstr>
      <vt:lpstr>5 gute Gründe für einen Auslandaufenthalt</vt:lpstr>
      <vt:lpstr>Study abroad @ University of Rennes 1, France</vt:lpstr>
      <vt:lpstr>Wie bewerbe ich mich auf Myunifr für einen austauschaufenthalt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FAVRE Veronika</cp:lastModifiedBy>
  <cp:revision>427</cp:revision>
  <dcterms:created xsi:type="dcterms:W3CDTF">2017-12-18T09:17:29Z</dcterms:created>
  <dcterms:modified xsi:type="dcterms:W3CDTF">2024-12-09T13:30:36Z</dcterms:modified>
</cp:coreProperties>
</file>