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8"/>
  </p:notesMasterIdLst>
  <p:handoutMasterIdLst>
    <p:handoutMasterId r:id="rId29"/>
  </p:handoutMasterIdLst>
  <p:sldIdLst>
    <p:sldId id="397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98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95" r:id="rId25"/>
    <p:sldId id="396" r:id="rId26"/>
    <p:sldId id="388" r:id="rId27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703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238"/>
    <a:srgbClr val="FFCCCC"/>
    <a:srgbClr val="EEC209"/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373" autoAdjust="0"/>
  </p:normalViewPr>
  <p:slideViewPr>
    <p:cSldViewPr showGuides="1">
      <p:cViewPr varScale="1">
        <p:scale>
          <a:sx n="101" d="100"/>
          <a:sy n="101" d="100"/>
        </p:scale>
        <p:origin x="1434" y="72"/>
      </p:cViewPr>
      <p:guideLst>
        <p:guide orient="horz" pos="1525"/>
        <p:guide orient="horz" pos="663"/>
        <p:guide pos="703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D241A-4A38-4DD2-AB0A-0E7C450E93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09E68778-7B21-41C7-BF89-685A10815B9A}">
      <dgm:prSet phldrT="[Text]"/>
      <dgm:spPr>
        <a:solidFill>
          <a:srgbClr val="BF1238"/>
        </a:solidFill>
      </dgm:spPr>
      <dgm:t>
        <a:bodyPr/>
        <a:lstStyle/>
        <a:p>
          <a:r>
            <a:rPr lang="de-CH" b="1" dirty="0">
              <a:solidFill>
                <a:srgbClr val="FFFF00"/>
              </a:solidFill>
            </a:rPr>
            <a:t>Qualität</a:t>
          </a:r>
          <a:endParaRPr lang="fr-CH" b="1" dirty="0">
            <a:solidFill>
              <a:srgbClr val="FFFF00"/>
            </a:solidFill>
          </a:endParaRPr>
        </a:p>
      </dgm:t>
    </dgm:pt>
    <dgm:pt modelId="{81B63E25-59C4-454B-B097-729E53BAA77C}" type="parTrans" cxnId="{802DD0A8-9394-44F9-9F6F-E1A145FABD2C}">
      <dgm:prSet/>
      <dgm:spPr/>
      <dgm:t>
        <a:bodyPr/>
        <a:lstStyle/>
        <a:p>
          <a:endParaRPr lang="fr-CH"/>
        </a:p>
      </dgm:t>
    </dgm:pt>
    <dgm:pt modelId="{8EBA9F37-C7FC-45CB-8903-9A7C914683F3}" type="sibTrans" cxnId="{802DD0A8-9394-44F9-9F6F-E1A145FABD2C}">
      <dgm:prSet/>
      <dgm:spPr/>
      <dgm:t>
        <a:bodyPr/>
        <a:lstStyle/>
        <a:p>
          <a:endParaRPr lang="fr-CH"/>
        </a:p>
      </dgm:t>
    </dgm:pt>
    <dgm:pt modelId="{60CED68D-7004-4030-99E2-80A48E33536A}">
      <dgm:prSet phldrT="[Text]" phldr="1"/>
      <dgm:spPr>
        <a:solidFill>
          <a:srgbClr val="BF1238"/>
        </a:solidFill>
      </dgm:spPr>
      <dgm:t>
        <a:bodyPr/>
        <a:lstStyle/>
        <a:p>
          <a:endParaRPr lang="fr-CH" dirty="0"/>
        </a:p>
      </dgm:t>
    </dgm:pt>
    <dgm:pt modelId="{53744B5D-04BF-43B6-BB16-EBF16BD937CF}" type="parTrans" cxnId="{F99AA679-28FA-4182-968B-73D62B4F19A3}">
      <dgm:prSet/>
      <dgm:spPr/>
      <dgm:t>
        <a:bodyPr/>
        <a:lstStyle/>
        <a:p>
          <a:endParaRPr lang="fr-CH"/>
        </a:p>
      </dgm:t>
    </dgm:pt>
    <dgm:pt modelId="{C59B6903-E853-4A72-B76A-BFB373730051}" type="sibTrans" cxnId="{F99AA679-28FA-4182-968B-73D62B4F19A3}">
      <dgm:prSet/>
      <dgm:spPr/>
      <dgm:t>
        <a:bodyPr/>
        <a:lstStyle/>
        <a:p>
          <a:endParaRPr lang="fr-CH"/>
        </a:p>
      </dgm:t>
    </dgm:pt>
    <dgm:pt modelId="{62F62591-0686-45D9-A0F4-87B2D03B994B}">
      <dgm:prSet phldrT="[Text]" phldr="1"/>
      <dgm:spPr>
        <a:solidFill>
          <a:srgbClr val="BF1238"/>
        </a:solidFill>
      </dgm:spPr>
      <dgm:t>
        <a:bodyPr/>
        <a:lstStyle/>
        <a:p>
          <a:endParaRPr lang="fr-CH" dirty="0"/>
        </a:p>
      </dgm:t>
    </dgm:pt>
    <dgm:pt modelId="{5FD26212-EB3B-4E73-8073-30AF1FB95316}" type="parTrans" cxnId="{4F9C1687-5C92-43A1-955E-E8A6CBEC6591}">
      <dgm:prSet/>
      <dgm:spPr/>
      <dgm:t>
        <a:bodyPr/>
        <a:lstStyle/>
        <a:p>
          <a:endParaRPr lang="fr-CH"/>
        </a:p>
      </dgm:t>
    </dgm:pt>
    <dgm:pt modelId="{1A76B02D-C672-45A8-849B-6F4AA9640202}" type="sibTrans" cxnId="{4F9C1687-5C92-43A1-955E-E8A6CBEC6591}">
      <dgm:prSet/>
      <dgm:spPr/>
      <dgm:t>
        <a:bodyPr/>
        <a:lstStyle/>
        <a:p>
          <a:endParaRPr lang="fr-CH"/>
        </a:p>
      </dgm:t>
    </dgm:pt>
    <dgm:pt modelId="{7A2EC296-12A5-4D32-A2CC-CA503C4751CD}">
      <dgm:prSet phldrT="[Text]"/>
      <dgm:spPr>
        <a:solidFill>
          <a:srgbClr val="BF1238"/>
        </a:solidFill>
      </dgm:spPr>
      <dgm:t>
        <a:bodyPr/>
        <a:lstStyle/>
        <a:p>
          <a:r>
            <a:rPr lang="de-CH" b="1" dirty="0">
              <a:solidFill>
                <a:srgbClr val="FFFF00"/>
              </a:solidFill>
            </a:rPr>
            <a:t>Attraktivität</a:t>
          </a:r>
          <a:endParaRPr lang="fr-CH" b="1" dirty="0">
            <a:solidFill>
              <a:srgbClr val="FFFF00"/>
            </a:solidFill>
          </a:endParaRPr>
        </a:p>
      </dgm:t>
    </dgm:pt>
    <dgm:pt modelId="{FF24878C-A815-4D7A-B9A1-A40E6E167993}" type="parTrans" cxnId="{6CB6080F-6696-4488-A163-A837A5936713}">
      <dgm:prSet/>
      <dgm:spPr/>
      <dgm:t>
        <a:bodyPr/>
        <a:lstStyle/>
        <a:p>
          <a:endParaRPr lang="fr-CH"/>
        </a:p>
      </dgm:t>
    </dgm:pt>
    <dgm:pt modelId="{3160E761-A275-4029-A23A-39B56819E25E}" type="sibTrans" cxnId="{6CB6080F-6696-4488-A163-A837A5936713}">
      <dgm:prSet/>
      <dgm:spPr/>
      <dgm:t>
        <a:bodyPr/>
        <a:lstStyle/>
        <a:p>
          <a:endParaRPr lang="fr-CH"/>
        </a:p>
      </dgm:t>
    </dgm:pt>
    <dgm:pt modelId="{B7C5ED92-E05C-44B7-94AE-80D8919C688C}">
      <dgm:prSet phldrT="[Text]" phldr="1"/>
      <dgm:spPr>
        <a:solidFill>
          <a:srgbClr val="BF1238"/>
        </a:solidFill>
      </dgm:spPr>
      <dgm:t>
        <a:bodyPr/>
        <a:lstStyle/>
        <a:p>
          <a:endParaRPr lang="fr-CH" dirty="0"/>
        </a:p>
      </dgm:t>
    </dgm:pt>
    <dgm:pt modelId="{2DF3842E-0830-4B4C-9B70-78E41ADA59D3}" type="parTrans" cxnId="{D68F7A5D-DB52-4757-B356-AE0DB0AB45C5}">
      <dgm:prSet/>
      <dgm:spPr/>
      <dgm:t>
        <a:bodyPr/>
        <a:lstStyle/>
        <a:p>
          <a:endParaRPr lang="fr-CH"/>
        </a:p>
      </dgm:t>
    </dgm:pt>
    <dgm:pt modelId="{3912CA8F-D6B7-4276-8170-12826303DA54}" type="sibTrans" cxnId="{D68F7A5D-DB52-4757-B356-AE0DB0AB45C5}">
      <dgm:prSet/>
      <dgm:spPr/>
      <dgm:t>
        <a:bodyPr/>
        <a:lstStyle/>
        <a:p>
          <a:endParaRPr lang="fr-CH"/>
        </a:p>
      </dgm:t>
    </dgm:pt>
    <dgm:pt modelId="{29194801-8600-4F91-AD22-0566B3B96719}">
      <dgm:prSet phldrT="[Text]" phldr="1"/>
      <dgm:spPr>
        <a:solidFill>
          <a:srgbClr val="BF1238"/>
        </a:solidFill>
      </dgm:spPr>
      <dgm:t>
        <a:bodyPr/>
        <a:lstStyle/>
        <a:p>
          <a:endParaRPr lang="fr-CH" dirty="0"/>
        </a:p>
      </dgm:t>
    </dgm:pt>
    <dgm:pt modelId="{C14073D4-6D0E-49FF-AB4D-701FCF50AA60}" type="parTrans" cxnId="{C6FBD34D-C0D9-4AE6-900E-0EE2AA489F04}">
      <dgm:prSet/>
      <dgm:spPr/>
      <dgm:t>
        <a:bodyPr/>
        <a:lstStyle/>
        <a:p>
          <a:endParaRPr lang="fr-CH"/>
        </a:p>
      </dgm:t>
    </dgm:pt>
    <dgm:pt modelId="{0B72C151-EC7D-4AB1-91EA-81DC944AA56E}" type="sibTrans" cxnId="{C6FBD34D-C0D9-4AE6-900E-0EE2AA489F04}">
      <dgm:prSet/>
      <dgm:spPr/>
      <dgm:t>
        <a:bodyPr/>
        <a:lstStyle/>
        <a:p>
          <a:endParaRPr lang="fr-CH"/>
        </a:p>
      </dgm:t>
    </dgm:pt>
    <dgm:pt modelId="{D5D0CA58-FE84-464B-9831-DB63241A85C1}">
      <dgm:prSet phldrT="[Text]"/>
      <dgm:spPr>
        <a:solidFill>
          <a:srgbClr val="BF1238"/>
        </a:solidFill>
      </dgm:spPr>
      <dgm:t>
        <a:bodyPr/>
        <a:lstStyle/>
        <a:p>
          <a:r>
            <a:rPr lang="de-CH" b="1" dirty="0">
              <a:solidFill>
                <a:srgbClr val="FFFF00"/>
              </a:solidFill>
            </a:rPr>
            <a:t>Flexibilität</a:t>
          </a:r>
          <a:endParaRPr lang="fr-CH" b="1" dirty="0">
            <a:solidFill>
              <a:srgbClr val="FFFF00"/>
            </a:solidFill>
          </a:endParaRPr>
        </a:p>
      </dgm:t>
    </dgm:pt>
    <dgm:pt modelId="{4266C8E3-A5B5-4640-A10A-4E1AD36050F7}" type="parTrans" cxnId="{641B50EF-4F07-4126-99D5-1DB22AE1DB9D}">
      <dgm:prSet/>
      <dgm:spPr/>
      <dgm:t>
        <a:bodyPr/>
        <a:lstStyle/>
        <a:p>
          <a:endParaRPr lang="fr-CH"/>
        </a:p>
      </dgm:t>
    </dgm:pt>
    <dgm:pt modelId="{C7363EE9-67FF-46A8-9941-188927C24639}" type="sibTrans" cxnId="{641B50EF-4F07-4126-99D5-1DB22AE1DB9D}">
      <dgm:prSet/>
      <dgm:spPr/>
      <dgm:t>
        <a:bodyPr/>
        <a:lstStyle/>
        <a:p>
          <a:endParaRPr lang="fr-CH"/>
        </a:p>
      </dgm:t>
    </dgm:pt>
    <dgm:pt modelId="{E9B1C371-668F-4ABB-BEBB-9AA42843A7B1}">
      <dgm:prSet phldrT="[Text]" phldr="1"/>
      <dgm:spPr>
        <a:solidFill>
          <a:srgbClr val="BF1238"/>
        </a:solidFill>
      </dgm:spPr>
      <dgm:t>
        <a:bodyPr/>
        <a:lstStyle/>
        <a:p>
          <a:endParaRPr lang="fr-CH"/>
        </a:p>
      </dgm:t>
    </dgm:pt>
    <dgm:pt modelId="{D6F34BED-6002-4CD0-A2F0-769C76AF9B21}" type="parTrans" cxnId="{0C7A824F-1FEC-4FBF-B20B-DB94F562160B}">
      <dgm:prSet/>
      <dgm:spPr/>
      <dgm:t>
        <a:bodyPr/>
        <a:lstStyle/>
        <a:p>
          <a:endParaRPr lang="fr-CH"/>
        </a:p>
      </dgm:t>
    </dgm:pt>
    <dgm:pt modelId="{C190207A-1C3A-4777-9CAE-F9CDD1242798}" type="sibTrans" cxnId="{0C7A824F-1FEC-4FBF-B20B-DB94F562160B}">
      <dgm:prSet/>
      <dgm:spPr/>
      <dgm:t>
        <a:bodyPr/>
        <a:lstStyle/>
        <a:p>
          <a:endParaRPr lang="fr-CH"/>
        </a:p>
      </dgm:t>
    </dgm:pt>
    <dgm:pt modelId="{CFE5F85B-E5AF-4C5B-B50C-B1C657713AC1}">
      <dgm:prSet phldrT="[Text]" phldr="1"/>
      <dgm:spPr>
        <a:solidFill>
          <a:srgbClr val="BF1238"/>
        </a:solidFill>
      </dgm:spPr>
      <dgm:t>
        <a:bodyPr/>
        <a:lstStyle/>
        <a:p>
          <a:endParaRPr lang="fr-CH"/>
        </a:p>
      </dgm:t>
    </dgm:pt>
    <dgm:pt modelId="{283AF03A-BD7F-4BD8-9764-DF2A8A0AA441}" type="parTrans" cxnId="{E6A71D12-272F-4202-8397-D486A2DCF482}">
      <dgm:prSet/>
      <dgm:spPr/>
      <dgm:t>
        <a:bodyPr/>
        <a:lstStyle/>
        <a:p>
          <a:endParaRPr lang="fr-CH"/>
        </a:p>
      </dgm:t>
    </dgm:pt>
    <dgm:pt modelId="{29D59547-AB07-4583-B1BF-02573411DB2E}" type="sibTrans" cxnId="{E6A71D12-272F-4202-8397-D486A2DCF482}">
      <dgm:prSet/>
      <dgm:spPr/>
      <dgm:t>
        <a:bodyPr/>
        <a:lstStyle/>
        <a:p>
          <a:endParaRPr lang="fr-CH"/>
        </a:p>
      </dgm:t>
    </dgm:pt>
    <dgm:pt modelId="{B291971C-3EF4-4A37-8647-ADA21AA109B2}" type="pres">
      <dgm:prSet presAssocID="{972D241A-4A38-4DD2-AB0A-0E7C450E936E}" presName="Name0" presStyleCnt="0">
        <dgm:presLayoutVars>
          <dgm:dir/>
          <dgm:resizeHandles val="exact"/>
        </dgm:presLayoutVars>
      </dgm:prSet>
      <dgm:spPr/>
    </dgm:pt>
    <dgm:pt modelId="{D6E69FD2-72FF-428D-BF2C-EE1339E21A0B}" type="pres">
      <dgm:prSet presAssocID="{09E68778-7B21-41C7-BF89-685A10815B9A}" presName="node" presStyleLbl="node1" presStyleIdx="0" presStyleCnt="3" custScaleY="92136" custLinFactNeighborX="15795" custLinFactNeighborY="3544">
        <dgm:presLayoutVars>
          <dgm:bulletEnabled val="1"/>
        </dgm:presLayoutVars>
      </dgm:prSet>
      <dgm:spPr/>
    </dgm:pt>
    <dgm:pt modelId="{D2C76728-C793-489E-906B-5D2FE45E4D36}" type="pres">
      <dgm:prSet presAssocID="{8EBA9F37-C7FC-45CB-8903-9A7C914683F3}" presName="sibTrans" presStyleCnt="0"/>
      <dgm:spPr/>
    </dgm:pt>
    <dgm:pt modelId="{F37BE372-3E1E-422D-BAF9-BF989F607BF7}" type="pres">
      <dgm:prSet presAssocID="{7A2EC296-12A5-4D32-A2CC-CA503C4751CD}" presName="node" presStyleLbl="node1" presStyleIdx="1" presStyleCnt="3" custLinFactNeighborX="44292" custLinFactNeighborY="-21262">
        <dgm:presLayoutVars>
          <dgm:bulletEnabled val="1"/>
        </dgm:presLayoutVars>
      </dgm:prSet>
      <dgm:spPr/>
    </dgm:pt>
    <dgm:pt modelId="{A708FDEE-1441-4919-90A3-E04A44B1980E}" type="pres">
      <dgm:prSet presAssocID="{3160E761-A275-4029-A23A-39B56819E25E}" presName="sibTrans" presStyleCnt="0"/>
      <dgm:spPr/>
    </dgm:pt>
    <dgm:pt modelId="{8D13216E-EB90-4D96-A9C5-88108AF68242}" type="pres">
      <dgm:prSet presAssocID="{D5D0CA58-FE84-464B-9831-DB63241A85C1}" presName="node" presStyleLbl="node1" presStyleIdx="2" presStyleCnt="3" custLinFactNeighborX="40523">
        <dgm:presLayoutVars>
          <dgm:bulletEnabled val="1"/>
        </dgm:presLayoutVars>
      </dgm:prSet>
      <dgm:spPr/>
    </dgm:pt>
  </dgm:ptLst>
  <dgm:cxnLst>
    <dgm:cxn modelId="{87A44408-8C39-4BD5-A955-15EDC6130DF7}" type="presOf" srcId="{62F62591-0686-45D9-A0F4-87B2D03B994B}" destId="{D6E69FD2-72FF-428D-BF2C-EE1339E21A0B}" srcOrd="0" destOrd="2" presId="urn:microsoft.com/office/officeart/2005/8/layout/hList6"/>
    <dgm:cxn modelId="{6CB6080F-6696-4488-A163-A837A5936713}" srcId="{972D241A-4A38-4DD2-AB0A-0E7C450E936E}" destId="{7A2EC296-12A5-4D32-A2CC-CA503C4751CD}" srcOrd="1" destOrd="0" parTransId="{FF24878C-A815-4D7A-B9A1-A40E6E167993}" sibTransId="{3160E761-A275-4029-A23A-39B56819E25E}"/>
    <dgm:cxn modelId="{E6A71D12-272F-4202-8397-D486A2DCF482}" srcId="{D5D0CA58-FE84-464B-9831-DB63241A85C1}" destId="{CFE5F85B-E5AF-4C5B-B50C-B1C657713AC1}" srcOrd="1" destOrd="0" parTransId="{283AF03A-BD7F-4BD8-9764-DF2A8A0AA441}" sibTransId="{29D59547-AB07-4583-B1BF-02573411DB2E}"/>
    <dgm:cxn modelId="{5628463B-98D6-4C83-95BF-BE9D66409E70}" type="presOf" srcId="{B7C5ED92-E05C-44B7-94AE-80D8919C688C}" destId="{F37BE372-3E1E-422D-BAF9-BF989F607BF7}" srcOrd="0" destOrd="1" presId="urn:microsoft.com/office/officeart/2005/8/layout/hList6"/>
    <dgm:cxn modelId="{D68F7A5D-DB52-4757-B356-AE0DB0AB45C5}" srcId="{7A2EC296-12A5-4D32-A2CC-CA503C4751CD}" destId="{B7C5ED92-E05C-44B7-94AE-80D8919C688C}" srcOrd="0" destOrd="0" parTransId="{2DF3842E-0830-4B4C-9B70-78E41ADA59D3}" sibTransId="{3912CA8F-D6B7-4276-8170-12826303DA54}"/>
    <dgm:cxn modelId="{C6FBD34D-C0D9-4AE6-900E-0EE2AA489F04}" srcId="{7A2EC296-12A5-4D32-A2CC-CA503C4751CD}" destId="{29194801-8600-4F91-AD22-0566B3B96719}" srcOrd="1" destOrd="0" parTransId="{C14073D4-6D0E-49FF-AB4D-701FCF50AA60}" sibTransId="{0B72C151-EC7D-4AB1-91EA-81DC944AA56E}"/>
    <dgm:cxn modelId="{0C7A824F-1FEC-4FBF-B20B-DB94F562160B}" srcId="{D5D0CA58-FE84-464B-9831-DB63241A85C1}" destId="{E9B1C371-668F-4ABB-BEBB-9AA42843A7B1}" srcOrd="0" destOrd="0" parTransId="{D6F34BED-6002-4CD0-A2F0-769C76AF9B21}" sibTransId="{C190207A-1C3A-4777-9CAE-F9CDD1242798}"/>
    <dgm:cxn modelId="{94D37758-770E-41A2-A8BD-C06C75A0F476}" type="presOf" srcId="{7A2EC296-12A5-4D32-A2CC-CA503C4751CD}" destId="{F37BE372-3E1E-422D-BAF9-BF989F607BF7}" srcOrd="0" destOrd="0" presId="urn:microsoft.com/office/officeart/2005/8/layout/hList6"/>
    <dgm:cxn modelId="{ADCA9358-1421-45B7-95CB-71DC5DADA77C}" type="presOf" srcId="{E9B1C371-668F-4ABB-BEBB-9AA42843A7B1}" destId="{8D13216E-EB90-4D96-A9C5-88108AF68242}" srcOrd="0" destOrd="1" presId="urn:microsoft.com/office/officeart/2005/8/layout/hList6"/>
    <dgm:cxn modelId="{F99AA679-28FA-4182-968B-73D62B4F19A3}" srcId="{09E68778-7B21-41C7-BF89-685A10815B9A}" destId="{60CED68D-7004-4030-99E2-80A48E33536A}" srcOrd="0" destOrd="0" parTransId="{53744B5D-04BF-43B6-BB16-EBF16BD937CF}" sibTransId="{C59B6903-E853-4A72-B76A-BFB373730051}"/>
    <dgm:cxn modelId="{3B011082-9022-4612-BD0C-0B9A22ED58F0}" type="presOf" srcId="{29194801-8600-4F91-AD22-0566B3B96719}" destId="{F37BE372-3E1E-422D-BAF9-BF989F607BF7}" srcOrd="0" destOrd="2" presId="urn:microsoft.com/office/officeart/2005/8/layout/hList6"/>
    <dgm:cxn modelId="{4F9C1687-5C92-43A1-955E-E8A6CBEC6591}" srcId="{09E68778-7B21-41C7-BF89-685A10815B9A}" destId="{62F62591-0686-45D9-A0F4-87B2D03B994B}" srcOrd="1" destOrd="0" parTransId="{5FD26212-EB3B-4E73-8073-30AF1FB95316}" sibTransId="{1A76B02D-C672-45A8-849B-6F4AA9640202}"/>
    <dgm:cxn modelId="{802DD0A8-9394-44F9-9F6F-E1A145FABD2C}" srcId="{972D241A-4A38-4DD2-AB0A-0E7C450E936E}" destId="{09E68778-7B21-41C7-BF89-685A10815B9A}" srcOrd="0" destOrd="0" parTransId="{81B63E25-59C4-454B-B097-729E53BAA77C}" sibTransId="{8EBA9F37-C7FC-45CB-8903-9A7C914683F3}"/>
    <dgm:cxn modelId="{687C63BF-8C4A-497C-A300-1886F8E3ACB8}" type="presOf" srcId="{60CED68D-7004-4030-99E2-80A48E33536A}" destId="{D6E69FD2-72FF-428D-BF2C-EE1339E21A0B}" srcOrd="0" destOrd="1" presId="urn:microsoft.com/office/officeart/2005/8/layout/hList6"/>
    <dgm:cxn modelId="{B51145D6-F479-4E26-8EDE-1CE80A7DFC54}" type="presOf" srcId="{09E68778-7B21-41C7-BF89-685A10815B9A}" destId="{D6E69FD2-72FF-428D-BF2C-EE1339E21A0B}" srcOrd="0" destOrd="0" presId="urn:microsoft.com/office/officeart/2005/8/layout/hList6"/>
    <dgm:cxn modelId="{349546E8-3D2A-4318-9234-33B824FBDE93}" type="presOf" srcId="{972D241A-4A38-4DD2-AB0A-0E7C450E936E}" destId="{B291971C-3EF4-4A37-8647-ADA21AA109B2}" srcOrd="0" destOrd="0" presId="urn:microsoft.com/office/officeart/2005/8/layout/hList6"/>
    <dgm:cxn modelId="{641B50EF-4F07-4126-99D5-1DB22AE1DB9D}" srcId="{972D241A-4A38-4DD2-AB0A-0E7C450E936E}" destId="{D5D0CA58-FE84-464B-9831-DB63241A85C1}" srcOrd="2" destOrd="0" parTransId="{4266C8E3-A5B5-4640-A10A-4E1AD36050F7}" sibTransId="{C7363EE9-67FF-46A8-9941-188927C24639}"/>
    <dgm:cxn modelId="{6E68F4F3-145E-4B60-B2C0-784028E6330D}" type="presOf" srcId="{D5D0CA58-FE84-464B-9831-DB63241A85C1}" destId="{8D13216E-EB90-4D96-A9C5-88108AF68242}" srcOrd="0" destOrd="0" presId="urn:microsoft.com/office/officeart/2005/8/layout/hList6"/>
    <dgm:cxn modelId="{4E1C32F5-9E10-4379-800F-CDC0FC22C762}" type="presOf" srcId="{CFE5F85B-E5AF-4C5B-B50C-B1C657713AC1}" destId="{8D13216E-EB90-4D96-A9C5-88108AF68242}" srcOrd="0" destOrd="2" presId="urn:microsoft.com/office/officeart/2005/8/layout/hList6"/>
    <dgm:cxn modelId="{FDE5429E-8632-4588-B6BE-35F6FDEBEBC5}" type="presParOf" srcId="{B291971C-3EF4-4A37-8647-ADA21AA109B2}" destId="{D6E69FD2-72FF-428D-BF2C-EE1339E21A0B}" srcOrd="0" destOrd="0" presId="urn:microsoft.com/office/officeart/2005/8/layout/hList6"/>
    <dgm:cxn modelId="{BA83E9E6-14C8-4307-AEA1-6EB4616927F4}" type="presParOf" srcId="{B291971C-3EF4-4A37-8647-ADA21AA109B2}" destId="{D2C76728-C793-489E-906B-5D2FE45E4D36}" srcOrd="1" destOrd="0" presId="urn:microsoft.com/office/officeart/2005/8/layout/hList6"/>
    <dgm:cxn modelId="{725EEA43-A589-42AD-85A7-116521333218}" type="presParOf" srcId="{B291971C-3EF4-4A37-8647-ADA21AA109B2}" destId="{F37BE372-3E1E-422D-BAF9-BF989F607BF7}" srcOrd="2" destOrd="0" presId="urn:microsoft.com/office/officeart/2005/8/layout/hList6"/>
    <dgm:cxn modelId="{C3F240E9-5373-4007-9A20-4D42D728899F}" type="presParOf" srcId="{B291971C-3EF4-4A37-8647-ADA21AA109B2}" destId="{A708FDEE-1441-4919-90A3-E04A44B1980E}" srcOrd="3" destOrd="0" presId="urn:microsoft.com/office/officeart/2005/8/layout/hList6"/>
    <dgm:cxn modelId="{7B7768D1-E90E-4AB4-9BAE-AC798309A122}" type="presParOf" srcId="{B291971C-3EF4-4A37-8647-ADA21AA109B2}" destId="{8D13216E-EB90-4D96-A9C5-88108AF6824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9FD2-72FF-428D-BF2C-EE1339E21A0B}">
      <dsp:nvSpPr>
        <dsp:cNvPr id="0" name=""/>
        <dsp:cNvSpPr/>
      </dsp:nvSpPr>
      <dsp:spPr>
        <a:xfrm rot="16200000">
          <a:off x="309571" y="-124445"/>
          <a:ext cx="1909478" cy="2468242"/>
        </a:xfrm>
        <a:prstGeom prst="flowChartManualOperation">
          <a:avLst/>
        </a:prstGeom>
        <a:solidFill>
          <a:srgbClr val="BF12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dirty="0">
              <a:solidFill>
                <a:srgbClr val="FFFF00"/>
              </a:solidFill>
            </a:rPr>
            <a:t>Qualität</a:t>
          </a:r>
          <a:endParaRPr lang="fr-CH" sz="2800" b="1" kern="1200" dirty="0">
            <a:solidFill>
              <a:srgbClr val="FFFF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 dirty="0"/>
        </a:p>
      </dsp:txBody>
      <dsp:txXfrm rot="5400000">
        <a:off x="30189" y="536833"/>
        <a:ext cx="2468242" cy="1145686"/>
      </dsp:txXfrm>
    </dsp:sp>
    <dsp:sp modelId="{F37BE372-3E1E-422D-BAF9-BF989F607BF7}">
      <dsp:nvSpPr>
        <dsp:cNvPr id="0" name=""/>
        <dsp:cNvSpPr/>
      </dsp:nvSpPr>
      <dsp:spPr>
        <a:xfrm rot="16200000">
          <a:off x="2934196" y="-197893"/>
          <a:ext cx="2072456" cy="2468242"/>
        </a:xfrm>
        <a:prstGeom prst="flowChartManualOperation">
          <a:avLst/>
        </a:prstGeom>
        <a:solidFill>
          <a:srgbClr val="BF12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dirty="0">
              <a:solidFill>
                <a:srgbClr val="FFFF00"/>
              </a:solidFill>
            </a:rPr>
            <a:t>Attraktivität</a:t>
          </a:r>
          <a:endParaRPr lang="fr-CH" sz="2800" b="1" kern="1200" dirty="0">
            <a:solidFill>
              <a:srgbClr val="FFFF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 dirty="0"/>
        </a:p>
      </dsp:txBody>
      <dsp:txXfrm rot="5400000">
        <a:off x="2736303" y="414491"/>
        <a:ext cx="2468242" cy="1243474"/>
      </dsp:txXfrm>
    </dsp:sp>
    <dsp:sp modelId="{8D13216E-EB90-4D96-A9C5-88108AF68242}">
      <dsp:nvSpPr>
        <dsp:cNvPr id="0" name=""/>
        <dsp:cNvSpPr/>
      </dsp:nvSpPr>
      <dsp:spPr>
        <a:xfrm rot="16200000">
          <a:off x="5506514" y="-197893"/>
          <a:ext cx="2072456" cy="2468242"/>
        </a:xfrm>
        <a:prstGeom prst="flowChartManualOperation">
          <a:avLst/>
        </a:prstGeom>
        <a:solidFill>
          <a:srgbClr val="BF12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dirty="0">
              <a:solidFill>
                <a:srgbClr val="FFFF00"/>
              </a:solidFill>
            </a:rPr>
            <a:t>Flexibilität</a:t>
          </a:r>
          <a:endParaRPr lang="fr-CH" sz="2800" b="1" kern="1200" dirty="0">
            <a:solidFill>
              <a:srgbClr val="FFFF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2200" kern="1200"/>
        </a:p>
      </dsp:txBody>
      <dsp:txXfrm rot="5400000">
        <a:off x="5308621" y="414491"/>
        <a:ext cx="2468242" cy="124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49E64-A3D8-48F3-A60B-BCB33E1EB534}" type="datetimeFigureOut">
              <a:rPr lang="fr-CH" smtClean="0"/>
              <a:t>13.12.2021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09C7-DF57-474D-9E73-A1DE160F2CE1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035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13.12.2021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07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2DF4E-8DF3-41FA-BBAB-E05576FA50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AD9EC-1240-4BBD-9A76-9AD303FB127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AD9EC-1240-4BBD-9A76-9AD303FB12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AD9EC-1240-4BBD-9A76-9AD303FB127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AD6-0084-4D79-BCD6-D44D2B39AB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AD6-0084-4D79-BCD6-D44D2B39AB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6C1FD-8BB6-4486-9C09-33EC87EA10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609D-799E-4E4C-9679-2D68D1BB74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1910" y="9432925"/>
            <a:ext cx="29457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9" tIns="45779" rIns="91559" bIns="45779" anchor="b"/>
          <a:lstStyle/>
          <a:p>
            <a:pPr algn="r" defTabSz="915988"/>
            <a:fld id="{5E4F2091-A85A-4294-AF0C-5F29814FBA2F}" type="slidenum">
              <a:rPr lang="en-US" sz="1200"/>
              <a:pPr algn="r" defTabSz="915988"/>
              <a:t>22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9D5E-2B9E-4ED0-98DC-7015994DCF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9D5E-2B9E-4ED0-98DC-7015994DCF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9D5E-2B9E-4ED0-98DC-7015994DCFC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7CDE4-46A2-42D2-A8BA-78E0A59DDFD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609D-799E-4E4C-9679-2D68D1BB74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DD84E-FD7C-4A97-A2B5-51DD02A502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76CC-9DFD-49AF-BBD2-00443F112F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3E5522-D0AA-4EE4-9438-A972F3A74D3E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Photos: </a:t>
            </a:r>
            <a:r>
              <a:rPr lang="en-US" dirty="0" err="1">
                <a:ea typeface="ＭＳ Ｐゴシック" pitchFamily="34" charset="-128"/>
              </a:rPr>
              <a:t>Ascona</a:t>
            </a:r>
            <a:r>
              <a:rPr lang="en-US" dirty="0">
                <a:ea typeface="ＭＳ Ｐゴシック" pitchFamily="34" charset="-128"/>
              </a:rPr>
              <a:t> Seminar 2018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B0EE4-F147-4FA8-8E8F-56285ADEDF6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DD84E-FD7C-4A97-A2B5-51DD02A502B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9144000" cy="5219803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 userDrawn="1"/>
        </p:nvSpPr>
        <p:spPr bwMode="auto">
          <a:xfrm>
            <a:off x="435176" y="1802260"/>
            <a:ext cx="4032250" cy="4032250"/>
          </a:xfrm>
          <a:prstGeom prst="rect">
            <a:avLst/>
          </a:prstGeom>
          <a:solidFill>
            <a:srgbClr val="BF12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180000" rIns="270000" bIns="45720" numCol="1" anchor="t" anchorCtr="0" compatLnSpc="1">
            <a:prstTxWarp prst="textNoShape">
              <a:avLst/>
            </a:prstTxWarp>
          </a:bodyPr>
          <a:lstStyle>
            <a:lvl1pPr marL="0" indent="0" algn="l" defTabSz="898525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>
                <a:tab pos="341313" algn="l"/>
              </a:tabLst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 algn="l" defTabSz="898525" rtl="0" eaLnBrk="0" fontAlgn="base" hangingPunct="0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CH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9" name="Bild 8" descr="droit_bandeau_PP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2" name="Bild 1" descr="droit_bandeau_PP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075719" y="64972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BF1238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BF1238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3388" y="163514"/>
            <a:ext cx="8496300" cy="4841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BF1238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BF1238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rgbClr val="0A3859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30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96285" y="6401668"/>
            <a:ext cx="1035955" cy="339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02.12.2015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BF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8" descr="droit_bandeau_PPT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3495" r="44965" b="8917"/>
          <a:stretch/>
        </p:blipFill>
        <p:spPr>
          <a:xfrm>
            <a:off x="424414" y="6318437"/>
            <a:ext cx="4320480" cy="522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3" r:id="rId9"/>
  </p:sldLayoutIdLst>
  <p:hf hdr="0" ft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BF12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BF1238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admission/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0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33038" y="673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/>
          </a:p>
        </p:txBody>
      </p:sp>
      <p:sp>
        <p:nvSpPr>
          <p:cNvPr id="4" name="Textplatzhalter 1"/>
          <p:cNvSpPr txBox="1">
            <a:spLocks/>
          </p:cNvSpPr>
          <p:nvPr/>
        </p:nvSpPr>
        <p:spPr bwMode="auto">
          <a:xfrm>
            <a:off x="251520" y="188640"/>
            <a:ext cx="4176752" cy="3960812"/>
          </a:xfrm>
          <a:prstGeom prst="rect">
            <a:avLst/>
          </a:prstGeom>
          <a:solidFill>
            <a:srgbClr val="BF12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180000" rIns="270000" bIns="45720" numCol="1" anchor="t" anchorCtr="0" compatLnSpc="1">
            <a:prstTxWarp prst="textNoShape">
              <a:avLst/>
            </a:prstTxWarp>
          </a:bodyPr>
          <a:lstStyle>
            <a:lvl1pPr marL="0" indent="0" algn="l" defTabSz="898525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>
                <a:tab pos="341313" algn="l"/>
              </a:tabLst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 algn="l" defTabSz="898525" rtl="0" eaLnBrk="0" fontAlgn="base" hangingPunct="0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DE" sz="20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 algn="l" defTabSz="898525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lang="de-CH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Arial" charset="0"/>
                <a:ea typeface="ＭＳ Ｐゴシック" pitchFamily="34" charset="-128"/>
                <a:cs typeface="Arial" charset="0"/>
              </a:rPr>
              <a:t>MLaw</a:t>
            </a:r>
            <a:r>
              <a:rPr lang="fr-FR" dirty="0">
                <a:latin typeface="Arial" charset="0"/>
                <a:ea typeface="ＭＳ Ｐゴシック" pitchFamily="34" charset="-128"/>
                <a:cs typeface="Arial" charset="0"/>
              </a:rPr>
              <a:t> in Freiburg</a:t>
            </a:r>
            <a:br>
              <a:rPr lang="fr-FR" sz="3600" dirty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fr-FR" sz="3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fr-FR" sz="2400" dirty="0" err="1">
                <a:latin typeface="Arial" charset="0"/>
                <a:ea typeface="ＭＳ Ｐゴシック" pitchFamily="34" charset="-128"/>
                <a:cs typeface="Arial" charset="0"/>
              </a:rPr>
              <a:t>Das</a:t>
            </a:r>
            <a:r>
              <a:rPr lang="fr-FR" sz="24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sz="2400" dirty="0" err="1">
                <a:latin typeface="Arial" charset="0"/>
                <a:ea typeface="ＭＳ Ｐゴシック" pitchFamily="34" charset="-128"/>
                <a:cs typeface="Arial" charset="0"/>
              </a:rPr>
              <a:t>Masterstudium</a:t>
            </a:r>
            <a:r>
              <a:rPr lang="fr-FR" sz="2400" dirty="0">
                <a:latin typeface="Arial" charset="0"/>
                <a:ea typeface="ＭＳ Ｐゴシック" pitchFamily="34" charset="-128"/>
                <a:cs typeface="Arial" charset="0"/>
              </a:rPr>
              <a:t> an </a:t>
            </a:r>
            <a:r>
              <a:rPr lang="fr-FR" sz="2400" dirty="0" err="1">
                <a:latin typeface="Arial" charset="0"/>
                <a:ea typeface="ＭＳ Ｐゴシック" pitchFamily="34" charset="-128"/>
                <a:cs typeface="Arial" charset="0"/>
              </a:rPr>
              <a:t>unserer</a:t>
            </a:r>
            <a:r>
              <a:rPr lang="fr-FR" sz="24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sz="2400" dirty="0" err="1">
                <a:latin typeface="Arial" charset="0"/>
                <a:ea typeface="ＭＳ Ｐゴシック" pitchFamily="34" charset="-128"/>
                <a:cs typeface="Arial" charset="0"/>
              </a:rPr>
              <a:t>Fakultät</a:t>
            </a:r>
            <a:br>
              <a:rPr lang="fr-FR" sz="4000" dirty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fr-FR" sz="4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fr-FR" sz="2000" dirty="0">
                <a:latin typeface="Arial" charset="0"/>
                <a:ea typeface="ＭＳ Ｐゴシック" pitchFamily="34" charset="-128"/>
                <a:cs typeface="Arial" charset="0"/>
              </a:rPr>
              <a:t>16. </a:t>
            </a:r>
            <a:r>
              <a:rPr lang="fr-FR" sz="2000" dirty="0" err="1">
                <a:latin typeface="Arial" charset="0"/>
                <a:ea typeface="ＭＳ Ｐゴシック" pitchFamily="34" charset="-128"/>
                <a:cs typeface="Arial" charset="0"/>
              </a:rPr>
              <a:t>Dezember</a:t>
            </a:r>
            <a:r>
              <a:rPr lang="fr-FR" sz="2000" dirty="0">
                <a:latin typeface="Arial" charset="0"/>
                <a:ea typeface="ＭＳ Ｐゴシック" pitchFamily="34" charset="-128"/>
                <a:cs typeface="Arial" charset="0"/>
              </a:rPr>
              <a:t> 2021</a:t>
            </a:r>
          </a:p>
          <a:p>
            <a:endParaRPr 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fr-FR" sz="2000" dirty="0">
                <a:latin typeface="Arial" charset="0"/>
                <a:ea typeface="ＭＳ Ｐゴシック" pitchFamily="34" charset="-128"/>
                <a:cs typeface="Arial" charset="0"/>
              </a:rPr>
              <a:t>Prof. Dr. Bernhard </a:t>
            </a:r>
            <a:r>
              <a:rPr lang="fr-FR" sz="2000" dirty="0" err="1">
                <a:latin typeface="Arial" charset="0"/>
                <a:ea typeface="ＭＳ Ｐゴシック" pitchFamily="34" charset="-128"/>
                <a:cs typeface="Arial" charset="0"/>
              </a:rPr>
              <a:t>Waldmann</a:t>
            </a:r>
            <a:endParaRPr lang="de-DE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622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560840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III.	Das Programm</a:t>
            </a:r>
            <a:endParaRPr lang="en-US" sz="2800" cap="non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4572000" y="1124744"/>
            <a:ext cx="3960440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Block- und Semesterkurse</a:t>
            </a:r>
          </a:p>
          <a:p>
            <a:pPr algn="ctr"/>
            <a:r>
              <a:rPr lang="de-CH"/>
              <a:t>(60 </a:t>
            </a:r>
            <a:r>
              <a:rPr lang="de-CH" dirty="0"/>
              <a:t>ECTS)</a:t>
            </a:r>
            <a:endParaRPr lang="fr-CH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23528" y="1124744"/>
            <a:ext cx="396044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err="1"/>
              <a:t>MLaw</a:t>
            </a:r>
            <a:endParaRPr lang="de-CH" b="1" dirty="0"/>
          </a:p>
          <a:p>
            <a:pPr algn="ctr"/>
            <a:r>
              <a:rPr lang="de-CH" dirty="0"/>
              <a:t>Studienleistungen im Umfang von </a:t>
            </a:r>
            <a:r>
              <a:rPr lang="de-CH" b="1" dirty="0"/>
              <a:t>90 ECTS-Punkten</a:t>
            </a:r>
            <a:endParaRPr lang="fr-CH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4572000" y="2348880"/>
            <a:ext cx="3960440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Seminare / schriftliche Arbeiten</a:t>
            </a:r>
          </a:p>
          <a:p>
            <a:pPr algn="ctr"/>
            <a:r>
              <a:rPr lang="de-CH" dirty="0"/>
              <a:t>(10 ECTS)</a:t>
            </a:r>
            <a:endParaRPr lang="fr-CH" dirty="0"/>
          </a:p>
        </p:txBody>
      </p:sp>
      <p:sp>
        <p:nvSpPr>
          <p:cNvPr id="19" name="Abgerundetes Rechteck 18"/>
          <p:cNvSpPr/>
          <p:nvPr/>
        </p:nvSpPr>
        <p:spPr>
          <a:xfrm>
            <a:off x="4572000" y="3573016"/>
            <a:ext cx="3960440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Spezialkredite</a:t>
            </a:r>
          </a:p>
          <a:p>
            <a:pPr algn="ctr"/>
            <a:r>
              <a:rPr lang="de-CH" dirty="0"/>
              <a:t>(15 ECTS)</a:t>
            </a:r>
            <a:endParaRPr lang="fr-CH" dirty="0"/>
          </a:p>
        </p:txBody>
      </p:sp>
      <p:sp>
        <p:nvSpPr>
          <p:cNvPr id="20" name="Abgerundetes Rechteck 19"/>
          <p:cNvSpPr/>
          <p:nvPr/>
        </p:nvSpPr>
        <p:spPr>
          <a:xfrm>
            <a:off x="4572000" y="4797152"/>
            <a:ext cx="3960440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Masterarbeit</a:t>
            </a:r>
          </a:p>
          <a:p>
            <a:pPr algn="ctr"/>
            <a:r>
              <a:rPr lang="de-CH" dirty="0"/>
              <a:t>(5 ECTS)</a:t>
            </a:r>
            <a:endParaRPr lang="fr-CH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10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955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" name="Rectangle 105"/>
          <p:cNvSpPr>
            <a:spLocks noChangeArrowheads="1"/>
          </p:cNvSpPr>
          <p:nvPr/>
        </p:nvSpPr>
        <p:spPr bwMode="auto">
          <a:xfrm>
            <a:off x="395537" y="188640"/>
            <a:ext cx="856895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1.	Block- und Semesterkurse</a:t>
            </a:r>
            <a:endParaRPr lang="en-US" sz="2800" b="1" dirty="0">
              <a:solidFill>
                <a:srgbClr val="BF1238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611560" y="1988840"/>
            <a:ext cx="83529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611560" y="2060848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2004392" y="20500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12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13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19532"/>
              </p:ext>
            </p:extLst>
          </p:nvPr>
        </p:nvGraphicFramePr>
        <p:xfrm>
          <a:off x="8100392" y="2052222"/>
          <a:ext cx="5760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14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Gerade Verbindung 26"/>
          <p:cNvCxnSpPr/>
          <p:nvPr/>
        </p:nvCxnSpPr>
        <p:spPr>
          <a:xfrm>
            <a:off x="1979712" y="1412776"/>
            <a:ext cx="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755576" y="13407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Block-kurs</a:t>
            </a:r>
            <a:endParaRPr lang="fr-CH" dirty="0"/>
          </a:p>
        </p:txBody>
      </p:sp>
      <p:sp>
        <p:nvSpPr>
          <p:cNvPr id="29" name="Textfeld 28"/>
          <p:cNvSpPr txBox="1"/>
          <p:nvPr/>
        </p:nvSpPr>
        <p:spPr>
          <a:xfrm>
            <a:off x="2699792" y="13407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Semesterkurse</a:t>
            </a:r>
            <a:endParaRPr lang="fr-CH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11560" y="3068960"/>
            <a:ext cx="8317432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3997" y="1607649"/>
            <a:ext cx="576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HS</a:t>
            </a:r>
            <a:endParaRPr lang="fr-CH" dirty="0"/>
          </a:p>
        </p:txBody>
      </p: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611560" y="3140968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Gerade Verbindung 34"/>
          <p:cNvCxnSpPr/>
          <p:nvPr/>
        </p:nvCxnSpPr>
        <p:spPr>
          <a:xfrm>
            <a:off x="1979712" y="2636912"/>
            <a:ext cx="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7714" y="2675909"/>
            <a:ext cx="548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FS</a:t>
            </a:r>
            <a:endParaRPr lang="fr-CH" dirty="0"/>
          </a:p>
        </p:txBody>
      </p:sp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2051720" y="314096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12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13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74739"/>
              </p:ext>
            </p:extLst>
          </p:nvPr>
        </p:nvGraphicFramePr>
        <p:xfrm>
          <a:off x="8100392" y="3138794"/>
          <a:ext cx="5760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14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34099" y="4077072"/>
            <a:ext cx="85689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12 Kurse à 5 ECTS-Punkte durch Blockkurse (BK) oder Semesterkurse (SK): freie Wahl</a:t>
            </a:r>
            <a:endParaRPr lang="de-CH" sz="20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2 BK/SK durch Forschungsarbeit (10 ECTS) ersetzbar (fakultativ)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Examen </a:t>
            </a:r>
            <a:r>
              <a:rPr lang="de-CH" sz="1400" dirty="0"/>
              <a:t>(vgl. auch </a:t>
            </a:r>
            <a:r>
              <a:rPr lang="de-CH" sz="1400" dirty="0">
                <a:hlinkClick r:id="rId3" action="ppaction://hlinksldjump"/>
              </a:rPr>
              <a:t>Folie 21</a:t>
            </a:r>
            <a:r>
              <a:rPr lang="de-CH" sz="1400" dirty="0"/>
              <a:t>)</a:t>
            </a:r>
          </a:p>
        </p:txBody>
      </p:sp>
      <p:sp>
        <p:nvSpPr>
          <p:cNvPr id="4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11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236296" y="260648"/>
            <a:ext cx="1224136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60 ECTS</a:t>
            </a:r>
            <a:endParaRPr lang="fr-CH" b="1" dirty="0">
              <a:solidFill>
                <a:srgbClr val="FFFF00"/>
              </a:solidFill>
            </a:endParaRPr>
          </a:p>
        </p:txBody>
      </p:sp>
      <p:sp>
        <p:nvSpPr>
          <p:cNvPr id="2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024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1032" y="116632"/>
            <a:ext cx="77768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Blockkurse </a:t>
            </a:r>
            <a:r>
              <a:rPr lang="de-CH" sz="1200" b="1" dirty="0"/>
              <a:t>(gemäss prov. Programm; Änderungen vorbehalten)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7544" y="692696"/>
            <a:ext cx="3744416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Frühjahr 2022</a:t>
            </a:r>
          </a:p>
          <a:p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Grundlagen für ein Verständnis des Rechts im digitalen Zeitalter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Wirtschaftsstrafrecht</a:t>
            </a: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Droit </a:t>
            </a:r>
            <a:r>
              <a:rPr lang="de-CH" i="1" dirty="0" err="1"/>
              <a:t>pénal</a:t>
            </a:r>
            <a:r>
              <a:rPr lang="de-CH" i="1" dirty="0"/>
              <a:t> </a:t>
            </a:r>
            <a:r>
              <a:rPr lang="de-CH" i="1" dirty="0" err="1"/>
              <a:t>économique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Droit </a:t>
            </a:r>
            <a:r>
              <a:rPr lang="de-CH" i="1" dirty="0" err="1"/>
              <a:t>pénal</a:t>
            </a:r>
            <a:r>
              <a:rPr lang="de-CH" i="1" dirty="0"/>
              <a:t> et </a:t>
            </a:r>
            <a:r>
              <a:rPr lang="de-CH" i="1" dirty="0" err="1"/>
              <a:t>atteintes</a:t>
            </a:r>
            <a:r>
              <a:rPr lang="de-CH" i="1" dirty="0"/>
              <a:t> à </a:t>
            </a:r>
            <a:r>
              <a:rPr lang="de-CH" i="1" dirty="0" err="1"/>
              <a:t>l’environnement</a:t>
            </a:r>
            <a:r>
              <a:rPr lang="de-CH" i="1" dirty="0"/>
              <a:t> et </a:t>
            </a:r>
            <a:r>
              <a:rPr lang="de-CH" i="1" dirty="0" err="1"/>
              <a:t>aux</a:t>
            </a:r>
            <a:r>
              <a:rPr lang="de-CH" i="1" dirty="0"/>
              <a:t> </a:t>
            </a:r>
            <a:r>
              <a:rPr lang="de-CH" i="1" dirty="0" err="1"/>
              <a:t>espèces</a:t>
            </a:r>
            <a:r>
              <a:rPr lang="de-CH" i="1" dirty="0"/>
              <a:t> </a:t>
            </a:r>
            <a:r>
              <a:rPr lang="de-CH" i="1" dirty="0" err="1"/>
              <a:t>vivantes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de-CH" i="1" dirty="0" err="1"/>
              <a:t>Les</a:t>
            </a:r>
            <a:r>
              <a:rPr lang="de-CH" i="1" dirty="0"/>
              <a:t> </a:t>
            </a:r>
            <a:r>
              <a:rPr lang="de-CH" i="1" dirty="0" err="1"/>
              <a:t>sociétés</a:t>
            </a:r>
            <a:r>
              <a:rPr lang="de-CH" i="1" dirty="0"/>
              <a:t> </a:t>
            </a:r>
            <a:r>
              <a:rPr lang="de-CH" i="1" dirty="0" err="1"/>
              <a:t>cotées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de-CH" i="1" dirty="0" err="1"/>
              <a:t>Planification</a:t>
            </a:r>
            <a:r>
              <a:rPr lang="de-CH" i="1" dirty="0"/>
              <a:t> et </a:t>
            </a:r>
            <a:r>
              <a:rPr lang="de-CH" i="1" dirty="0" err="1"/>
              <a:t>prévoyance</a:t>
            </a:r>
            <a:endParaRPr lang="de-CH" i="1" dirty="0"/>
          </a:p>
          <a:p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de-CH" dirty="0" err="1"/>
              <a:t>Comparative</a:t>
            </a:r>
            <a:r>
              <a:rPr lang="de-CH" dirty="0"/>
              <a:t> Constitutional Law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Transnational Litigation (f/e)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44008" y="692696"/>
            <a:ext cx="424847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Herbst 2022</a:t>
            </a:r>
          </a:p>
          <a:p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Verträge der Wirtschaft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Nachlassplanung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Strafrechtliche Sanktionen</a:t>
            </a:r>
          </a:p>
          <a:p>
            <a:pPr>
              <a:buFont typeface="Wingdings" pitchFamily="2" charset="2"/>
              <a:buChar char="§"/>
            </a:pPr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de-CH" i="1" dirty="0" err="1"/>
              <a:t>Contrats</a:t>
            </a:r>
            <a:r>
              <a:rPr lang="de-CH" i="1" dirty="0"/>
              <a:t> </a:t>
            </a:r>
            <a:r>
              <a:rPr lang="de-CH" i="1" dirty="0" err="1"/>
              <a:t>commerciaux</a:t>
            </a:r>
            <a:r>
              <a:rPr lang="de-CH" i="1" dirty="0"/>
              <a:t> et </a:t>
            </a:r>
            <a:r>
              <a:rPr lang="de-CH" i="1" dirty="0" err="1"/>
              <a:t>contrats</a:t>
            </a:r>
            <a:r>
              <a:rPr lang="de-CH" i="1" dirty="0"/>
              <a:t> de </a:t>
            </a:r>
            <a:r>
              <a:rPr lang="de-CH" i="1" dirty="0" err="1"/>
              <a:t>garantie</a:t>
            </a:r>
            <a:r>
              <a:rPr lang="de-CH" i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CH" i="1" dirty="0"/>
              <a:t> Droit </a:t>
            </a:r>
            <a:r>
              <a:rPr lang="de-CH" i="1" dirty="0" err="1"/>
              <a:t>européen</a:t>
            </a:r>
            <a:r>
              <a:rPr lang="de-CH" i="1" dirty="0"/>
              <a:t> de </a:t>
            </a:r>
            <a:r>
              <a:rPr lang="de-CH" i="1" dirty="0" err="1"/>
              <a:t>l‘asile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Le </a:t>
            </a:r>
            <a:r>
              <a:rPr lang="de-CH" i="1" dirty="0" err="1"/>
              <a:t>procès</a:t>
            </a:r>
            <a:r>
              <a:rPr lang="de-CH" i="1" dirty="0"/>
              <a:t> </a:t>
            </a:r>
            <a:r>
              <a:rPr lang="de-CH" i="1" dirty="0" err="1"/>
              <a:t>civil</a:t>
            </a:r>
            <a:r>
              <a:rPr lang="de-CH" i="1" dirty="0"/>
              <a:t> </a:t>
            </a:r>
            <a:r>
              <a:rPr lang="de-CH" i="1" dirty="0" err="1"/>
              <a:t>dans</a:t>
            </a:r>
            <a:r>
              <a:rPr lang="de-CH" i="1" dirty="0"/>
              <a:t> la </a:t>
            </a:r>
            <a:r>
              <a:rPr lang="de-CH" i="1" dirty="0" err="1"/>
              <a:t>pratique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de-CH" i="1" dirty="0" err="1"/>
              <a:t>Planification</a:t>
            </a:r>
            <a:r>
              <a:rPr lang="de-CH" i="1" dirty="0"/>
              <a:t> </a:t>
            </a:r>
            <a:r>
              <a:rPr lang="de-CH" i="1" dirty="0" err="1"/>
              <a:t>successorale</a:t>
            </a:r>
            <a:endParaRPr lang="de-CH" i="1" dirty="0"/>
          </a:p>
          <a:p>
            <a:pPr>
              <a:buFont typeface="Wingdings" pitchFamily="2" charset="2"/>
              <a:buChar char="§"/>
            </a:pPr>
            <a:endParaRPr lang="de-CH" i="1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</a:t>
            </a:r>
            <a:r>
              <a:rPr lang="en-US" i="1" dirty="0"/>
              <a:t> </a:t>
            </a:r>
            <a:r>
              <a:rPr lang="en-US" dirty="0"/>
              <a:t>Federalism, </a:t>
            </a:r>
            <a:r>
              <a:rPr lang="en-US" dirty="0" err="1"/>
              <a:t>Decentralisation</a:t>
            </a:r>
            <a:r>
              <a:rPr lang="en-US" dirty="0"/>
              <a:t> and Conflict Resolution (22.8.– 9.9.2022)</a:t>
            </a:r>
            <a:endParaRPr lang="de-CH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12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9" name="Rectangle 1"/>
          <p:cNvSpPr/>
          <p:nvPr/>
        </p:nvSpPr>
        <p:spPr>
          <a:xfrm>
            <a:off x="468313" y="5733256"/>
            <a:ext cx="817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https://www3.unifr.ch/ius/de/studium/ma/masteroflaw/</a:t>
            </a:r>
          </a:p>
        </p:txBody>
      </p:sp>
    </p:spTree>
    <p:extLst>
      <p:ext uri="{BB962C8B-B14F-4D97-AF65-F5344CB8AC3E}">
        <p14:creationId xmlns:p14="http://schemas.microsoft.com/office/powerpoint/2010/main" val="358452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-27384"/>
            <a:ext cx="85328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Semesterkurse (Auswahl) </a:t>
            </a:r>
            <a:r>
              <a:rPr lang="de-CH" sz="1200" b="1" dirty="0"/>
              <a:t>(gemäss prov. Programm; Änderungen vorbehalten)</a:t>
            </a:r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endParaRPr lang="de-CH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624082" y="404664"/>
            <a:ext cx="4320480" cy="61247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Herbst 2022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Europäischer und internationaler</a:t>
            </a:r>
            <a:br>
              <a:rPr lang="de-CH" sz="1700" dirty="0"/>
            </a:br>
            <a:r>
              <a:rPr lang="de-CH" sz="1700" dirty="0"/>
              <a:t>   Menschenrechtsschutz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</a:t>
            </a:r>
            <a:r>
              <a:rPr lang="de-CH" sz="1700" dirty="0" err="1"/>
              <a:t>Europ</a:t>
            </a:r>
            <a:r>
              <a:rPr lang="de-CH" sz="1700" dirty="0"/>
              <a:t>. und vergleichendes Familienrecht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Grund- und Menschenrechtsschutz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Immaterialgüterrecht II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Internationale Rechtshilfe in Strafsachen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Internationales Privat- und </a:t>
            </a:r>
            <a:r>
              <a:rPr lang="de-CH" sz="1700" dirty="0" err="1"/>
              <a:t>ZivilprozessR</a:t>
            </a:r>
            <a:endParaRPr lang="de-CH" sz="1700" dirty="0"/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Konzernrecht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Kriminologie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Öffentliches Wirtschaftsrecht I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Raumplanungs- und Umweltrecht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Recht der Anwältinnen und Anwälte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Strafprozessrecht (StPO)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Verfassungsrecht der EU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Vertiefung Strafrecht: SVG/</a:t>
            </a:r>
            <a:r>
              <a:rPr lang="de-CH" sz="1700" dirty="0" err="1"/>
              <a:t>BetmG</a:t>
            </a:r>
            <a:endParaRPr lang="de-CH" sz="1700" dirty="0"/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Vertrag und Sachenrecht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Verwaltungsverfahren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Zivilprozess und SchKG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</a:t>
            </a:r>
            <a:r>
              <a:rPr lang="de-CH" sz="1700" i="1" dirty="0"/>
              <a:t>European </a:t>
            </a:r>
            <a:r>
              <a:rPr lang="de-CH" sz="1700" i="1" dirty="0" err="1"/>
              <a:t>and</a:t>
            </a:r>
            <a:r>
              <a:rPr lang="de-CH" sz="1700" i="1" dirty="0"/>
              <a:t> Swiss </a:t>
            </a:r>
            <a:r>
              <a:rPr lang="de-CH" sz="1700" i="1" dirty="0" err="1"/>
              <a:t>Competition</a:t>
            </a:r>
            <a:r>
              <a:rPr lang="de-CH" sz="1700" i="1" dirty="0"/>
              <a:t> Law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 European Anti-</a:t>
            </a:r>
            <a:r>
              <a:rPr lang="de-CH" sz="1700" i="1" dirty="0" err="1"/>
              <a:t>Discrimination</a:t>
            </a:r>
            <a:r>
              <a:rPr lang="de-CH" sz="1700" i="1" dirty="0"/>
              <a:t> Law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Migration and Human Rights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 Privacy – A </a:t>
            </a:r>
            <a:r>
              <a:rPr lang="de-CH" sz="1700" i="1" dirty="0" err="1"/>
              <a:t>Comparative</a:t>
            </a:r>
            <a:r>
              <a:rPr lang="de-CH" sz="1700" i="1" dirty="0"/>
              <a:t> Law Approach</a:t>
            </a:r>
            <a:endParaRPr lang="fr-CH" sz="17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7505" y="404664"/>
            <a:ext cx="4410422" cy="66479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Frühjahr 2022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Arbeitsrecht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Bilaterale Verträge CH-EU 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Einleitungstitel ZGB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</a:t>
            </a:r>
            <a:r>
              <a:rPr lang="de-CH" sz="1700" dirty="0" err="1"/>
              <a:t>Europ</a:t>
            </a:r>
            <a:r>
              <a:rPr lang="de-CH" sz="1700" dirty="0"/>
              <a:t>./Schw. Konsumentenrecht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</a:t>
            </a:r>
            <a:r>
              <a:rPr lang="de-CH" sz="1700" dirty="0" err="1"/>
              <a:t>Europ</a:t>
            </a:r>
            <a:r>
              <a:rPr lang="de-CH" sz="1700" dirty="0"/>
              <a:t>./ Schw. Wettbewerbsrecht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Haftung und Versicherung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Immobilienrecht I (Privates Baurecht)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Internationales Strafrecht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IPR/IZVR II: Internationale Schiedsgerichtsbarkeit und Rechtshilfe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Islamisches/jüdisches Recht in der CH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Jugendstrafrecht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Konkurs und Sanierung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Öffentliches Prozessrecht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Öffentliches Wirtschaftsrecht II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Privates Bankenrecht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Recht und neue Technologien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Rechtsetzungslehre/</a:t>
            </a:r>
            <a:r>
              <a:rPr lang="de-CH" sz="1700" dirty="0" err="1"/>
              <a:t>Technique</a:t>
            </a:r>
            <a:r>
              <a:rPr lang="de-CH" sz="1700" dirty="0"/>
              <a:t> </a:t>
            </a:r>
            <a:r>
              <a:rPr lang="de-CH" sz="1700" dirty="0" err="1"/>
              <a:t>législative</a:t>
            </a:r>
            <a:endParaRPr lang="de-CH" sz="1700" dirty="0"/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Scheidungsrecht (inkl. IPR, BVG, </a:t>
            </a:r>
            <a:r>
              <a:rPr lang="de-CH" sz="1700" dirty="0" err="1"/>
              <a:t>AuslR</a:t>
            </a:r>
            <a:r>
              <a:rPr lang="de-CH" sz="17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/>
              <a:t> Schweizerisches Migrationsrecht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 European </a:t>
            </a:r>
            <a:r>
              <a:rPr lang="de-CH" sz="1700" i="1" dirty="0" err="1"/>
              <a:t>Asylum</a:t>
            </a:r>
            <a:r>
              <a:rPr lang="de-CH" sz="1700" i="1" dirty="0"/>
              <a:t> Law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 International and European Respons. Law</a:t>
            </a:r>
          </a:p>
          <a:p>
            <a:pPr>
              <a:buFont typeface="Wingdings" pitchFamily="2" charset="2"/>
              <a:buChar char="§"/>
            </a:pPr>
            <a:r>
              <a:rPr lang="de-CH" sz="1700" i="1" dirty="0"/>
              <a:t> International </a:t>
            </a:r>
            <a:r>
              <a:rPr lang="de-CH" sz="1700" i="1" dirty="0" err="1"/>
              <a:t>Contracts</a:t>
            </a:r>
            <a:r>
              <a:rPr lang="de-CH" sz="1700" i="1" dirty="0"/>
              <a:t>: </a:t>
            </a:r>
            <a:r>
              <a:rPr lang="de-CH" sz="1700" i="1" dirty="0" err="1"/>
              <a:t>Civil</a:t>
            </a:r>
            <a:r>
              <a:rPr lang="de-CH" sz="1700" i="1" dirty="0"/>
              <a:t> and Common Law </a:t>
            </a:r>
            <a:r>
              <a:rPr lang="de-CH" sz="1700" i="1" dirty="0" err="1"/>
              <a:t>compared</a:t>
            </a:r>
            <a:endParaRPr lang="de-CH" sz="1700" i="1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13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Rectangle 1"/>
          <p:cNvSpPr/>
          <p:nvPr/>
        </p:nvSpPr>
        <p:spPr>
          <a:xfrm>
            <a:off x="4788024" y="6562831"/>
            <a:ext cx="4550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https://www3.unifr.ch/ius/de/studium/ma/masteroflaw/</a:t>
            </a:r>
          </a:p>
        </p:txBody>
      </p:sp>
    </p:spTree>
    <p:extLst>
      <p:ext uri="{BB962C8B-B14F-4D97-AF65-F5344CB8AC3E}">
        <p14:creationId xmlns:p14="http://schemas.microsoft.com/office/powerpoint/2010/main" val="225091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" name="Rectangle 105"/>
          <p:cNvSpPr>
            <a:spLocks noChangeArrowheads="1"/>
          </p:cNvSpPr>
          <p:nvPr/>
        </p:nvSpPr>
        <p:spPr bwMode="auto">
          <a:xfrm>
            <a:off x="360684" y="188640"/>
            <a:ext cx="8459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2.	Seminare und schriftliche Arbeiten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9552" y="2780928"/>
            <a:ext cx="8568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2 Seminare à 5 ECTS-Punkte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Ersatz eines Seminars durch Seminararbeit (in einem Masterfach)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Ersatz beider Seminare durch eine Forschungsarbeit (10 ECTS)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sz="20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Zulassung: mind. abgeschlossenes IUR II + besondere Anforderungen des jeweiligen Dozenten (-&gt; Einschreibung)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Rahmenveranstaltung(en) ausserhalb des Stundenplans gemäss individueller Ausschreibung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Arbeit wird benotet</a:t>
            </a:r>
          </a:p>
        </p:txBody>
      </p:sp>
      <p:sp>
        <p:nvSpPr>
          <p:cNvPr id="4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14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59668" y="1340768"/>
            <a:ext cx="85328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Zweck/Inhalt: </a:t>
            </a:r>
            <a:r>
              <a:rPr lang="de-CH" sz="2400" dirty="0"/>
              <a:t>Schriftliche Arbeit in einem begleiteten Rahmen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9668" y="2276872"/>
            <a:ext cx="85328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Modalitäten</a:t>
            </a:r>
            <a:endParaRPr lang="de-CH" sz="2400" dirty="0"/>
          </a:p>
        </p:txBody>
      </p:sp>
      <p:sp>
        <p:nvSpPr>
          <p:cNvPr id="26" name="Ellipse 25"/>
          <p:cNvSpPr/>
          <p:nvPr/>
        </p:nvSpPr>
        <p:spPr>
          <a:xfrm>
            <a:off x="7524328" y="116632"/>
            <a:ext cx="1224136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10 ECTS</a:t>
            </a:r>
            <a:endParaRPr lang="fr-CH" b="1" dirty="0">
              <a:solidFill>
                <a:srgbClr val="FFFF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50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9253" y="381"/>
            <a:ext cx="85328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Seminare (Auswahl): </a:t>
            </a:r>
            <a:r>
              <a:rPr lang="de-CH" sz="1200" b="1" dirty="0"/>
              <a:t>(gemäss prov. Programm; laufend angepasst)</a:t>
            </a:r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endParaRPr lang="de-CH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860032" y="579149"/>
            <a:ext cx="3816424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Herbst 2022</a:t>
            </a:r>
          </a:p>
          <a:p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Ascona-Seminar (öffentliches</a:t>
            </a:r>
            <a:br>
              <a:rPr lang="de-CH" dirty="0"/>
            </a:br>
            <a:r>
              <a:rPr lang="de-CH" dirty="0"/>
              <a:t>  Recht)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Brüssel-Seminar im Europarecht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Europäische Verfassungs-</a:t>
            </a:r>
            <a:br>
              <a:rPr lang="de-CH" dirty="0"/>
            </a:br>
            <a:r>
              <a:rPr lang="de-CH" dirty="0"/>
              <a:t>  </a:t>
            </a:r>
            <a:r>
              <a:rPr lang="de-CH" dirty="0" err="1"/>
              <a:t>geschichte</a:t>
            </a:r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Generalisierung und Abstraktion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Güter- und Erbrecht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Internationales Strafrecht:</a:t>
            </a:r>
            <a:br>
              <a:rPr lang="de-CH" dirty="0"/>
            </a:br>
            <a:r>
              <a:rPr lang="de-CH" dirty="0"/>
              <a:t>   Rechtshilfe in Strafsachen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Literatur und Recht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Recht im Film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Sachenrecht: Personenrecht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Seminar Rechtstheorie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Unternehmenssteuerrecht</a:t>
            </a:r>
          </a:p>
          <a:p>
            <a:pPr>
              <a:buFont typeface="Wingdings" pitchFamily="2" charset="2"/>
              <a:buChar char="§"/>
            </a:pPr>
            <a:r>
              <a:rPr lang="de-CH" i="1" dirty="0"/>
              <a:t> …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8552" y="563388"/>
            <a:ext cx="4101699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/>
              <a:t>Frühjahr 2022	</a:t>
            </a:r>
          </a:p>
          <a:p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Dreiländerseminar Strafrecht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Öffentliches Verfahrensrecht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Polen und die </a:t>
            </a:r>
            <a:r>
              <a:rPr lang="de-CH" dirty="0" err="1"/>
              <a:t>Shoa</a:t>
            </a:r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dirty="0"/>
              <a:t> Recht – Philosophie –</a:t>
            </a:r>
            <a:br>
              <a:rPr lang="de-CH" dirty="0"/>
            </a:br>
            <a:r>
              <a:rPr lang="de-CH" dirty="0"/>
              <a:t>   Argumentation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Seminar Europarecht (Gr. St.</a:t>
            </a:r>
            <a:br>
              <a:rPr lang="de-CH" dirty="0"/>
            </a:br>
            <a:r>
              <a:rPr lang="de-CH" dirty="0"/>
              <a:t>   Bernhard)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Strafprozessrecht: Praktische</a:t>
            </a:r>
            <a:br>
              <a:rPr lang="de-CH" dirty="0"/>
            </a:br>
            <a:r>
              <a:rPr lang="de-CH" dirty="0"/>
              <a:t>   Vertiefung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 Vertiefung ZPO</a:t>
            </a:r>
          </a:p>
          <a:p>
            <a:endParaRPr lang="de-CH" dirty="0"/>
          </a:p>
          <a:p>
            <a:pPr>
              <a:buFont typeface="Wingdings" pitchFamily="2" charset="2"/>
              <a:buChar char="§"/>
            </a:pPr>
            <a:r>
              <a:rPr lang="de-CH" i="1" dirty="0"/>
              <a:t> International </a:t>
            </a:r>
            <a:r>
              <a:rPr lang="de-CH" i="1" dirty="0" err="1"/>
              <a:t>Criminal</a:t>
            </a:r>
            <a:r>
              <a:rPr lang="de-CH" i="1" dirty="0"/>
              <a:t> Justice (Vienna)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15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5867980"/>
            <a:ext cx="817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https://www3.unifr.ch/ius/de/studium/ma/masteroflaw/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935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" name="Rectangle 105"/>
          <p:cNvSpPr>
            <a:spLocks noChangeArrowheads="1"/>
          </p:cNvSpPr>
          <p:nvPr/>
        </p:nvSpPr>
        <p:spPr bwMode="auto">
          <a:xfrm>
            <a:off x="360684" y="-105883"/>
            <a:ext cx="8459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3.	Spezialkredite (Spezialveranstaltungen)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4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16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773975" y="78992"/>
            <a:ext cx="1224136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15 ECTS</a:t>
            </a:r>
            <a:endParaRPr lang="fr-CH" b="1" dirty="0">
              <a:solidFill>
                <a:srgbClr val="FFFF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2106" y="714965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1600" b="1" dirty="0"/>
              <a:t>Liste der Spezialveranstaltungen auf </a:t>
            </a:r>
            <a:r>
              <a:rPr lang="de-CH" sz="1600" dirty="0"/>
              <a:t>https://www3.unifr.ch/ius/de/studium/ma/masteroflaw/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Vertiefungskurse </a:t>
            </a:r>
            <a:r>
              <a:rPr lang="de-CH" sz="2000" dirty="0"/>
              <a:t>(z.B. im Europarecht, zusätzliche Masterkurse)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Interdisziplinäre Kurse </a:t>
            </a:r>
            <a:r>
              <a:rPr lang="de-CH" sz="2000" dirty="0"/>
              <a:t>(z.B. Grundkurs Umweltwissenschaften, Management-Modell für NP-Organisationen, Digitalisierung …)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Veranstaltungen extra muros </a:t>
            </a:r>
            <a:r>
              <a:rPr lang="de-CH" sz="2000" dirty="0"/>
              <a:t>(Grosser St. Bernhard, Ascona, </a:t>
            </a:r>
            <a:r>
              <a:rPr lang="de-CH" sz="2000" dirty="0" err="1"/>
              <a:t>Skilex</a:t>
            </a:r>
            <a:r>
              <a:rPr lang="de-CH" sz="2000" dirty="0"/>
              <a:t>, Brüssel-Seminar, Dreiländer-Seminar …)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Summer School European Private Law (Salzburg), ECUPL Summer School, LSGL Summer School, Sommerakademie der Schweizer Studienstiftung …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Tutorate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Körpersprache und Sprechkunst, Schreibwerkstätten etc.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Moot Courts </a:t>
            </a:r>
            <a:r>
              <a:rPr lang="de-CH" sz="2000" dirty="0"/>
              <a:t>(ELSA Moot Court, ICC Mediation, Swiss Moot Court u.a.)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Ringvorlesungen </a:t>
            </a:r>
            <a:r>
              <a:rPr lang="de-CH" sz="2000" dirty="0"/>
              <a:t>(</a:t>
            </a:r>
            <a:r>
              <a:rPr lang="de-CH" sz="2000" dirty="0" err="1"/>
              <a:t>Good</a:t>
            </a:r>
            <a:r>
              <a:rPr lang="de-CH" sz="2000" dirty="0"/>
              <a:t> Corporate </a:t>
            </a:r>
            <a:r>
              <a:rPr lang="de-CH" sz="2000" dirty="0" err="1"/>
              <a:t>Governance</a:t>
            </a:r>
            <a:r>
              <a:rPr lang="de-CH" sz="2000" dirty="0"/>
              <a:t>…)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Juristisches Praktikum und Praktikumsbericht</a:t>
            </a:r>
            <a:r>
              <a:rPr lang="fr-CH" sz="2000" b="1" dirty="0"/>
              <a:t> (…)</a:t>
            </a:r>
            <a:endParaRPr lang="de-CH" sz="2000" b="1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400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0" name="Rectangle 105"/>
          <p:cNvSpPr>
            <a:spLocks noChangeArrowheads="1"/>
          </p:cNvSpPr>
          <p:nvPr/>
        </p:nvSpPr>
        <p:spPr bwMode="auto">
          <a:xfrm>
            <a:off x="360684" y="188640"/>
            <a:ext cx="8459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4.	Masterarbeit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4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17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96136" y="116632"/>
            <a:ext cx="1224136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5 ECTS</a:t>
            </a:r>
            <a:endParaRPr lang="fr-CH" b="1" dirty="0">
              <a:solidFill>
                <a:srgbClr val="FFFF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1340768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Zielsetzung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Abgabefrist: 16 Tage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Benotete schriftliche Arbeit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Verfahren</a:t>
            </a:r>
            <a:endParaRPr lang="fr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2" name="AutoShape 2" descr="Bildergebnis für schriftliche Arbei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8873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5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648"/>
            <a:ext cx="8459788" cy="574253"/>
          </a:xfrm>
        </p:spPr>
        <p:txBody>
          <a:bodyPr/>
          <a:lstStyle/>
          <a:p>
            <a:pPr eaLnBrk="1" hangingPunct="1"/>
            <a:r>
              <a:rPr lang="de-CH" sz="2800" cap="none" dirty="0"/>
              <a:t>IV.	Zusätze („</a:t>
            </a:r>
            <a:r>
              <a:rPr lang="de-CH" sz="2800" cap="none" dirty="0" err="1"/>
              <a:t>mentions</a:t>
            </a:r>
            <a:r>
              <a:rPr lang="de-CH" sz="2800" cap="none" dirty="0"/>
              <a:t>“)</a:t>
            </a:r>
            <a:endParaRPr lang="en-US" sz="2800" cap="none" dirty="0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323850" y="980728"/>
            <a:ext cx="84597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1.	</a:t>
            </a:r>
            <a:r>
              <a:rPr lang="de-CH" sz="2800" b="1" dirty="0" err="1">
                <a:solidFill>
                  <a:srgbClr val="BF1238"/>
                </a:solidFill>
              </a:rPr>
              <a:t>MLaw</a:t>
            </a:r>
            <a:r>
              <a:rPr lang="de-CH" sz="2800" b="1" dirty="0">
                <a:solidFill>
                  <a:srgbClr val="BF1238"/>
                </a:solidFill>
              </a:rPr>
              <a:t> </a:t>
            </a:r>
            <a:r>
              <a:rPr lang="de-CH" sz="2800" b="1" dirty="0" err="1">
                <a:solidFill>
                  <a:srgbClr val="BF1238"/>
                </a:solidFill>
              </a:rPr>
              <a:t>bilingue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468313" y="2852738"/>
            <a:ext cx="2951162" cy="711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Zweisprachiges Masterstudium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468313" y="1916113"/>
            <a:ext cx="2951162" cy="711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Bestätigung Zweisprachigkeit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609" name="Line 19"/>
          <p:cNvSpPr>
            <a:spLocks noChangeShapeType="1"/>
          </p:cNvSpPr>
          <p:nvPr/>
        </p:nvSpPr>
        <p:spPr bwMode="auto">
          <a:xfrm>
            <a:off x="3419475" y="2276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25611" name="Line 21"/>
          <p:cNvSpPr>
            <a:spLocks noChangeShapeType="1"/>
          </p:cNvSpPr>
          <p:nvPr/>
        </p:nvSpPr>
        <p:spPr bwMode="auto">
          <a:xfrm>
            <a:off x="3419475" y="3213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468313" y="5157788"/>
            <a:ext cx="2951162" cy="61912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„</a:t>
            </a:r>
            <a:r>
              <a:rPr lang="de-CH" sz="2000" b="1" dirty="0" err="1">
                <a:solidFill>
                  <a:schemeClr val="bg1"/>
                </a:solidFill>
              </a:rPr>
              <a:t>Bilingue</a:t>
            </a:r>
            <a:r>
              <a:rPr lang="de-CH" sz="2000" b="1" dirty="0">
                <a:solidFill>
                  <a:schemeClr val="bg1"/>
                </a:solidFill>
              </a:rPr>
              <a:t> plus“</a:t>
            </a:r>
            <a:br>
              <a:rPr lang="de-CH" sz="2000" b="1" dirty="0">
                <a:solidFill>
                  <a:schemeClr val="bg1"/>
                </a:solidFill>
              </a:rPr>
            </a:br>
            <a:r>
              <a:rPr lang="de-CH" sz="1400" b="1" dirty="0">
                <a:solidFill>
                  <a:schemeClr val="bg1"/>
                </a:solidFill>
              </a:rPr>
              <a:t>Info: www.unifr.ch/bilingueplus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18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851275" y="1916113"/>
            <a:ext cx="504120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/>
              <a:t>mind.  18 ECTS-Punkte in der zweiten Studiensprache</a:t>
            </a:r>
            <a:endParaRPr lang="en-US" b="1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51275" y="2852738"/>
            <a:ext cx="5040313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/>
              <a:t>mind. 35 ECTS-Punkte in der zweiten Studiensprache</a:t>
            </a:r>
            <a:br>
              <a:rPr lang="de-CH" dirty="0"/>
            </a:br>
            <a:r>
              <a:rPr lang="de-CH" dirty="0"/>
              <a:t>- davon eine schriftliche Arbeit (Masterarbeit, Forschungsarbeit, Seminararbeit oder äquivalente Arbeit); dispensiert ist, wer bereits für den zweisprachigen </a:t>
            </a:r>
            <a:r>
              <a:rPr lang="de-CH" dirty="0" err="1"/>
              <a:t>BLaw</a:t>
            </a:r>
            <a:r>
              <a:rPr lang="de-CH" dirty="0"/>
              <a:t> eine solche Arbeit verfasst hat.</a:t>
            </a:r>
            <a:br>
              <a:rPr lang="de-CH" dirty="0"/>
            </a:br>
            <a:r>
              <a:rPr lang="de-CH" dirty="0"/>
              <a:t>- max. 6 ECTS im Rahmen von Spezialkrediten</a:t>
            </a:r>
            <a:br>
              <a:rPr lang="de-C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360684" y="404664"/>
            <a:ext cx="8459788" cy="69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2.	</a:t>
            </a:r>
            <a:r>
              <a:rPr lang="de-CH" sz="2800" b="1" dirty="0" err="1">
                <a:solidFill>
                  <a:srgbClr val="BF1238"/>
                </a:solidFill>
              </a:rPr>
              <a:t>MLaw</a:t>
            </a:r>
            <a:r>
              <a:rPr lang="de-CH" sz="2800" b="1" dirty="0">
                <a:solidFill>
                  <a:srgbClr val="BF1238"/>
                </a:solidFill>
              </a:rPr>
              <a:t> mit Zusatz „Europarecht“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1115616" y="1340768"/>
            <a:ext cx="7056784" cy="86177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Masterstudium</a:t>
            </a:r>
          </a:p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90 ECTS + 20 ECTS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19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9552" y="281867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Block- und Semesterkurse: 60 + (mind.) 20 ECTS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2000" dirty="0"/>
              <a:t>30 ECTS mit europarechtlichem Schwerpunkt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Seminar</a:t>
            </a:r>
            <a:r>
              <a:rPr lang="de-CH" sz="2000" dirty="0"/>
              <a:t> (5 ECTS) </a:t>
            </a:r>
            <a:r>
              <a:rPr lang="de-CH" sz="2000" u="sng" dirty="0"/>
              <a:t>oder</a:t>
            </a:r>
            <a:r>
              <a:rPr lang="de-CH" sz="2000" dirty="0"/>
              <a:t> </a:t>
            </a:r>
            <a:r>
              <a:rPr lang="de-CH" sz="2000" b="1" dirty="0"/>
              <a:t>Masterarbeit </a:t>
            </a:r>
            <a:r>
              <a:rPr lang="de-CH" sz="2000" dirty="0"/>
              <a:t>(5 ECTS) mit europarechtlichem Thema</a:t>
            </a:r>
          </a:p>
          <a:p>
            <a:pPr lvl="2">
              <a:spcBef>
                <a:spcPct val="20000"/>
              </a:spcBef>
              <a:buClr>
                <a:srgbClr val="185B8D"/>
              </a:buClr>
            </a:pPr>
            <a:endParaRPr lang="de-CH" sz="2000" dirty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C133C78-65D2-4DCA-B923-7F6591A6144A}"/>
              </a:ext>
            </a:extLst>
          </p:cNvPr>
          <p:cNvSpPr/>
          <p:nvPr/>
        </p:nvSpPr>
        <p:spPr>
          <a:xfrm>
            <a:off x="539552" y="463745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CH" sz="2000" b="1" dirty="0"/>
              <a:t>Europarechtliche Forschungsarbeit </a:t>
            </a:r>
            <a:r>
              <a:rPr lang="de-CH" sz="2000" dirty="0"/>
              <a:t>als Ersatz 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für zwei Block-/Semesterkurse (10 ECTS) </a:t>
            </a:r>
            <a:r>
              <a:rPr lang="de-CH" sz="2000" u="sng" dirty="0"/>
              <a:t>oder</a:t>
            </a:r>
            <a:r>
              <a:rPr lang="de-CH" sz="2000" dirty="0"/>
              <a:t> 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für einen Block-/Semesterkurs und eine schriftliche Arbeit (Seminar/Masterarbeit) (2x5 ECTS) </a:t>
            </a:r>
          </a:p>
          <a:p>
            <a:pPr lvl="2">
              <a:spcBef>
                <a:spcPct val="20000"/>
              </a:spcBef>
              <a:buClr>
                <a:srgbClr val="185B8D"/>
              </a:buClr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2963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667625" cy="5256311"/>
          </a:xfrm>
        </p:spPr>
        <p:txBody>
          <a:bodyPr/>
          <a:lstStyle/>
          <a:p>
            <a:pPr eaLnBrk="1" hangingPunct="1"/>
            <a:r>
              <a:rPr lang="de-CH" sz="2800" cap="none" dirty="0"/>
              <a:t>Inhaltsverzeichnis</a:t>
            </a:r>
            <a:endParaRPr lang="en-US" sz="2800" cap="none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008509" y="2060848"/>
            <a:ext cx="8027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III.		Das Programm</a:t>
            </a:r>
            <a:endParaRPr lang="en-US" sz="2400" b="1" dirty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026356" y="4364905"/>
            <a:ext cx="8027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VII.	Administrative Fragen und nützliche Hinweise</a:t>
            </a:r>
            <a:endParaRPr lang="en-US" sz="2400" b="1" dirty="0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1008509" y="908720"/>
            <a:ext cx="8027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I.		Ausgangslage</a:t>
            </a:r>
            <a:endParaRPr lang="en-US" sz="2400" b="1" dirty="0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009897" y="2636912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IV.	Zusätze („</a:t>
            </a:r>
            <a:r>
              <a:rPr lang="de-CH" sz="2400" b="1" i="1" dirty="0" err="1"/>
              <a:t>mentions</a:t>
            </a:r>
            <a:r>
              <a:rPr lang="de-CH" sz="2400" b="1" dirty="0"/>
              <a:t>“)</a:t>
            </a:r>
            <a:endParaRPr lang="en-US" sz="2400" b="1" dirty="0">
              <a:cs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08509" y="1484784"/>
            <a:ext cx="8027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II.		Ziele und Charakteristik des Masterprogramms</a:t>
            </a:r>
            <a:endParaRPr lang="en-US" sz="2400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26356" y="3212976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V.		Examen</a:t>
            </a:r>
            <a:endParaRPr lang="en-US" sz="2400" b="1" dirty="0"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26356" y="3787824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VI.	Wie plane ich mein Studium?</a:t>
            </a:r>
            <a:endParaRPr lang="en-US" sz="2400" b="1" dirty="0">
              <a:cs typeface="Arial" charset="0"/>
            </a:endParaRPr>
          </a:p>
        </p:txBody>
      </p:sp>
      <p:sp>
        <p:nvSpPr>
          <p:cNvPr id="1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422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323850" y="260350"/>
            <a:ext cx="84597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3.	</a:t>
            </a:r>
            <a:r>
              <a:rPr lang="de-CH" sz="2800" b="1" dirty="0" err="1">
                <a:solidFill>
                  <a:srgbClr val="BF1238"/>
                </a:solidFill>
              </a:rPr>
              <a:t>MLaw</a:t>
            </a:r>
            <a:r>
              <a:rPr lang="de-CH" sz="2800" b="1" dirty="0">
                <a:solidFill>
                  <a:srgbClr val="BF1238"/>
                </a:solidFill>
              </a:rPr>
              <a:t> mit Zusatz Religionsrecht </a:t>
            </a:r>
            <a:br>
              <a:rPr lang="de-CH" sz="2800" b="1" dirty="0">
                <a:solidFill>
                  <a:srgbClr val="BF1238"/>
                </a:solidFill>
              </a:rPr>
            </a:br>
            <a:r>
              <a:rPr lang="de-CH" sz="2800" b="1" dirty="0">
                <a:solidFill>
                  <a:srgbClr val="BF1238"/>
                </a:solidFill>
              </a:rPr>
              <a:t>	(</a:t>
            </a:r>
            <a:r>
              <a:rPr lang="de-CH" sz="2800" b="1" dirty="0" err="1">
                <a:solidFill>
                  <a:srgbClr val="BF1238"/>
                </a:solidFill>
              </a:rPr>
              <a:t>magister</a:t>
            </a:r>
            <a:r>
              <a:rPr lang="de-CH" sz="2800" b="1" dirty="0">
                <a:solidFill>
                  <a:srgbClr val="BF1238"/>
                </a:solidFill>
              </a:rPr>
              <a:t> </a:t>
            </a:r>
            <a:r>
              <a:rPr lang="de-CH" sz="2800" b="1" dirty="0" err="1">
                <a:solidFill>
                  <a:srgbClr val="BF1238"/>
                </a:solidFill>
              </a:rPr>
              <a:t>utriusque</a:t>
            </a:r>
            <a:r>
              <a:rPr lang="de-CH" sz="2800" b="1" dirty="0">
                <a:solidFill>
                  <a:srgbClr val="BF1238"/>
                </a:solidFill>
              </a:rPr>
              <a:t> </a:t>
            </a:r>
            <a:r>
              <a:rPr lang="de-CH" sz="2800" b="1" dirty="0" err="1">
                <a:solidFill>
                  <a:srgbClr val="BF1238"/>
                </a:solidFill>
              </a:rPr>
              <a:t>iuris</a:t>
            </a:r>
            <a:r>
              <a:rPr lang="de-CH" sz="2800" b="1" dirty="0">
                <a:solidFill>
                  <a:srgbClr val="BF1238"/>
                </a:solidFill>
              </a:rPr>
              <a:t>)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187069" y="1470444"/>
            <a:ext cx="3240087" cy="86177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90 ECTS + 5 ECTS</a:t>
            </a:r>
          </a:p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(Variante 1)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3707904" y="1480850"/>
            <a:ext cx="5328592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/>
              <a:t>BA </a:t>
            </a:r>
            <a:r>
              <a:rPr lang="de-CH" b="1" dirty="0" err="1"/>
              <a:t>Law</a:t>
            </a:r>
            <a:r>
              <a:rPr lang="de-CH" b="1" dirty="0"/>
              <a:t> mit Zusatz Religionsrecht</a:t>
            </a:r>
          </a:p>
          <a:p>
            <a:pPr>
              <a:spcBef>
                <a:spcPct val="50000"/>
              </a:spcBef>
            </a:pPr>
            <a:r>
              <a:rPr lang="de-CH" dirty="0"/>
              <a:t>+</a:t>
            </a:r>
            <a:r>
              <a:rPr lang="de-CH" b="1" dirty="0"/>
              <a:t> </a:t>
            </a:r>
            <a:r>
              <a:rPr lang="de-CH" dirty="0"/>
              <a:t>Vertiefungskurs Religionsrecht (5 ECTS)</a:t>
            </a:r>
            <a:br>
              <a:rPr lang="de-CH" dirty="0"/>
            </a:br>
            <a:r>
              <a:rPr lang="de-CH" dirty="0"/>
              <a:t>+ 2 zusätzliche Kurse mit Bezug Religionsrecht (2x5 ECTS) oder 1 zusätzlicher Kurs (5 ECTS) sowie Masterarbeit im Religionsrecht (5 ECTS)</a:t>
            </a:r>
          </a:p>
          <a:p>
            <a:pPr>
              <a:spcBef>
                <a:spcPct val="50000"/>
              </a:spcBef>
            </a:pPr>
            <a:r>
              <a:rPr lang="de-CH" dirty="0"/>
              <a:t>Davon max. 10 Punkte auf Pflichtprogramm anrechenbar.</a:t>
            </a:r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3774144" y="4005064"/>
            <a:ext cx="5256584" cy="216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/>
              <a:t>+ Einführungskurs (6 ECTS)</a:t>
            </a:r>
            <a:br>
              <a:rPr lang="de-CH" dirty="0"/>
            </a:br>
            <a:r>
              <a:rPr lang="de-CH" dirty="0"/>
              <a:t>+ Vertiefungskurs Religionsrecht (5 ECTS)</a:t>
            </a:r>
            <a:br>
              <a:rPr lang="de-CH" b="1" dirty="0"/>
            </a:br>
            <a:r>
              <a:rPr lang="de-CH" dirty="0"/>
              <a:t>+ 2 zusätzliche Kurse mit Bezug Religionsrecht (2x5 ECTS) oder 1 zusätzlicher Kurs (5 ECTS)/ Masterarbeit im Religionsrecht (5 ECTS)</a:t>
            </a:r>
          </a:p>
          <a:p>
            <a:pPr>
              <a:spcBef>
                <a:spcPct val="50000"/>
              </a:spcBef>
            </a:pPr>
            <a:r>
              <a:rPr lang="de-CH" dirty="0"/>
              <a:t>Davon max. 10 Punkte sowie der Einführungskurs (5 ECTS) auf Pflichtprogramm anrechenbar.</a:t>
            </a:r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1087181" y="322297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dirty="0"/>
              <a:t>oder</a:t>
            </a:r>
            <a:endParaRPr lang="en-US" i="1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7069" y="4005064"/>
            <a:ext cx="3240087" cy="86177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90 ECTS + 5 ECTS</a:t>
            </a:r>
          </a:p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(Variante 2)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20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20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027"/>
            <a:ext cx="7560840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V.	Examen</a:t>
            </a:r>
            <a:endParaRPr lang="en-US" sz="2800" cap="none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21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67544" y="1268760"/>
            <a:ext cx="3960440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/>
              <a:t>Blockkurse</a:t>
            </a:r>
            <a:endParaRPr lang="fr-CH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67544" y="3140968"/>
            <a:ext cx="3960440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/>
              <a:t>Semesterkurse</a:t>
            </a:r>
            <a:endParaRPr lang="fr-CH" b="1" dirty="0"/>
          </a:p>
        </p:txBody>
      </p:sp>
      <p:sp>
        <p:nvSpPr>
          <p:cNvPr id="7" name="Rechteck 6"/>
          <p:cNvSpPr/>
          <p:nvPr/>
        </p:nvSpPr>
        <p:spPr>
          <a:xfrm>
            <a:off x="4283968" y="1268760"/>
            <a:ext cx="464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Examensleistungen und Examen während des Blockkurses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Ein Versuch</a:t>
            </a:r>
          </a:p>
        </p:txBody>
      </p:sp>
      <p:sp>
        <p:nvSpPr>
          <p:cNvPr id="8" name="Rechteck 7"/>
          <p:cNvSpPr/>
          <p:nvPr/>
        </p:nvSpPr>
        <p:spPr>
          <a:xfrm>
            <a:off x="4283968" y="3068960"/>
            <a:ext cx="4645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Zwei Examenssessionen (Februar, Juni)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Max. 6 Examen pro Session (</a:t>
            </a:r>
            <a:r>
              <a:rPr lang="de-CH" sz="2000" dirty="0" err="1"/>
              <a:t>zusätzl</a:t>
            </a:r>
            <a:r>
              <a:rPr lang="de-CH" sz="2000" dirty="0"/>
              <a:t>. Examen bei «</a:t>
            </a:r>
            <a:r>
              <a:rPr lang="de-CH" sz="2000" dirty="0" err="1"/>
              <a:t>mention</a:t>
            </a:r>
            <a:r>
              <a:rPr lang="de-CH" sz="2000" dirty="0"/>
              <a:t>»)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Prüfungen während der drei an die Durchführung des Kurses anschliessenden Examenssessionen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Zwei Versuche</a:t>
            </a:r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666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692" y="549747"/>
            <a:ext cx="8459788" cy="574997"/>
          </a:xfrm>
        </p:spPr>
        <p:txBody>
          <a:bodyPr/>
          <a:lstStyle/>
          <a:p>
            <a:pPr eaLnBrk="1" hangingPunct="1"/>
            <a:r>
              <a:rPr lang="de-CH" sz="2800" cap="none" dirty="0"/>
              <a:t>VI.	Wie plane ich mein Studium?</a:t>
            </a:r>
            <a:endParaRPr lang="en-US" sz="2800" cap="none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73741" name="Rectangle 4"/>
          <p:cNvSpPr>
            <a:spLocks noChangeArrowheads="1"/>
          </p:cNvSpPr>
          <p:nvPr/>
        </p:nvSpPr>
        <p:spPr bwMode="auto">
          <a:xfrm>
            <a:off x="1001692" y="1484313"/>
            <a:ext cx="8034804" cy="26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Persönliche Ziele definieren</a:t>
            </a:r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Fächerauswahl</a:t>
            </a:r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Ev. Wahl einer „</a:t>
            </a:r>
            <a:r>
              <a:rPr lang="de-CH" sz="2400" b="1" dirty="0" err="1"/>
              <a:t>Mention</a:t>
            </a:r>
            <a:r>
              <a:rPr lang="de-CH" sz="2400" b="1" dirty="0"/>
              <a:t>“</a:t>
            </a:r>
            <a:endParaRPr lang="de-CH" sz="1000" b="1" dirty="0"/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400" b="1" dirty="0"/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Hilfestellung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r>
              <a:rPr lang="de-CH" sz="2000" b="1" dirty="0"/>
              <a:t>Sprechstunden Dekanat MIS 1215 und 1111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r>
              <a:rPr lang="de-CH" sz="2000" b="1" dirty="0"/>
              <a:t>ius-admin@unifr.ch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r>
              <a:rPr lang="de-CH" sz="2000" b="1" dirty="0"/>
              <a:t>Studienberatung Master: 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r>
              <a:rPr lang="de-CH" sz="2000" b="1" dirty="0"/>
              <a:t>- rachele.tizianitanner@unifr.ch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endParaRPr lang="de-CH" sz="2000" b="1" dirty="0"/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de-CH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22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Foliennummernplatzhalter 10"/>
          <p:cNvSpPr txBox="1">
            <a:spLocks/>
          </p:cNvSpPr>
          <p:nvPr/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lnSpc>
                <a:spcPts val="960"/>
              </a:lnSpc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9011C8-9BF4-4E14-A6CE-7DE7D36702CC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97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92" y="331912"/>
            <a:ext cx="8459788" cy="504800"/>
          </a:xfrm>
        </p:spPr>
        <p:txBody>
          <a:bodyPr/>
          <a:lstStyle/>
          <a:p>
            <a:pPr eaLnBrk="1" hangingPunct="1"/>
            <a:r>
              <a:rPr lang="de-CH" sz="2800" cap="none" dirty="0"/>
              <a:t>VII.	Administrative Fragen und nützliche 	Hinweise</a:t>
            </a:r>
            <a:endParaRPr lang="en-US" sz="2800" cap="none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478195"/>
            <a:ext cx="882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Beginn Masterstudium: Montag, 21.2.2022 (FS) oder Montag, 19.9.2022 (HS) </a:t>
            </a:r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n"/>
            </a:pPr>
            <a:endParaRPr lang="de-CH" sz="2000" b="1" dirty="0"/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endParaRPr lang="de-CH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B7C066-6D98-43E2-9735-3531BCD543B1}" type="slidenum">
              <a:rPr lang="de-CH" smtClean="0">
                <a:solidFill>
                  <a:schemeClr val="bg1"/>
                </a:solidFill>
                <a:cs typeface="Arial" charset="0"/>
              </a:rPr>
              <a:pPr/>
              <a:t>23</a:t>
            </a:fld>
            <a:endParaRPr lang="fr-CH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23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4729" y="2852936"/>
            <a:ext cx="8675688" cy="30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Immatrikulation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CH" b="1" dirty="0"/>
              <a:t>Für „Freiburger“ Studierende: </a:t>
            </a:r>
            <a:r>
              <a:rPr lang="de-CH" dirty="0"/>
              <a:t>keine Immatrikulation nötig (falls das Studium nicht unterbrochen wird); Studiengangwechsel über das Studierendenportal </a:t>
            </a:r>
            <a:r>
              <a:rPr lang="de-CH" b="1" dirty="0"/>
              <a:t>«</a:t>
            </a:r>
            <a:r>
              <a:rPr lang="de-CH" b="1" dirty="0" err="1"/>
              <a:t>MyUnifr</a:t>
            </a:r>
            <a:r>
              <a:rPr lang="de-CH" b="1" dirty="0"/>
              <a:t>» </a:t>
            </a:r>
            <a:r>
              <a:rPr lang="de-CH" dirty="0"/>
              <a:t>eintragen.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CH" b="1" dirty="0"/>
              <a:t>Für auswärtige Studierende: </a:t>
            </a:r>
            <a:r>
              <a:rPr lang="de-CH" dirty="0"/>
              <a:t>Dienststelle für Zulassung und Einschreibung </a:t>
            </a:r>
            <a:r>
              <a:rPr lang="de-CH" dirty="0">
                <a:hlinkClick r:id="rId3"/>
              </a:rPr>
              <a:t>http://www.unifr.ch/admission/de</a:t>
            </a:r>
            <a:r>
              <a:rPr lang="de-CH" dirty="0"/>
              <a:t>: </a:t>
            </a:r>
          </a:p>
          <a:p>
            <a:pPr marL="1200150" lvl="2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CH" dirty="0"/>
              <a:t>Ordentliche Einschreibefristen </a:t>
            </a:r>
            <a:r>
              <a:rPr lang="de-CH" dirty="0">
                <a:solidFill>
                  <a:srgbClr val="00B050"/>
                </a:solidFill>
              </a:rPr>
              <a:t>30.11.2021</a:t>
            </a:r>
            <a:r>
              <a:rPr lang="de-CH" dirty="0">
                <a:solidFill>
                  <a:srgbClr val="D81526"/>
                </a:solidFill>
              </a:rPr>
              <a:t> </a:t>
            </a:r>
            <a:r>
              <a:rPr lang="de-CH" dirty="0"/>
              <a:t>für FS 2022, </a:t>
            </a:r>
            <a:r>
              <a:rPr lang="de-CH" dirty="0">
                <a:solidFill>
                  <a:srgbClr val="00B050"/>
                </a:solidFill>
              </a:rPr>
              <a:t>30.4.2022</a:t>
            </a:r>
            <a:r>
              <a:rPr lang="de-CH" dirty="0"/>
              <a:t> für HS 2022)</a:t>
            </a:r>
          </a:p>
          <a:p>
            <a:pPr marL="1200150" lvl="2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CH" dirty="0"/>
              <a:t>Ausserordentliche Fristen (Gebühr 50 CHF): </a:t>
            </a:r>
            <a:r>
              <a:rPr lang="de-CH" dirty="0">
                <a:solidFill>
                  <a:srgbClr val="FF0000"/>
                </a:solidFill>
              </a:rPr>
              <a:t>31.1.2022</a:t>
            </a:r>
            <a:r>
              <a:rPr lang="de-CH" dirty="0"/>
              <a:t> für das FS 2022, </a:t>
            </a:r>
            <a:r>
              <a:rPr lang="de-CH" dirty="0">
                <a:solidFill>
                  <a:srgbClr val="FF0000"/>
                </a:solidFill>
              </a:rPr>
              <a:t>31.8.2022</a:t>
            </a:r>
            <a:r>
              <a:rPr lang="de-CH" dirty="0"/>
              <a:t> für das HS 2022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1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06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62841" y="226187"/>
            <a:ext cx="8748712" cy="11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Einschreibung Blockkurse über «</a:t>
            </a:r>
            <a:r>
              <a:rPr lang="de-CH" sz="2000" b="1" dirty="0" err="1"/>
              <a:t>MyUnifr</a:t>
            </a:r>
            <a:r>
              <a:rPr lang="de-CH" sz="2000" b="1" dirty="0"/>
              <a:t>»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/>
              <a:t>HS 2022: </a:t>
            </a:r>
            <a:r>
              <a:rPr lang="de-CH" sz="2000" dirty="0">
                <a:solidFill>
                  <a:srgbClr val="00B050"/>
                </a:solidFill>
              </a:rPr>
              <a:t>13.07.2022 (10.00h) </a:t>
            </a:r>
            <a:r>
              <a:rPr lang="de-CH" sz="2000">
                <a:solidFill>
                  <a:srgbClr val="00B050"/>
                </a:solidFill>
              </a:rPr>
              <a:t>bis 20.07.2022 </a:t>
            </a:r>
            <a:r>
              <a:rPr lang="de-CH" sz="2000" dirty="0">
                <a:solidFill>
                  <a:srgbClr val="00B050"/>
                </a:solidFill>
              </a:rPr>
              <a:t>(14.00h)</a:t>
            </a:r>
          </a:p>
          <a:p>
            <a:pPr lvl="1"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/>
              <a:t>	</a:t>
            </a:r>
            <a:endParaRPr lang="de-CH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B7C066-6D98-43E2-9735-3531BCD543B1}" type="slidenum">
              <a:rPr lang="de-CH" smtClean="0">
                <a:solidFill>
                  <a:schemeClr val="bg1"/>
                </a:solidFill>
                <a:cs typeface="Arial" charset="0"/>
              </a:rPr>
              <a:pPr/>
              <a:t>24</a:t>
            </a:fld>
            <a:endParaRPr lang="fr-CH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24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23950" y="3861048"/>
            <a:ext cx="8748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Examen	</a:t>
            </a:r>
            <a:endParaRPr lang="de-CH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Session 1/2022: </a:t>
            </a:r>
            <a:r>
              <a:rPr lang="de-CH" b="1" dirty="0">
                <a:solidFill>
                  <a:srgbClr val="00B050"/>
                </a:solidFill>
              </a:rPr>
              <a:t>17.01.–11.02.2022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Session 2/2022: </a:t>
            </a:r>
            <a:r>
              <a:rPr lang="de-CH" b="1" dirty="0">
                <a:solidFill>
                  <a:srgbClr val="00B050"/>
                </a:solidFill>
              </a:rPr>
              <a:t>07.06.–02.07.2022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7835" y="584932"/>
            <a:ext cx="8675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000" b="1" dirty="0"/>
          </a:p>
        </p:txBody>
      </p:sp>
      <p:sp>
        <p:nvSpPr>
          <p:cNvPr id="1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7835" y="1772816"/>
            <a:ext cx="874871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Einschreibungen Seminare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/>
              <a:t>Vgl. Liste der Seminare auf «</a:t>
            </a:r>
            <a:r>
              <a:rPr lang="de-CH" sz="2000" dirty="0" err="1"/>
              <a:t>MyUnifr</a:t>
            </a:r>
            <a:r>
              <a:rPr lang="de-CH" sz="2000" dirty="0"/>
              <a:t>»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/>
              <a:t>Einschreibung – je nach Seminar – über «</a:t>
            </a:r>
            <a:r>
              <a:rPr lang="de-CH" sz="2000" dirty="0" err="1"/>
              <a:t>MyUnifr</a:t>
            </a:r>
            <a:r>
              <a:rPr lang="de-CH" sz="2000" dirty="0"/>
              <a:t>» oder direkt am Lehrstuhl</a:t>
            </a:r>
            <a:endParaRPr lang="de-CH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5288" y="121852"/>
            <a:ext cx="87487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Nützliche Hinweise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B7C066-6D98-43E2-9735-3531BCD543B1}" type="slidenum">
              <a:rPr lang="de-CH" smtClean="0">
                <a:solidFill>
                  <a:schemeClr val="bg1"/>
                </a:solidFill>
                <a:cs typeface="Arial" charset="0"/>
              </a:rPr>
              <a:pPr/>
              <a:t>25</a:t>
            </a:fld>
            <a:endParaRPr lang="fr-CH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25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7835" y="584932"/>
            <a:ext cx="8675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000" b="1" dirty="0"/>
          </a:p>
        </p:txBody>
      </p:sp>
      <p:sp>
        <p:nvSpPr>
          <p:cNvPr id="1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1AB50EC-7834-45F4-B2C9-CC3DCB85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14568"/>
            <a:ext cx="7416750" cy="86177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Allgemeine Informationen</a:t>
            </a:r>
          </a:p>
          <a:p>
            <a:pPr algn="ctr">
              <a:spcBef>
                <a:spcPct val="50000"/>
              </a:spcBef>
            </a:pPr>
            <a:r>
              <a:rPr lang="de-CH" sz="2000" b="1" i="1" dirty="0">
                <a:solidFill>
                  <a:schemeClr val="bg1"/>
                </a:solidFill>
              </a:rPr>
              <a:t>https://www.unifr.ch/ius/de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CEA00642-F827-4849-B21C-F4A68274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99460"/>
            <a:ext cx="7416750" cy="286232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Fragen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de-CH" sz="2000" b="1" dirty="0">
                <a:solidFill>
                  <a:schemeClr val="bg1"/>
                </a:solidFill>
              </a:rPr>
              <a:t>administrative: </a:t>
            </a:r>
            <a:r>
              <a:rPr lang="de-CH" sz="2000" b="1" i="1" dirty="0">
                <a:solidFill>
                  <a:schemeClr val="bg1"/>
                </a:solidFill>
              </a:rPr>
              <a:t>Sprechstunden Dekanat</a:t>
            </a:r>
            <a:br>
              <a:rPr lang="de-CH" sz="2000" b="1" dirty="0">
                <a:solidFill>
                  <a:schemeClr val="bg1"/>
                </a:solidFill>
              </a:rPr>
            </a:br>
            <a:r>
              <a:rPr lang="de-CH" sz="2000" b="1" dirty="0">
                <a:solidFill>
                  <a:schemeClr val="bg1"/>
                </a:solidFill>
              </a:rPr>
              <a:t>                           </a:t>
            </a:r>
            <a:r>
              <a:rPr lang="de-CH" sz="2000" b="1" i="1" dirty="0">
                <a:solidFill>
                  <a:schemeClr val="bg1"/>
                </a:solidFill>
              </a:rPr>
              <a:t>ius-admin.@unifr.ch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de-CH" sz="2000" b="1" dirty="0">
                <a:solidFill>
                  <a:schemeClr val="bg1"/>
                </a:solidFill>
              </a:rPr>
              <a:t>fachliche Beratung: </a:t>
            </a:r>
            <a:r>
              <a:rPr lang="de-CH" sz="2000" b="1" i="1" dirty="0">
                <a:solidFill>
                  <a:srgbClr val="FFFF00"/>
                </a:solidFill>
              </a:rPr>
              <a:t>rachele.tizianitanner@unifr.ch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de-CH" sz="2000" b="1" dirty="0">
                <a:solidFill>
                  <a:schemeClr val="bg1"/>
                </a:solidFill>
              </a:rPr>
              <a:t>Mobilität: </a:t>
            </a:r>
            <a:r>
              <a:rPr lang="de-CH" sz="2000" b="1" i="1" dirty="0">
                <a:solidFill>
                  <a:schemeClr val="bg1"/>
                </a:solidFill>
              </a:rPr>
              <a:t>www.unifr.ch/ius/de/studium/mob</a:t>
            </a:r>
            <a:br>
              <a:rPr lang="de-CH" sz="2000" b="1" i="1" dirty="0">
                <a:solidFill>
                  <a:schemeClr val="bg1"/>
                </a:solidFill>
              </a:rPr>
            </a:br>
            <a:r>
              <a:rPr lang="de-CH" sz="2000" b="1" i="1" dirty="0">
                <a:solidFill>
                  <a:schemeClr val="bg1"/>
                </a:solidFill>
              </a:rPr>
              <a:t>                 </a:t>
            </a:r>
            <a:r>
              <a:rPr lang="de-CH" sz="2000" b="1" i="1" dirty="0">
                <a:solidFill>
                  <a:srgbClr val="FFFF00"/>
                </a:solidFill>
              </a:rPr>
              <a:t>ingrid.kramer@unifr.ch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de-CH" sz="2000" b="1" i="1" dirty="0">
              <a:solidFill>
                <a:schemeClr val="bg1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0E72CFB-EEE9-407B-AEBD-8A9D9141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087506"/>
            <a:ext cx="7416750" cy="86177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>
                <a:solidFill>
                  <a:schemeClr val="bg1"/>
                </a:solidFill>
              </a:rPr>
              <a:t>Anerkennung Studienleistungen</a:t>
            </a:r>
          </a:p>
          <a:p>
            <a:pPr algn="ctr">
              <a:spcBef>
                <a:spcPct val="50000"/>
              </a:spcBef>
            </a:pPr>
            <a:r>
              <a:rPr lang="de-CH" sz="2000" b="1" i="1" dirty="0">
                <a:solidFill>
                  <a:schemeClr val="bg1"/>
                </a:solidFill>
              </a:rPr>
              <a:t>www.unifr.ch/ius/de/studium/mob/anerkenn.html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26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feld 1"/>
          <p:cNvSpPr txBox="1">
            <a:spLocks noChangeAspect="1"/>
          </p:cNvSpPr>
          <p:nvPr/>
        </p:nvSpPr>
        <p:spPr>
          <a:xfrm>
            <a:off x="820365" y="264137"/>
            <a:ext cx="7884969" cy="1656177"/>
          </a:xfrm>
          <a:prstGeom prst="rect">
            <a:avLst/>
          </a:prstGeom>
          <a:solidFill>
            <a:srgbClr val="BF1238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Vielen Dank für Ihr Interesse und auf bald im Freiburger Masterprogramm!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26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592866-4ABD-4AF6-9E1C-177F00D3C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5" y="2565400"/>
            <a:ext cx="7901360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5976938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I.	Ausgangslage</a:t>
            </a:r>
            <a:endParaRPr lang="en-US" sz="2800" cap="none" dirty="0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2568575"/>
            <a:ext cx="3744913" cy="7842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Master of Law</a:t>
            </a:r>
          </a:p>
          <a:p>
            <a:pPr algn="ctr">
              <a:spcBef>
                <a:spcPct val="50000"/>
              </a:spcBef>
            </a:pPr>
            <a:r>
              <a:rPr lang="de-CH" b="1"/>
              <a:t>(MLaw)</a:t>
            </a:r>
            <a:endParaRPr 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30775" y="2568575"/>
            <a:ext cx="3744913" cy="7842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Master of Arts in Legal Studies</a:t>
            </a:r>
          </a:p>
          <a:p>
            <a:pPr algn="ctr">
              <a:spcBef>
                <a:spcPct val="50000"/>
              </a:spcBef>
            </a:pPr>
            <a:r>
              <a:rPr lang="de-CH" b="1"/>
              <a:t>(MALS)</a:t>
            </a:r>
            <a:endParaRPr lang="en-US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3744913" cy="695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Bachelor of Law</a:t>
            </a:r>
          </a:p>
          <a:p>
            <a:pPr algn="ctr">
              <a:spcBef>
                <a:spcPct val="50000"/>
              </a:spcBef>
            </a:pPr>
            <a:r>
              <a:rPr lang="de-CH" sz="1400" b="1"/>
              <a:t>(CH-Universität)</a:t>
            </a:r>
            <a:endParaRPr lang="en-US" sz="1400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859338" y="1341438"/>
            <a:ext cx="3744912" cy="695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Bachelor (alle Disziplinen)</a:t>
            </a:r>
          </a:p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28813" y="4233863"/>
            <a:ext cx="2087562" cy="133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Patent für selbständige Berufsausübung</a:t>
            </a:r>
          </a:p>
          <a:p>
            <a:pPr algn="ctr">
              <a:spcBef>
                <a:spcPct val="50000"/>
              </a:spcBef>
            </a:pPr>
            <a:r>
              <a:rPr lang="de-CH" b="1"/>
              <a:t>(Anwalt, Notar)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268538" y="2062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68538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732588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142875" y="4214813"/>
            <a:ext cx="1655763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Dr. iur.</a:t>
            </a:r>
          </a:p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4143375" y="4233863"/>
            <a:ext cx="18002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Postgrade</a:t>
            </a:r>
            <a:br>
              <a:rPr lang="de-CH" b="1"/>
            </a:br>
            <a:r>
              <a:rPr lang="de-CH" b="1"/>
              <a:t>(LL.M.)</a:t>
            </a:r>
            <a:endParaRPr lang="en-US" sz="1400" b="1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4140200" y="5013325"/>
            <a:ext cx="18002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/>
              <a:t>usw.</a:t>
            </a:r>
            <a:endParaRPr lang="en-US" sz="1400" b="1"/>
          </a:p>
        </p:txBody>
      </p:sp>
      <p:sp>
        <p:nvSpPr>
          <p:cNvPr id="5135" name="Line 20"/>
          <p:cNvSpPr>
            <a:spLocks noChangeShapeType="1"/>
          </p:cNvSpPr>
          <p:nvPr/>
        </p:nvSpPr>
        <p:spPr bwMode="auto">
          <a:xfrm>
            <a:off x="611188" y="3860800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36" name="Line 21"/>
          <p:cNvSpPr>
            <a:spLocks noChangeShapeType="1"/>
          </p:cNvSpPr>
          <p:nvPr/>
        </p:nvSpPr>
        <p:spPr bwMode="auto">
          <a:xfrm>
            <a:off x="611188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7" name="Line 22"/>
          <p:cNvSpPr>
            <a:spLocks noChangeShapeType="1"/>
          </p:cNvSpPr>
          <p:nvPr/>
        </p:nvSpPr>
        <p:spPr bwMode="auto">
          <a:xfrm>
            <a:off x="2267744" y="386104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>
            <a:off x="4643438" y="38576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39" name="Line 25"/>
          <p:cNvSpPr>
            <a:spLocks noChangeShapeType="1"/>
          </p:cNvSpPr>
          <p:nvPr/>
        </p:nvSpPr>
        <p:spPr bwMode="auto">
          <a:xfrm>
            <a:off x="8316913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40" name="Text Box 15"/>
          <p:cNvSpPr txBox="1">
            <a:spLocks noChangeArrowheads="1"/>
          </p:cNvSpPr>
          <p:nvPr/>
        </p:nvSpPr>
        <p:spPr bwMode="auto">
          <a:xfrm>
            <a:off x="7020272" y="4233863"/>
            <a:ext cx="1909416" cy="12464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Dr. phil. in </a:t>
            </a:r>
            <a:r>
              <a:rPr lang="de-CH" b="1" dirty="0" err="1"/>
              <a:t>scientiis</a:t>
            </a:r>
            <a:r>
              <a:rPr lang="de-CH" b="1" dirty="0"/>
              <a:t> </a:t>
            </a:r>
            <a:r>
              <a:rPr lang="de-CH" b="1" dirty="0" err="1"/>
              <a:t>iuridicis</a:t>
            </a:r>
            <a:endParaRPr lang="de-CH" b="1" dirty="0"/>
          </a:p>
          <a:p>
            <a:pPr algn="ctr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3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18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5987"/>
            <a:ext cx="8856984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II.	Ziele und Charakteristik des</a:t>
            </a:r>
            <a:br>
              <a:rPr lang="de-CH" sz="2800" cap="none" dirty="0"/>
            </a:br>
            <a:r>
              <a:rPr lang="de-CH" sz="2800" cap="none" dirty="0"/>
              <a:t>	Masterprogramms</a:t>
            </a:r>
            <a:endParaRPr lang="en-US" sz="2800" cap="none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4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226407176"/>
              </p:ext>
            </p:extLst>
          </p:nvPr>
        </p:nvGraphicFramePr>
        <p:xfrm>
          <a:off x="539552" y="2724696"/>
          <a:ext cx="7776864" cy="207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05"/>
          <p:cNvSpPr>
            <a:spLocks noChangeArrowheads="1"/>
          </p:cNvSpPr>
          <p:nvPr/>
        </p:nvSpPr>
        <p:spPr bwMode="auto">
          <a:xfrm>
            <a:off x="971600" y="1196752"/>
            <a:ext cx="583264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CH" sz="2800" b="1" dirty="0">
                <a:solidFill>
                  <a:srgbClr val="BF1238"/>
                </a:solidFill>
              </a:rPr>
              <a:t>1.	Ziele</a:t>
            </a:r>
            <a:endParaRPr lang="en-US" sz="2800" b="1" dirty="0">
              <a:solidFill>
                <a:srgbClr val="BF1238"/>
              </a:solidFill>
            </a:endParaRP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28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5615608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2.	Charakteristika</a:t>
            </a:r>
            <a:endParaRPr lang="en-US" sz="2800" cap="none" dirty="0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42443" y="1268760"/>
            <a:ext cx="6804669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Fachkompetenz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i="1" dirty="0"/>
              <a:t>Vertiefung und Vernetzung </a:t>
            </a:r>
            <a:r>
              <a:rPr lang="de-CH" sz="2000" dirty="0"/>
              <a:t>der im </a:t>
            </a:r>
            <a:r>
              <a:rPr lang="de-CH" sz="2000" dirty="0" err="1"/>
              <a:t>Bachelorstudium</a:t>
            </a:r>
            <a:r>
              <a:rPr lang="de-CH" sz="2000" dirty="0"/>
              <a:t> erworbenen Grundkenntnisse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i="1" dirty="0"/>
              <a:t>Wahlfreiheit</a:t>
            </a:r>
            <a:r>
              <a:rPr lang="de-CH" sz="2000" dirty="0"/>
              <a:t> mit Möglichkeiten für individuelle Schwerpunktbildung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Heranführung an das </a:t>
            </a:r>
            <a:r>
              <a:rPr lang="de-CH" sz="2000" i="1" dirty="0"/>
              <a:t>Gerichts- und Anwaltspraktikum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i="1" dirty="0"/>
              <a:t>Zusätze</a:t>
            </a:r>
            <a:r>
              <a:rPr lang="de-CH" sz="2000" dirty="0"/>
              <a:t> („</a:t>
            </a:r>
            <a:r>
              <a:rPr lang="de-CH" sz="2000" i="1" dirty="0" err="1"/>
              <a:t>mentions</a:t>
            </a:r>
            <a:r>
              <a:rPr lang="de-CH" sz="2000" dirty="0"/>
              <a:t>“): </a:t>
            </a:r>
          </a:p>
          <a:p>
            <a:pPr marL="1200150" lvl="2" indent="-285750">
              <a:spcBef>
                <a:spcPct val="20000"/>
              </a:spcBef>
              <a:buFontTx/>
              <a:buChar char="-"/>
            </a:pPr>
            <a:r>
              <a:rPr lang="de-CH" sz="2000" dirty="0"/>
              <a:t>Zweisprachig („</a:t>
            </a:r>
            <a:r>
              <a:rPr lang="de-CH" sz="2000" i="1" dirty="0" err="1"/>
              <a:t>bilingue</a:t>
            </a:r>
            <a:r>
              <a:rPr lang="de-CH" sz="2000" dirty="0"/>
              <a:t>“)</a:t>
            </a:r>
          </a:p>
          <a:p>
            <a:pPr marL="1200150" lvl="2" indent="-285750">
              <a:spcBef>
                <a:spcPct val="20000"/>
              </a:spcBef>
              <a:buFontTx/>
              <a:buChar char="-"/>
            </a:pPr>
            <a:r>
              <a:rPr lang="de-CH" sz="2000" dirty="0"/>
              <a:t>Europarecht</a:t>
            </a:r>
          </a:p>
          <a:p>
            <a:pPr marL="1200150" lvl="2" indent="-285750">
              <a:spcBef>
                <a:spcPct val="20000"/>
              </a:spcBef>
              <a:buFontTx/>
              <a:buChar char="-"/>
            </a:pPr>
            <a:r>
              <a:rPr lang="de-CH" sz="2000" dirty="0"/>
              <a:t>Religionsrecht („</a:t>
            </a:r>
            <a:r>
              <a:rPr lang="de-CH" sz="2000" i="1" dirty="0" err="1"/>
              <a:t>utriusque</a:t>
            </a:r>
            <a:r>
              <a:rPr lang="de-CH" sz="2000" i="1" dirty="0"/>
              <a:t> </a:t>
            </a:r>
            <a:r>
              <a:rPr lang="de-CH" sz="2000" i="1" dirty="0" err="1"/>
              <a:t>iuris</a:t>
            </a:r>
            <a:r>
              <a:rPr lang="de-CH" sz="2000" dirty="0"/>
              <a:t>“)</a:t>
            </a:r>
          </a:p>
          <a:p>
            <a:pPr lvl="2">
              <a:spcBef>
                <a:spcPct val="20000"/>
              </a:spcBef>
            </a:pPr>
            <a:r>
              <a:rPr lang="de-CH" sz="2000" dirty="0"/>
              <a:t> </a:t>
            </a:r>
          </a:p>
        </p:txBody>
      </p:sp>
      <p:pic>
        <p:nvPicPr>
          <p:cNvPr id="6150" name="Picture 5" descr="j0406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760"/>
            <a:ext cx="1249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5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3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195736" y="260648"/>
            <a:ext cx="5761261" cy="303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endParaRPr lang="de-CH" sz="2400" dirty="0"/>
          </a:p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Methoden- und Sozialkompetenz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Zeitgemässe Unterrichtsmethoden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Masterkurse: interaktiv, interdisziplinär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Übung des schriftlichen und mündlichen Ausdrucks in Seminaren, Moot Courts, Rhetorikkursen, Schreibkursen etc.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6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8" name="Picture 5" descr="j0406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02428"/>
            <a:ext cx="1249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72608"/>
            <a:ext cx="3270129" cy="21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116136" y="547365"/>
            <a:ext cx="7344296" cy="22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„Klein, aber fein“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Exzellente Betreuungsverhältnisse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Nähe zu den Professorinnen/Professoren und Assistierenden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b="1" dirty="0"/>
              <a:t>Spezialveranstaltungen ausserhalb von Freiburg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None/>
            </a:pPr>
            <a:endParaRPr lang="de-CH" sz="2000" b="1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7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7200"/>
            <a:ext cx="4251670" cy="2542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/>
          <a:stretch/>
        </p:blipFill>
        <p:spPr>
          <a:xfrm>
            <a:off x="4685821" y="2996952"/>
            <a:ext cx="4232888" cy="25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5536" y="116632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Austausch und Mobilität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BENEFRI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Mobilität in der Schweiz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Font typeface="Century Gothic" pitchFamily="34" charset="0"/>
              <a:buChar char="^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Font typeface="Century Gothic" pitchFamily="34" charset="0"/>
              <a:buChar char="^"/>
            </a:pPr>
            <a:endParaRPr lang="de-CH" sz="20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Swiss-European Mobility Programme SEMP (vormals Erasmus+): </a:t>
            </a:r>
            <a:br>
              <a:rPr lang="de-CH" b="1" dirty="0"/>
            </a:br>
            <a:r>
              <a:rPr lang="de-CH" b="1" dirty="0"/>
              <a:t>über 100 Konventionen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CTLS London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Doppeldiplome und koordinierte Masterabschlüsse:  Heidelberg, Paris II, Lissabon, City University </a:t>
            </a:r>
            <a:r>
              <a:rPr lang="de-CH" b="1" dirty="0" err="1"/>
              <a:t>of</a:t>
            </a:r>
            <a:r>
              <a:rPr lang="de-CH" b="1" dirty="0"/>
              <a:t> Hongkong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China: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China University </a:t>
            </a:r>
            <a:r>
              <a:rPr lang="de-CH" b="1" dirty="0" err="1"/>
              <a:t>of</a:t>
            </a:r>
            <a:r>
              <a:rPr lang="de-CH" b="1" dirty="0"/>
              <a:t> Political Science </a:t>
            </a:r>
            <a:r>
              <a:rPr lang="de-CH" b="1" dirty="0" err="1"/>
              <a:t>and</a:t>
            </a:r>
            <a:r>
              <a:rPr lang="de-CH" b="1" dirty="0"/>
              <a:t> Law Shanghai (ECUPL)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Hong Kong City University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Weitere Abkommen (weltweit)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endParaRPr lang="de-CH" sz="2000" b="1" dirty="0"/>
          </a:p>
        </p:txBody>
      </p:sp>
      <p:pic>
        <p:nvPicPr>
          <p:cNvPr id="8196" name="Picture 7" descr="j0349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57399"/>
            <a:ext cx="1857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399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972657"/>
            <a:ext cx="950428" cy="7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728001" y="1764268"/>
            <a:ext cx="5454654" cy="369332"/>
          </a:xfrm>
          <a:prstGeom prst="rect">
            <a:avLst/>
          </a:prstGeom>
          <a:scene3d>
            <a:camera prst="isometricLeftDown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fr-CH" dirty="0"/>
              <a:t>https://www3.unifr.ch/ius/de/studium/mob/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508104" y="116633"/>
            <a:ext cx="3635896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Das Maximum an anrechenbaren ECTS  wird von der Äquivalenzkommission festgelegt! (35 ECTS)</a:t>
            </a:r>
            <a:endParaRPr lang="en-US" sz="1400" b="1" dirty="0"/>
          </a:p>
        </p:txBody>
      </p:sp>
      <p:pic>
        <p:nvPicPr>
          <p:cNvPr id="49154" name="Picture 2" descr="http://i.ytimg.com/vi/WLFMRg0Xmkc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429000"/>
            <a:ext cx="1080120" cy="810090"/>
          </a:xfrm>
          <a:prstGeom prst="rect">
            <a:avLst/>
          </a:prstGeom>
          <a:noFill/>
        </p:spPr>
      </p:pic>
      <p:sp>
        <p:nvSpPr>
          <p:cNvPr id="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8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079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536" y="260648"/>
            <a:ext cx="8326189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Überdurchschnittliche Stärken der Rechtswissenschaftlichen Fakultät </a:t>
            </a:r>
            <a:br>
              <a:rPr lang="de-CH" sz="2400" b="1" dirty="0"/>
            </a:br>
            <a:r>
              <a:rPr lang="de-CH" sz="2400" b="1" dirty="0"/>
              <a:t>(gemäss Reputationsstudie Gmür/</a:t>
            </a:r>
            <a:r>
              <a:rPr lang="de-CH" sz="2400" b="1" dirty="0" err="1"/>
              <a:t>Maring</a:t>
            </a:r>
            <a:r>
              <a:rPr lang="de-CH" sz="2400" b="1" dirty="0"/>
              <a:t>, 2019):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/>
              <a:t>Zufriedenheit Studierende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/>
              <a:t>Qualität Lehre und Abschlüsse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/>
              <a:t>Forschungsstärke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/>
              <a:t>Internationalität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/>
              <a:t>Selbstmanagement- und Kommunikationskompetenzen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endParaRPr lang="de-CH" sz="24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sz="2000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9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72400" y="6401680"/>
            <a:ext cx="532934" cy="3396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lnSpc>
                <a:spcPts val="960"/>
              </a:lnSpc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14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</p:bldLst>
  </p:timing>
</p:sld>
</file>

<file path=ppt/theme/theme1.xml><?xml version="1.0" encoding="utf-8"?>
<a:theme xmlns:a="http://schemas.openxmlformats.org/drawingml/2006/main" name="02_UNIFR_PPT_Template_Admin_IUS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1341</Words>
  <Application>Microsoft Office PowerPoint</Application>
  <PresentationFormat>Bildschirmpräsentation (4:3)</PresentationFormat>
  <Paragraphs>409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Century Gothic</vt:lpstr>
      <vt:lpstr>Wingdings</vt:lpstr>
      <vt:lpstr>02_UNIFR_PPT_Template_Admin_IUS</vt:lpstr>
      <vt:lpstr>PowerPoint-Präsentation</vt:lpstr>
      <vt:lpstr>Inhaltsverzeichnis</vt:lpstr>
      <vt:lpstr>I. Ausgangslage</vt:lpstr>
      <vt:lpstr>II. Ziele und Charakteristik des  Masterprogramms</vt:lpstr>
      <vt:lpstr>2. Charakteristika</vt:lpstr>
      <vt:lpstr>PowerPoint-Präsentation</vt:lpstr>
      <vt:lpstr>PowerPoint-Präsentation</vt:lpstr>
      <vt:lpstr>PowerPoint-Präsentation</vt:lpstr>
      <vt:lpstr>PowerPoint-Präsentation</vt:lpstr>
      <vt:lpstr>III. Das Programm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IV. Zusätze („mentions“)</vt:lpstr>
      <vt:lpstr>PowerPoint-Präsentation</vt:lpstr>
      <vt:lpstr>PowerPoint-Präsentation</vt:lpstr>
      <vt:lpstr>V. Examen</vt:lpstr>
      <vt:lpstr>VI. Wie plane ich mein Studium?</vt:lpstr>
      <vt:lpstr>VII. Administrative Fragen und nützliche  Hinweise</vt:lpstr>
      <vt:lpstr>PowerPoint-Präsentation</vt:lpstr>
      <vt:lpstr>PowerPoint-Präsentation</vt:lpstr>
      <vt:lpstr>PowerPoint-Präsentation</vt:lpstr>
    </vt:vector>
  </TitlesOfParts>
  <Company>UNIFR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Sturny Lydia</dc:creator>
  <cp:lastModifiedBy>WALDMANN Bernhard</cp:lastModifiedBy>
  <cp:revision>372</cp:revision>
  <cp:lastPrinted>2015-11-25T12:50:35Z</cp:lastPrinted>
  <dcterms:created xsi:type="dcterms:W3CDTF">2014-01-23T13:48:46Z</dcterms:created>
  <dcterms:modified xsi:type="dcterms:W3CDTF">2021-12-13T12:04:11Z</dcterms:modified>
</cp:coreProperties>
</file>