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9144000" cy="6858000"/>
  <p:defaultTextStyle>
    <a:defPPr>
      <a:defRPr lang="fr-FR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9"/>
  </p:normalViewPr>
  <p:slideViewPr>
    <p:cSldViewPr>
      <p:cViewPr varScale="1">
        <p:scale>
          <a:sx n="108" d="100"/>
          <a:sy n="108" d="100"/>
        </p:scale>
        <p:origin x="176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8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fr-CH"/>
          </a:p>
        </p:txBody>
      </p:sp>
      <p:cxnSp>
        <p:nvCxnSpPr>
          <p:cNvPr id="9" name="Straight Connector 8"/>
          <p:cNvCxnSpPr>
            <a:cxnSpLocks/>
          </p:cNvCxnSpPr>
          <p:nvPr userDrawn="1"/>
        </p:nvCxnSpPr>
        <p:spPr bwMode="auto">
          <a:xfrm>
            <a:off x="211561" y="6525344"/>
            <a:ext cx="8720878" cy="0"/>
          </a:xfrm>
          <a:prstGeom prst="line">
            <a:avLst/>
          </a:prstGeom>
          <a:ln w="158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10"/>
          <p:cNvSpPr>
            <a:spLocks noGrp="1"/>
          </p:cNvSpPr>
          <p:nvPr>
            <p:ph sz="quarter" idx="11"/>
          </p:nvPr>
        </p:nvSpPr>
        <p:spPr bwMode="auto">
          <a:xfrm>
            <a:off x="2195736" y="6573076"/>
            <a:ext cx="4392488" cy="230623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200">
                <a:solidFill>
                  <a:srgbClr val="898989"/>
                </a:solidFill>
              </a:defRPr>
            </a:lvl1pPr>
            <a:lvl2pPr marL="457200" indent="0" algn="ctr">
              <a:buFontTx/>
              <a:buNone/>
              <a:defRPr sz="1400">
                <a:solidFill>
                  <a:srgbClr val="898989"/>
                </a:solidFill>
              </a:defRPr>
            </a:lvl2pPr>
            <a:lvl3pPr marL="914400" indent="0" algn="ctr">
              <a:buFontTx/>
              <a:buNone/>
              <a:defRPr sz="1400">
                <a:solidFill>
                  <a:srgbClr val="898989"/>
                </a:solidFill>
              </a:defRPr>
            </a:lvl3pPr>
            <a:lvl4pPr marL="1371600" indent="0" algn="ctr">
              <a:buFontTx/>
              <a:buNone/>
              <a:defRPr sz="1400">
                <a:solidFill>
                  <a:srgbClr val="898989"/>
                </a:solidFill>
              </a:defRPr>
            </a:lvl4pPr>
            <a:lvl5pPr marL="1828800" indent="0" algn="ctr">
              <a:buFontTx/>
              <a:buNone/>
              <a:defRPr sz="1400">
                <a:solidFill>
                  <a:srgbClr val="898989"/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fr-CH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8484619" y="310843"/>
            <a:ext cx="447820" cy="53437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028237" y="116632"/>
            <a:ext cx="7904201" cy="832351"/>
          </a:xfrm>
        </p:spPr>
        <p:txBody>
          <a:bodyPr>
            <a:normAutofit/>
          </a:bodyPr>
          <a:lstStyle>
            <a:lvl1pPr algn="l">
              <a:defRPr sz="3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200"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 bwMode="auto">
          <a:xfrm>
            <a:off x="193805" y="1106989"/>
            <a:ext cx="8720878" cy="0"/>
          </a:xfrm>
          <a:prstGeom prst="line">
            <a:avLst/>
          </a:prstGeom>
          <a:ln w="158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978032" y="6548799"/>
            <a:ext cx="2133600" cy="253258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47D1D1E-904D-47F4-9152-8A5E2FC6690D}" type="slidenum">
              <a:rPr lang="fr-CH"/>
              <a:t>‹#›</a:t>
            </a:fld>
            <a:endParaRPr lang="fr-CH"/>
          </a:p>
        </p:txBody>
      </p:sp>
      <p:cxnSp>
        <p:nvCxnSpPr>
          <p:cNvPr id="14" name="Straight Connector 13"/>
          <p:cNvCxnSpPr>
            <a:cxnSpLocks/>
          </p:cNvCxnSpPr>
          <p:nvPr userDrawn="1"/>
        </p:nvCxnSpPr>
        <p:spPr bwMode="auto">
          <a:xfrm>
            <a:off x="211561" y="6525344"/>
            <a:ext cx="8720878" cy="0"/>
          </a:xfrm>
          <a:prstGeom prst="line">
            <a:avLst/>
          </a:prstGeom>
          <a:ln w="158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10"/>
          <p:cNvSpPr>
            <a:spLocks noGrp="1"/>
          </p:cNvSpPr>
          <p:nvPr>
            <p:ph sz="quarter" idx="11"/>
          </p:nvPr>
        </p:nvSpPr>
        <p:spPr bwMode="auto">
          <a:xfrm>
            <a:off x="2195736" y="6573076"/>
            <a:ext cx="4392488" cy="230623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200">
                <a:solidFill>
                  <a:srgbClr val="898989"/>
                </a:solidFill>
              </a:defRPr>
            </a:lvl1pPr>
            <a:lvl2pPr marL="457200" indent="0" algn="ctr">
              <a:buFontTx/>
              <a:buNone/>
              <a:defRPr sz="1400">
                <a:solidFill>
                  <a:srgbClr val="898989"/>
                </a:solidFill>
              </a:defRPr>
            </a:lvl2pPr>
            <a:lvl3pPr marL="914400" indent="0" algn="ctr">
              <a:buFontTx/>
              <a:buNone/>
              <a:defRPr sz="1400">
                <a:solidFill>
                  <a:srgbClr val="898989"/>
                </a:solidFill>
              </a:defRPr>
            </a:lvl3pPr>
            <a:lvl4pPr marL="1371600" indent="0" algn="ctr">
              <a:buFontTx/>
              <a:buNone/>
              <a:defRPr sz="1400">
                <a:solidFill>
                  <a:srgbClr val="898989"/>
                </a:solidFill>
              </a:defRPr>
            </a:lvl4pPr>
            <a:lvl5pPr marL="1828800" indent="0" algn="ctr">
              <a:buFontTx/>
              <a:buNone/>
              <a:defRPr sz="1400">
                <a:solidFill>
                  <a:srgbClr val="898989"/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fr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fr-CH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5496" y="6560118"/>
            <a:ext cx="2133600" cy="25325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06FD5D8-065E-412D-83E5-5590CBE61AC2}" type="datetimeFigureOut">
              <a:rPr lang="fr-CH"/>
              <a:t>06.01.23</a:t>
            </a:fld>
            <a:endParaRPr lang="fr-CH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551766"/>
            <a:ext cx="2895600" cy="26161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fr-CH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978032" y="6548799"/>
            <a:ext cx="2133600" cy="25325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47D1D1E-904D-47F4-9152-8A5E2FC6690D}" type="slidenum">
              <a:rPr lang="fr-CH"/>
              <a:t>‹#›</a:t>
            </a:fld>
            <a:endParaRPr lang="fr-CH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8484619" y="310843"/>
            <a:ext cx="447820" cy="5343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unifr.ch/researcher/fr/financement/unifr/financements-internes-spr/fonds-centenaire.html" TargetMode="External"/><Relationship Id="rId13" Type="http://schemas.openxmlformats.org/officeDocument/2006/relationships/hyperlink" Target="https://www.kmu.admin.ch/" TargetMode="External"/><Relationship Id="rId18" Type="http://schemas.openxmlformats.org/officeDocument/2006/relationships/hyperlink" Target="https://pionierpreis.ch/" TargetMode="External"/><Relationship Id="rId26" Type="http://schemas.openxmlformats.org/officeDocument/2006/relationships/hyperlink" Target="https://prixstrategis.ch/" TargetMode="External"/><Relationship Id="rId3" Type="http://schemas.openxmlformats.org/officeDocument/2006/relationships/hyperlink" Target="https://www.bridge.ch/en/discovery" TargetMode="External"/><Relationship Id="rId21" Type="http://schemas.openxmlformats.org/officeDocument/2006/relationships/hyperlink" Target="https://www.euresearch.ch/en/european-programmes/horizon-2020/industrial-leadership/innovation-in-sme/" TargetMode="External"/><Relationship Id="rId7" Type="http://schemas.openxmlformats.org/officeDocument/2006/relationships/hyperlink" Target="https://www.unifr.ch/researcher/en/funding/unifr/spr-internal-funding/pool.html" TargetMode="External"/><Relationship Id="rId12" Type="http://schemas.openxmlformats.org/officeDocument/2006/relationships/hyperlink" Target="http://www.friup.ch/" TargetMode="External"/><Relationship Id="rId17" Type="http://schemas.openxmlformats.org/officeDocument/2006/relationships/hyperlink" Target="https://devigier.ch/" TargetMode="External"/><Relationship Id="rId25" Type="http://schemas.openxmlformats.org/officeDocument/2006/relationships/hyperlink" Target="https://www.promfr.ch/" TargetMode="External"/><Relationship Id="rId2" Type="http://schemas.openxmlformats.org/officeDocument/2006/relationships/hyperlink" Target="https://www.bridge.ch/en/proof-of-concept" TargetMode="External"/><Relationship Id="rId16" Type="http://schemas.openxmlformats.org/officeDocument/2006/relationships/hyperlink" Target="https://www.venture.ch/" TargetMode="External"/><Relationship Id="rId20" Type="http://schemas.openxmlformats.org/officeDocument/2006/relationships/hyperlink" Target="https://www.innosuisse.ch/inno/en/home/go-global/eurostars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nnosuisse.ch/inno/en/home/start-your-innovation-project/innovation-cheque.html" TargetMode="External"/><Relationship Id="rId11" Type="http://schemas.openxmlformats.org/officeDocument/2006/relationships/hyperlink" Target="https://www.grstiftung.ch/en/area-activity/first_ventures.html#objective" TargetMode="External"/><Relationship Id="rId24" Type="http://schemas.openxmlformats.org/officeDocument/2006/relationships/hyperlink" Target="https://swissef.ch/en/fund/" TargetMode="External"/><Relationship Id="rId5" Type="http://schemas.openxmlformats.org/officeDocument/2006/relationships/hyperlink" Target="https://www.innosuisse.ch/inno/en/home/start-your-innovation-project/innovation-projects.html" TargetMode="External"/><Relationship Id="rId15" Type="http://schemas.openxmlformats.org/officeDocument/2006/relationships/hyperlink" Target="http://www.innovationsfonds.ch/" TargetMode="External"/><Relationship Id="rId23" Type="http://schemas.openxmlformats.org/officeDocument/2006/relationships/hyperlink" Target="https://capitalrisque-fr.ch/" TargetMode="External"/><Relationship Id="rId10" Type="http://schemas.openxmlformats.org/officeDocument/2006/relationships/hyperlink" Target="https://www.grstiftung.ch/de/handlungsfelder/innobooster.html" TargetMode="External"/><Relationship Id="rId19" Type="http://schemas.openxmlformats.org/officeDocument/2006/relationships/hyperlink" Target="https://seif.org/en/awards/" TargetMode="External"/><Relationship Id="rId4" Type="http://schemas.openxmlformats.org/officeDocument/2006/relationships/hyperlink" Target="https://www.innosuisse.ch/inno/en/home/start-your-innovation-project/projekte-ohne-umsetzungspartner.html" TargetMode="External"/><Relationship Id="rId9" Type="http://schemas.openxmlformats.org/officeDocument/2006/relationships/hyperlink" Target="https://www.science2market.ch/training" TargetMode="External"/><Relationship Id="rId14" Type="http://schemas.openxmlformats.org/officeDocument/2006/relationships/hyperlink" Target="https://www.imd.org/imd-startup-competition/startup-competition/" TargetMode="External"/><Relationship Id="rId22" Type="http://schemas.openxmlformats.org/officeDocument/2006/relationships/hyperlink" Target="https://www.seedcapital-fr.ch/" TargetMode="External"/><Relationship Id="rId27" Type="http://schemas.openxmlformats.org/officeDocument/2006/relationships/hyperlink" Target="https://www.swisseconomic.ch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novaud.ch/en/services/our-services/innovate-in-the-canton-of-vaud/financing" TargetMode="External"/><Relationship Id="rId2" Type="http://schemas.openxmlformats.org/officeDocument/2006/relationships/hyperlink" Target="https://www.startupticker.ch/en/asset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ridge.ch/en/" TargetMode="External"/><Relationship Id="rId3" Type="http://schemas.openxmlformats.org/officeDocument/2006/relationships/hyperlink" Target="https://www.innosuisse.ch/inno/en/home/start-your-innovation-project/projekte-ohne-umsetzungspartner.html" TargetMode="External"/><Relationship Id="rId7" Type="http://schemas.openxmlformats.org/officeDocument/2006/relationships/hyperlink" Target="https://www.innosuisse.ch/inno/en/home/start-your-innovation-project/IGE-Patentrecherchen.html" TargetMode="External"/><Relationship Id="rId12" Type="http://schemas.openxmlformats.org/officeDocument/2006/relationships/hyperlink" Target="mailto:techtransfer@unifr.ch" TargetMode="External"/><Relationship Id="rId2" Type="http://schemas.openxmlformats.org/officeDocument/2006/relationships/hyperlink" Target="https://www.innosuisse.ch/inno/en/home/start-your-innovation-project/innovation-projects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innosuisse.ch/inno/en/home/be-connected/mentoring.html" TargetMode="External"/><Relationship Id="rId11" Type="http://schemas.openxmlformats.org/officeDocument/2006/relationships/hyperlink" Target="https://www.innosuisse.ch/inno/en/home/be-connected/mentoring/revision-support.html" TargetMode="External"/><Relationship Id="rId5" Type="http://schemas.openxmlformats.org/officeDocument/2006/relationships/hyperlink" Target="https://www.innosuisse.ch/inno/en/home/start-your-innovation-project/innovation-projects/submit-application.html#-553937973" TargetMode="External"/><Relationship Id="rId10" Type="http://schemas.openxmlformats.org/officeDocument/2006/relationships/hyperlink" Target="https://www.innosuisse.ch/inno/en/home/be-connected/mentoring/partner-support.html" TargetMode="External"/><Relationship Id="rId4" Type="http://schemas.openxmlformats.org/officeDocument/2006/relationships/hyperlink" Target="https://www.innosuisse.ch/inno/en/home/start-your-innovation-project/Innovationsscheck.html" TargetMode="External"/><Relationship Id="rId9" Type="http://schemas.openxmlformats.org/officeDocument/2006/relationships/hyperlink" Target="https://www.innosuisse.ch/inno/en/home/be-connected/mentoring/basic-support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nosuisse.ch/inno/en/home/project-set-up-assistance-and-networking/innovation-booster.html" TargetMode="External"/><Relationship Id="rId2" Type="http://schemas.openxmlformats.org/officeDocument/2006/relationships/hyperlink" Target="https://www.innosuisse.ch/networkingeventserie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innosuisse.ch/inno/en/home/promotion-of-national-projects/flagship-initiative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nosuisse.ch/inno/en/home/support-for-start-ups/startup-coaching.html" TargetMode="External"/><Relationship Id="rId7" Type="http://schemas.openxmlformats.org/officeDocument/2006/relationships/hyperlink" Target="https://www.ifj.ch/en" TargetMode="External"/><Relationship Id="rId2" Type="http://schemas.openxmlformats.org/officeDocument/2006/relationships/hyperlink" Target="https://www.innosuisse.ch/inno/en/home/support-for-start-ups/start-up-training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venturelab.swiss/" TargetMode="External"/><Relationship Id="rId5" Type="http://schemas.openxmlformats.org/officeDocument/2006/relationships/hyperlink" Target="https://www.startup-campus.ch/en/" TargetMode="External"/><Relationship Id="rId4" Type="http://schemas.openxmlformats.org/officeDocument/2006/relationships/hyperlink" Target="https://www.talentkick.ch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Funding and support for innovation</a:t>
            </a:r>
            <a:endParaRPr/>
          </a:p>
        </p:txBody>
      </p:sp>
      <p:grpSp>
        <p:nvGrpSpPr>
          <p:cNvPr id="3" name="Group 2"/>
          <p:cNvGrpSpPr/>
          <p:nvPr/>
        </p:nvGrpSpPr>
        <p:grpSpPr bwMode="auto">
          <a:xfrm>
            <a:off x="482993" y="1154171"/>
            <a:ext cx="8178014" cy="5227157"/>
            <a:chOff x="482993" y="1154171"/>
            <a:chExt cx="8178014" cy="5227157"/>
          </a:xfrm>
        </p:grpSpPr>
        <p:sp>
          <p:nvSpPr>
            <p:cNvPr id="4" name="Freeform 3"/>
            <p:cNvSpPr/>
            <p:nvPr/>
          </p:nvSpPr>
          <p:spPr bwMode="auto">
            <a:xfrm>
              <a:off x="482993" y="1154171"/>
              <a:ext cx="2611933" cy="5177180"/>
            </a:xfrm>
            <a:custGeom>
              <a:avLst/>
              <a:gdLst>
                <a:gd name="connsiteX0" fmla="*/ 0 w 2611933"/>
                <a:gd name="connsiteY0" fmla="*/ 261193 h 5177180"/>
                <a:gd name="connsiteX1" fmla="*/ 261193 w 2611933"/>
                <a:gd name="connsiteY1" fmla="*/ 0 h 5177180"/>
                <a:gd name="connsiteX2" fmla="*/ 2350740 w 2611933"/>
                <a:gd name="connsiteY2" fmla="*/ 0 h 5177180"/>
                <a:gd name="connsiteX3" fmla="*/ 2611933 w 2611933"/>
                <a:gd name="connsiteY3" fmla="*/ 261193 h 5177180"/>
                <a:gd name="connsiteX4" fmla="*/ 2611933 w 2611933"/>
                <a:gd name="connsiteY4" fmla="*/ 4915987 h 5177180"/>
                <a:gd name="connsiteX5" fmla="*/ 2350740 w 2611933"/>
                <a:gd name="connsiteY5" fmla="*/ 5177180 h 5177180"/>
                <a:gd name="connsiteX6" fmla="*/ 261193 w 2611933"/>
                <a:gd name="connsiteY6" fmla="*/ 5177180 h 5177180"/>
                <a:gd name="connsiteX7" fmla="*/ 0 w 2611933"/>
                <a:gd name="connsiteY7" fmla="*/ 4915987 h 5177180"/>
                <a:gd name="connsiteX8" fmla="*/ 0 w 2611933"/>
                <a:gd name="connsiteY8" fmla="*/ 261193 h 5177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11933" h="5177180" extrusionOk="0">
                  <a:moveTo>
                    <a:pt x="0" y="261193"/>
                  </a:moveTo>
                  <a:cubicBezTo>
                    <a:pt x="0" y="116940"/>
                    <a:pt x="116940" y="0"/>
                    <a:pt x="261193" y="0"/>
                  </a:cubicBezTo>
                  <a:lnTo>
                    <a:pt x="2350740" y="0"/>
                  </a:lnTo>
                  <a:cubicBezTo>
                    <a:pt x="2494993" y="0"/>
                    <a:pt x="2611933" y="116940"/>
                    <a:pt x="2611933" y="261193"/>
                  </a:cubicBezTo>
                  <a:lnTo>
                    <a:pt x="2611933" y="4915987"/>
                  </a:lnTo>
                  <a:cubicBezTo>
                    <a:pt x="2611933" y="5060240"/>
                    <a:pt x="2494993" y="5177180"/>
                    <a:pt x="2350740" y="5177180"/>
                  </a:cubicBezTo>
                  <a:lnTo>
                    <a:pt x="261193" y="5177180"/>
                  </a:lnTo>
                  <a:cubicBezTo>
                    <a:pt x="116940" y="5177180"/>
                    <a:pt x="0" y="5060240"/>
                    <a:pt x="0" y="4915987"/>
                  </a:cubicBezTo>
                  <a:lnTo>
                    <a:pt x="0" y="261193"/>
                  </a:lnTo>
                  <a:close/>
                </a:path>
              </a:pathLst>
            </a:cu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3700226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2000"/>
                <a:t>Research</a:t>
              </a:r>
              <a:endParaRPr lang="en-US" sz="2400"/>
            </a:p>
          </p:txBody>
        </p:sp>
        <p:sp>
          <p:nvSpPr>
            <p:cNvPr id="6" name="Freeform 5"/>
            <p:cNvSpPr/>
            <p:nvPr/>
          </p:nvSpPr>
          <p:spPr bwMode="auto">
            <a:xfrm>
              <a:off x="681598" y="2276872"/>
              <a:ext cx="2089546" cy="1908737"/>
            </a:xfrm>
            <a:custGeom>
              <a:avLst/>
              <a:gdLst>
                <a:gd name="connsiteX0" fmla="*/ 0 w 2089546"/>
                <a:gd name="connsiteY0" fmla="*/ 208955 h 2158340"/>
                <a:gd name="connsiteX1" fmla="*/ 208955 w 2089546"/>
                <a:gd name="connsiteY1" fmla="*/ 0 h 2158340"/>
                <a:gd name="connsiteX2" fmla="*/ 1880591 w 2089546"/>
                <a:gd name="connsiteY2" fmla="*/ 0 h 2158340"/>
                <a:gd name="connsiteX3" fmla="*/ 2089546 w 2089546"/>
                <a:gd name="connsiteY3" fmla="*/ 208955 h 2158340"/>
                <a:gd name="connsiteX4" fmla="*/ 2089546 w 2089546"/>
                <a:gd name="connsiteY4" fmla="*/ 1949385 h 2158340"/>
                <a:gd name="connsiteX5" fmla="*/ 1880591 w 2089546"/>
                <a:gd name="connsiteY5" fmla="*/ 2158340 h 2158340"/>
                <a:gd name="connsiteX6" fmla="*/ 208955 w 2089546"/>
                <a:gd name="connsiteY6" fmla="*/ 2158340 h 2158340"/>
                <a:gd name="connsiteX7" fmla="*/ 0 w 2089546"/>
                <a:gd name="connsiteY7" fmla="*/ 1949385 h 2158340"/>
                <a:gd name="connsiteX8" fmla="*/ 0 w 2089546"/>
                <a:gd name="connsiteY8" fmla="*/ 208955 h 2158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9546" h="2158340" extrusionOk="0">
                  <a:moveTo>
                    <a:pt x="0" y="208955"/>
                  </a:moveTo>
                  <a:cubicBezTo>
                    <a:pt x="0" y="93552"/>
                    <a:pt x="93552" y="0"/>
                    <a:pt x="208955" y="0"/>
                  </a:cubicBezTo>
                  <a:lnTo>
                    <a:pt x="1880591" y="0"/>
                  </a:lnTo>
                  <a:cubicBezTo>
                    <a:pt x="1995994" y="0"/>
                    <a:pt x="2089546" y="93552"/>
                    <a:pt x="2089546" y="208955"/>
                  </a:cubicBezTo>
                  <a:lnTo>
                    <a:pt x="2089546" y="1949385"/>
                  </a:lnTo>
                  <a:cubicBezTo>
                    <a:pt x="2089546" y="2064788"/>
                    <a:pt x="1995994" y="2158340"/>
                    <a:pt x="1880591" y="2158340"/>
                  </a:cubicBezTo>
                  <a:lnTo>
                    <a:pt x="208955" y="2158340"/>
                  </a:lnTo>
                  <a:cubicBezTo>
                    <a:pt x="93552" y="2158340"/>
                    <a:pt x="0" y="2064788"/>
                    <a:pt x="0" y="1949385"/>
                  </a:cubicBezTo>
                  <a:lnTo>
                    <a:pt x="0" y="20895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681" tIns="84061" rIns="91681" bIns="84061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2" tooltip="https://www.bridge.ch/en/proof-of-concept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Bridge proof of concept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3" tooltip="https://www.bridge.ch/en/discovery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Bridge discovery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4" tooltip="https://www.innosuisse.ch/inno/en/home/start-your-innovation-project/projekte-ohne-umsetzungspartner.html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Innosuisse without partner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5" tooltip="https://www.innosuisse.ch/inno/en/home/start-your-innovation-project/innovation-projects.html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Innosuisse with partner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6" tooltip="https://www.innosuisse.ch/inno/en/home/start-your-innovation-project/innovation-cheque.html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Innosuisse Voucher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lvl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7" tooltip="https://www.unifr.ch/researcher/en/funding/unifr/spr-internal-funding/pool.html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Research Pool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lvl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8" tooltip="https://www.unifr.ch/researcher/fr/financement/unifr/financements-internes-spr/fonds-centenaire.html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Centenary Research Fund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741272" y="4390797"/>
              <a:ext cx="2089546" cy="841960"/>
            </a:xfrm>
            <a:custGeom>
              <a:avLst/>
              <a:gdLst>
                <a:gd name="connsiteX0" fmla="*/ 0 w 2089546"/>
                <a:gd name="connsiteY0" fmla="*/ 110022 h 1100216"/>
                <a:gd name="connsiteX1" fmla="*/ 110022 w 2089546"/>
                <a:gd name="connsiteY1" fmla="*/ 0 h 1100216"/>
                <a:gd name="connsiteX2" fmla="*/ 1979524 w 2089546"/>
                <a:gd name="connsiteY2" fmla="*/ 0 h 1100216"/>
                <a:gd name="connsiteX3" fmla="*/ 2089546 w 2089546"/>
                <a:gd name="connsiteY3" fmla="*/ 110022 h 1100216"/>
                <a:gd name="connsiteX4" fmla="*/ 2089546 w 2089546"/>
                <a:gd name="connsiteY4" fmla="*/ 990194 h 1100216"/>
                <a:gd name="connsiteX5" fmla="*/ 1979524 w 2089546"/>
                <a:gd name="connsiteY5" fmla="*/ 1100216 h 1100216"/>
                <a:gd name="connsiteX6" fmla="*/ 110022 w 2089546"/>
                <a:gd name="connsiteY6" fmla="*/ 1100216 h 1100216"/>
                <a:gd name="connsiteX7" fmla="*/ 0 w 2089546"/>
                <a:gd name="connsiteY7" fmla="*/ 990194 h 1100216"/>
                <a:gd name="connsiteX8" fmla="*/ 0 w 2089546"/>
                <a:gd name="connsiteY8" fmla="*/ 110022 h 110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9546" h="1100216" extrusionOk="0">
                  <a:moveTo>
                    <a:pt x="0" y="110022"/>
                  </a:moveTo>
                  <a:cubicBezTo>
                    <a:pt x="0" y="49259"/>
                    <a:pt x="49259" y="0"/>
                    <a:pt x="110022" y="0"/>
                  </a:cubicBezTo>
                  <a:lnTo>
                    <a:pt x="1979524" y="0"/>
                  </a:lnTo>
                  <a:cubicBezTo>
                    <a:pt x="2040287" y="0"/>
                    <a:pt x="2089546" y="49259"/>
                    <a:pt x="2089546" y="110022"/>
                  </a:cubicBezTo>
                  <a:lnTo>
                    <a:pt x="2089546" y="990194"/>
                  </a:lnTo>
                  <a:cubicBezTo>
                    <a:pt x="2089546" y="1050957"/>
                    <a:pt x="2040287" y="1100216"/>
                    <a:pt x="1979524" y="1100216"/>
                  </a:cubicBezTo>
                  <a:lnTo>
                    <a:pt x="110022" y="1100216"/>
                  </a:lnTo>
                  <a:cubicBezTo>
                    <a:pt x="49259" y="1100216"/>
                    <a:pt x="0" y="1050957"/>
                    <a:pt x="0" y="990194"/>
                  </a:cubicBezTo>
                  <a:lnTo>
                    <a:pt x="0" y="11002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704" tIns="55084" rIns="62704" bIns="55084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9" tooltip="https://www.science2market.ch/training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Innosuisse trainings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3266033" y="1204148"/>
              <a:ext cx="2611933" cy="5177180"/>
            </a:xfrm>
            <a:custGeom>
              <a:avLst/>
              <a:gdLst>
                <a:gd name="connsiteX0" fmla="*/ 0 w 2611933"/>
                <a:gd name="connsiteY0" fmla="*/ 261193 h 5177180"/>
                <a:gd name="connsiteX1" fmla="*/ 261193 w 2611933"/>
                <a:gd name="connsiteY1" fmla="*/ 0 h 5177180"/>
                <a:gd name="connsiteX2" fmla="*/ 2350740 w 2611933"/>
                <a:gd name="connsiteY2" fmla="*/ 0 h 5177180"/>
                <a:gd name="connsiteX3" fmla="*/ 2611933 w 2611933"/>
                <a:gd name="connsiteY3" fmla="*/ 261193 h 5177180"/>
                <a:gd name="connsiteX4" fmla="*/ 2611933 w 2611933"/>
                <a:gd name="connsiteY4" fmla="*/ 4915987 h 5177180"/>
                <a:gd name="connsiteX5" fmla="*/ 2350740 w 2611933"/>
                <a:gd name="connsiteY5" fmla="*/ 5177180 h 5177180"/>
                <a:gd name="connsiteX6" fmla="*/ 261193 w 2611933"/>
                <a:gd name="connsiteY6" fmla="*/ 5177180 h 5177180"/>
                <a:gd name="connsiteX7" fmla="*/ 0 w 2611933"/>
                <a:gd name="connsiteY7" fmla="*/ 4915987 h 5177180"/>
                <a:gd name="connsiteX8" fmla="*/ 0 w 2611933"/>
                <a:gd name="connsiteY8" fmla="*/ 261193 h 5177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11933" h="5177180" extrusionOk="0">
                  <a:moveTo>
                    <a:pt x="0" y="261193"/>
                  </a:moveTo>
                  <a:cubicBezTo>
                    <a:pt x="0" y="116940"/>
                    <a:pt x="116940" y="0"/>
                    <a:pt x="261193" y="0"/>
                  </a:cubicBezTo>
                  <a:lnTo>
                    <a:pt x="2350740" y="0"/>
                  </a:lnTo>
                  <a:cubicBezTo>
                    <a:pt x="2494993" y="0"/>
                    <a:pt x="2611933" y="116940"/>
                    <a:pt x="2611933" y="261193"/>
                  </a:cubicBezTo>
                  <a:lnTo>
                    <a:pt x="2611933" y="4915987"/>
                  </a:lnTo>
                  <a:cubicBezTo>
                    <a:pt x="2611933" y="5060240"/>
                    <a:pt x="2494993" y="5177180"/>
                    <a:pt x="2350740" y="5177180"/>
                  </a:cubicBezTo>
                  <a:lnTo>
                    <a:pt x="261193" y="5177180"/>
                  </a:lnTo>
                  <a:cubicBezTo>
                    <a:pt x="116940" y="5177180"/>
                    <a:pt x="0" y="5060240"/>
                    <a:pt x="0" y="4915987"/>
                  </a:cubicBezTo>
                  <a:lnTo>
                    <a:pt x="0" y="261193"/>
                  </a:lnTo>
                  <a:close/>
                </a:path>
              </a:pathLst>
            </a:cu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3700226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2000"/>
                <a:t>Early start-up</a:t>
              </a:r>
              <a:endParaRPr/>
            </a:p>
          </p:txBody>
        </p:sp>
        <p:sp>
          <p:nvSpPr>
            <p:cNvPr id="18" name="Freeform 17"/>
            <p:cNvSpPr/>
            <p:nvPr/>
          </p:nvSpPr>
          <p:spPr bwMode="auto">
            <a:xfrm>
              <a:off x="3527226" y="2385405"/>
              <a:ext cx="2089546" cy="1074958"/>
            </a:xfrm>
            <a:custGeom>
              <a:avLst/>
              <a:gdLst>
                <a:gd name="connsiteX0" fmla="*/ 0 w 2089546"/>
                <a:gd name="connsiteY0" fmla="*/ 107496 h 1074958"/>
                <a:gd name="connsiteX1" fmla="*/ 107496 w 2089546"/>
                <a:gd name="connsiteY1" fmla="*/ 0 h 1074958"/>
                <a:gd name="connsiteX2" fmla="*/ 1982050 w 2089546"/>
                <a:gd name="connsiteY2" fmla="*/ 0 h 1074958"/>
                <a:gd name="connsiteX3" fmla="*/ 2089546 w 2089546"/>
                <a:gd name="connsiteY3" fmla="*/ 107496 h 1074958"/>
                <a:gd name="connsiteX4" fmla="*/ 2089546 w 2089546"/>
                <a:gd name="connsiteY4" fmla="*/ 967462 h 1074958"/>
                <a:gd name="connsiteX5" fmla="*/ 1982050 w 2089546"/>
                <a:gd name="connsiteY5" fmla="*/ 1074958 h 1074958"/>
                <a:gd name="connsiteX6" fmla="*/ 107496 w 2089546"/>
                <a:gd name="connsiteY6" fmla="*/ 1074958 h 1074958"/>
                <a:gd name="connsiteX7" fmla="*/ 0 w 2089546"/>
                <a:gd name="connsiteY7" fmla="*/ 967462 h 1074958"/>
                <a:gd name="connsiteX8" fmla="*/ 0 w 2089546"/>
                <a:gd name="connsiteY8" fmla="*/ 107496 h 1074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9546" h="1074958" extrusionOk="0">
                  <a:moveTo>
                    <a:pt x="0" y="107496"/>
                  </a:moveTo>
                  <a:cubicBezTo>
                    <a:pt x="0" y="48128"/>
                    <a:pt x="48128" y="0"/>
                    <a:pt x="107496" y="0"/>
                  </a:cubicBezTo>
                  <a:lnTo>
                    <a:pt x="1982050" y="0"/>
                  </a:lnTo>
                  <a:cubicBezTo>
                    <a:pt x="2041418" y="0"/>
                    <a:pt x="2089546" y="48128"/>
                    <a:pt x="2089546" y="107496"/>
                  </a:cubicBezTo>
                  <a:lnTo>
                    <a:pt x="2089546" y="967462"/>
                  </a:lnTo>
                  <a:cubicBezTo>
                    <a:pt x="2089546" y="1026830"/>
                    <a:pt x="2041418" y="1074958"/>
                    <a:pt x="1982050" y="1074958"/>
                  </a:cubicBezTo>
                  <a:lnTo>
                    <a:pt x="107496" y="1074958"/>
                  </a:lnTo>
                  <a:cubicBezTo>
                    <a:pt x="48128" y="1074958"/>
                    <a:pt x="0" y="1026830"/>
                    <a:pt x="0" y="967462"/>
                  </a:cubicBezTo>
                  <a:lnTo>
                    <a:pt x="0" y="10749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1964" tIns="54344" rIns="61964" bIns="54344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10" tooltip="https://www.grstiftung.ch/de/handlungsfelder/innobooster.html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Innobooster (Venturekick)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11" tooltip="https://www.grstiftung.ch/en/area-activity/first_ventures.html#objective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First Venture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Freeform 18"/>
            <p:cNvSpPr/>
            <p:nvPr/>
          </p:nvSpPr>
          <p:spPr bwMode="auto">
            <a:xfrm>
              <a:off x="3527226" y="3658171"/>
              <a:ext cx="2089546" cy="966706"/>
            </a:xfrm>
            <a:custGeom>
              <a:avLst/>
              <a:gdLst>
                <a:gd name="connsiteX0" fmla="*/ 0 w 2089546"/>
                <a:gd name="connsiteY0" fmla="*/ 96671 h 966707"/>
                <a:gd name="connsiteX1" fmla="*/ 96671 w 2089546"/>
                <a:gd name="connsiteY1" fmla="*/ 0 h 966707"/>
                <a:gd name="connsiteX2" fmla="*/ 1992875 w 2089546"/>
                <a:gd name="connsiteY2" fmla="*/ 0 h 966707"/>
                <a:gd name="connsiteX3" fmla="*/ 2089546 w 2089546"/>
                <a:gd name="connsiteY3" fmla="*/ 96671 h 966707"/>
                <a:gd name="connsiteX4" fmla="*/ 2089546 w 2089546"/>
                <a:gd name="connsiteY4" fmla="*/ 870036 h 966707"/>
                <a:gd name="connsiteX5" fmla="*/ 1992875 w 2089546"/>
                <a:gd name="connsiteY5" fmla="*/ 966707 h 966707"/>
                <a:gd name="connsiteX6" fmla="*/ 96671 w 2089546"/>
                <a:gd name="connsiteY6" fmla="*/ 966707 h 966707"/>
                <a:gd name="connsiteX7" fmla="*/ 0 w 2089546"/>
                <a:gd name="connsiteY7" fmla="*/ 870036 h 966707"/>
                <a:gd name="connsiteX8" fmla="*/ 0 w 2089546"/>
                <a:gd name="connsiteY8" fmla="*/ 96671 h 966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9546" h="966707" extrusionOk="0">
                  <a:moveTo>
                    <a:pt x="0" y="96671"/>
                  </a:moveTo>
                  <a:cubicBezTo>
                    <a:pt x="0" y="43281"/>
                    <a:pt x="43281" y="0"/>
                    <a:pt x="96671" y="0"/>
                  </a:cubicBezTo>
                  <a:lnTo>
                    <a:pt x="1992875" y="0"/>
                  </a:lnTo>
                  <a:cubicBezTo>
                    <a:pt x="2046265" y="0"/>
                    <a:pt x="2089546" y="43281"/>
                    <a:pt x="2089546" y="96671"/>
                  </a:cubicBezTo>
                  <a:lnTo>
                    <a:pt x="2089546" y="870036"/>
                  </a:lnTo>
                  <a:cubicBezTo>
                    <a:pt x="2089546" y="923426"/>
                    <a:pt x="2046265" y="966707"/>
                    <a:pt x="1992875" y="966707"/>
                  </a:cubicBezTo>
                  <a:lnTo>
                    <a:pt x="96671" y="966707"/>
                  </a:lnTo>
                  <a:cubicBezTo>
                    <a:pt x="43281" y="966707"/>
                    <a:pt x="0" y="923426"/>
                    <a:pt x="0" y="870036"/>
                  </a:cubicBezTo>
                  <a:lnTo>
                    <a:pt x="0" y="96671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8794" tIns="51174" rIns="58794" bIns="51174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12" tooltip="http://www.friup.ch/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Fri-up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13" tooltip="https://www.kmu.admin.ch/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SME portal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14" tooltip="https://www.imd.org/imd-startup-competition/startup-competition/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IMD start-up 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en-US" sz="1200" dirty="0"/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3527226" y="4869159"/>
              <a:ext cx="2089546" cy="1229880"/>
            </a:xfrm>
            <a:custGeom>
              <a:avLst/>
              <a:gdLst>
                <a:gd name="connsiteX0" fmla="*/ 0 w 2089546"/>
                <a:gd name="connsiteY0" fmla="*/ 113665 h 1136649"/>
                <a:gd name="connsiteX1" fmla="*/ 113665 w 2089546"/>
                <a:gd name="connsiteY1" fmla="*/ 0 h 1136649"/>
                <a:gd name="connsiteX2" fmla="*/ 1975881 w 2089546"/>
                <a:gd name="connsiteY2" fmla="*/ 0 h 1136649"/>
                <a:gd name="connsiteX3" fmla="*/ 2089546 w 2089546"/>
                <a:gd name="connsiteY3" fmla="*/ 113665 h 1136649"/>
                <a:gd name="connsiteX4" fmla="*/ 2089546 w 2089546"/>
                <a:gd name="connsiteY4" fmla="*/ 1022984 h 1136649"/>
                <a:gd name="connsiteX5" fmla="*/ 1975881 w 2089546"/>
                <a:gd name="connsiteY5" fmla="*/ 1136649 h 1136649"/>
                <a:gd name="connsiteX6" fmla="*/ 113665 w 2089546"/>
                <a:gd name="connsiteY6" fmla="*/ 1136649 h 1136649"/>
                <a:gd name="connsiteX7" fmla="*/ 0 w 2089546"/>
                <a:gd name="connsiteY7" fmla="*/ 1022984 h 1136649"/>
                <a:gd name="connsiteX8" fmla="*/ 0 w 2089546"/>
                <a:gd name="connsiteY8" fmla="*/ 113665 h 113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9546" h="1136649" extrusionOk="0">
                  <a:moveTo>
                    <a:pt x="0" y="113665"/>
                  </a:moveTo>
                  <a:cubicBezTo>
                    <a:pt x="0" y="50890"/>
                    <a:pt x="50890" y="0"/>
                    <a:pt x="113665" y="0"/>
                  </a:cubicBezTo>
                  <a:lnTo>
                    <a:pt x="1975881" y="0"/>
                  </a:lnTo>
                  <a:cubicBezTo>
                    <a:pt x="2038656" y="0"/>
                    <a:pt x="2089546" y="50890"/>
                    <a:pt x="2089546" y="113665"/>
                  </a:cubicBezTo>
                  <a:lnTo>
                    <a:pt x="2089546" y="1022984"/>
                  </a:lnTo>
                  <a:cubicBezTo>
                    <a:pt x="2089546" y="1085759"/>
                    <a:pt x="2038656" y="1136649"/>
                    <a:pt x="1975881" y="1136649"/>
                  </a:cubicBezTo>
                  <a:lnTo>
                    <a:pt x="113665" y="1136649"/>
                  </a:lnTo>
                  <a:cubicBezTo>
                    <a:pt x="50890" y="1136649"/>
                    <a:pt x="0" y="1085759"/>
                    <a:pt x="0" y="1022984"/>
                  </a:cubicBezTo>
                  <a:lnTo>
                    <a:pt x="0" y="11366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3771" tIns="56151" rIns="63771" bIns="56151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en-US" sz="1200" dirty="0">
                <a:solidFill>
                  <a:schemeClr val="bg1"/>
                </a:solidFill>
              </a:endParaRPr>
            </a:p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15" tooltip="http://www.innovationsfonds.ch/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Ypsomed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16" tooltip="https://www.venture.ch/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Venture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17" tooltip="https://devigier.ch/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De Vigier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lvl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18" tooltip="https://pionierpreis.ch/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Pioneerpreis</a:t>
              </a:r>
              <a:r>
                <a:rPr lang="en-US" sz="1200" dirty="0">
                  <a:solidFill>
                    <a:schemeClr val="bg1"/>
                  </a:solidFill>
                </a:rPr>
                <a:t> </a:t>
              </a:r>
              <a:endParaRPr dirty="0">
                <a:solidFill>
                  <a:schemeClr val="bg1"/>
                </a:solidFill>
              </a:endParaRPr>
            </a:p>
            <a:p>
              <a:pPr lvl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19" tooltip="https://seif.org/en/awards/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SEIF Tech for Impact Awards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lvl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1" name="Freeform 20"/>
            <p:cNvSpPr/>
            <p:nvPr/>
          </p:nvSpPr>
          <p:spPr bwMode="auto">
            <a:xfrm>
              <a:off x="6049074" y="1204148"/>
              <a:ext cx="2611933" cy="5177180"/>
            </a:xfrm>
            <a:custGeom>
              <a:avLst/>
              <a:gdLst>
                <a:gd name="connsiteX0" fmla="*/ 0 w 2611933"/>
                <a:gd name="connsiteY0" fmla="*/ 261193 h 5177180"/>
                <a:gd name="connsiteX1" fmla="*/ 261193 w 2611933"/>
                <a:gd name="connsiteY1" fmla="*/ 0 h 5177180"/>
                <a:gd name="connsiteX2" fmla="*/ 2350740 w 2611933"/>
                <a:gd name="connsiteY2" fmla="*/ 0 h 5177180"/>
                <a:gd name="connsiteX3" fmla="*/ 2611933 w 2611933"/>
                <a:gd name="connsiteY3" fmla="*/ 261193 h 5177180"/>
                <a:gd name="connsiteX4" fmla="*/ 2611933 w 2611933"/>
                <a:gd name="connsiteY4" fmla="*/ 4915987 h 5177180"/>
                <a:gd name="connsiteX5" fmla="*/ 2350740 w 2611933"/>
                <a:gd name="connsiteY5" fmla="*/ 5177180 h 5177180"/>
                <a:gd name="connsiteX6" fmla="*/ 261193 w 2611933"/>
                <a:gd name="connsiteY6" fmla="*/ 5177180 h 5177180"/>
                <a:gd name="connsiteX7" fmla="*/ 0 w 2611933"/>
                <a:gd name="connsiteY7" fmla="*/ 4915987 h 5177180"/>
                <a:gd name="connsiteX8" fmla="*/ 0 w 2611933"/>
                <a:gd name="connsiteY8" fmla="*/ 261193 h 5177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11933" h="5177180" extrusionOk="0">
                  <a:moveTo>
                    <a:pt x="0" y="261193"/>
                  </a:moveTo>
                  <a:cubicBezTo>
                    <a:pt x="0" y="116940"/>
                    <a:pt x="116940" y="0"/>
                    <a:pt x="261193" y="0"/>
                  </a:cubicBezTo>
                  <a:lnTo>
                    <a:pt x="2350740" y="0"/>
                  </a:lnTo>
                  <a:cubicBezTo>
                    <a:pt x="2494993" y="0"/>
                    <a:pt x="2611933" y="116940"/>
                    <a:pt x="2611933" y="261193"/>
                  </a:cubicBezTo>
                  <a:lnTo>
                    <a:pt x="2611933" y="4915987"/>
                  </a:lnTo>
                  <a:cubicBezTo>
                    <a:pt x="2611933" y="5060240"/>
                    <a:pt x="2494993" y="5177180"/>
                    <a:pt x="2350740" y="5177180"/>
                  </a:cubicBezTo>
                  <a:lnTo>
                    <a:pt x="261193" y="5177180"/>
                  </a:lnTo>
                  <a:cubicBezTo>
                    <a:pt x="116940" y="5177180"/>
                    <a:pt x="0" y="5060240"/>
                    <a:pt x="0" y="4915987"/>
                  </a:cubicBezTo>
                  <a:lnTo>
                    <a:pt x="0" y="261193"/>
                  </a:lnTo>
                  <a:close/>
                </a:path>
              </a:pathLst>
            </a:cu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3700226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2000"/>
                <a:t>Founded start-up</a:t>
              </a:r>
              <a:endParaRPr/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6300201" y="2442722"/>
              <a:ext cx="2089546" cy="1252649"/>
            </a:xfrm>
            <a:custGeom>
              <a:avLst/>
              <a:gdLst>
                <a:gd name="connsiteX0" fmla="*/ 0 w 2089546"/>
                <a:gd name="connsiteY0" fmla="*/ 125265 h 1252649"/>
                <a:gd name="connsiteX1" fmla="*/ 125265 w 2089546"/>
                <a:gd name="connsiteY1" fmla="*/ 0 h 1252649"/>
                <a:gd name="connsiteX2" fmla="*/ 1964281 w 2089546"/>
                <a:gd name="connsiteY2" fmla="*/ 0 h 1252649"/>
                <a:gd name="connsiteX3" fmla="*/ 2089546 w 2089546"/>
                <a:gd name="connsiteY3" fmla="*/ 125265 h 1252649"/>
                <a:gd name="connsiteX4" fmla="*/ 2089546 w 2089546"/>
                <a:gd name="connsiteY4" fmla="*/ 1127384 h 1252649"/>
                <a:gd name="connsiteX5" fmla="*/ 1964281 w 2089546"/>
                <a:gd name="connsiteY5" fmla="*/ 1252649 h 1252649"/>
                <a:gd name="connsiteX6" fmla="*/ 125265 w 2089546"/>
                <a:gd name="connsiteY6" fmla="*/ 1252649 h 1252649"/>
                <a:gd name="connsiteX7" fmla="*/ 0 w 2089546"/>
                <a:gd name="connsiteY7" fmla="*/ 1127384 h 1252649"/>
                <a:gd name="connsiteX8" fmla="*/ 0 w 2089546"/>
                <a:gd name="connsiteY8" fmla="*/ 125265 h 1252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9546" h="1252649" extrusionOk="0">
                  <a:moveTo>
                    <a:pt x="0" y="125265"/>
                  </a:moveTo>
                  <a:cubicBezTo>
                    <a:pt x="0" y="56083"/>
                    <a:pt x="56083" y="0"/>
                    <a:pt x="125265" y="0"/>
                  </a:cubicBezTo>
                  <a:lnTo>
                    <a:pt x="1964281" y="0"/>
                  </a:lnTo>
                  <a:cubicBezTo>
                    <a:pt x="2033463" y="0"/>
                    <a:pt x="2089546" y="56083"/>
                    <a:pt x="2089546" y="125265"/>
                  </a:cubicBezTo>
                  <a:lnTo>
                    <a:pt x="2089546" y="1127384"/>
                  </a:lnTo>
                  <a:cubicBezTo>
                    <a:pt x="2089546" y="1196566"/>
                    <a:pt x="2033463" y="1252649"/>
                    <a:pt x="1964281" y="1252649"/>
                  </a:cubicBezTo>
                  <a:lnTo>
                    <a:pt x="125265" y="1252649"/>
                  </a:lnTo>
                  <a:cubicBezTo>
                    <a:pt x="56083" y="1252649"/>
                    <a:pt x="0" y="1196566"/>
                    <a:pt x="0" y="1127384"/>
                  </a:cubicBezTo>
                  <a:lnTo>
                    <a:pt x="0" y="12526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7169" tIns="59549" rIns="67169" bIns="59549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20" tooltip="https://www.innosuisse.ch/inno/en/home/go-global/eurostars.html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EUROSTARS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21" tooltip="https://www.euresearch.ch/en/european-programmes/horizon-2020/industrial-leadership/innovation-in-sme/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EU EIC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22" tooltip="https://www.seedcapital-fr.ch/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Seed Capital Fribourg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23" tooltip="https://capitalrisque-fr.ch/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Capital Risk Fribourg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24" tooltip="https://swissef.ch/en/fund/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Swiss Entrepreneurs Fund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6300201" y="3900186"/>
              <a:ext cx="2089546" cy="700802"/>
            </a:xfrm>
            <a:custGeom>
              <a:avLst/>
              <a:gdLst>
                <a:gd name="connsiteX0" fmla="*/ 0 w 2089546"/>
                <a:gd name="connsiteY0" fmla="*/ 70080 h 700802"/>
                <a:gd name="connsiteX1" fmla="*/ 70080 w 2089546"/>
                <a:gd name="connsiteY1" fmla="*/ 0 h 700802"/>
                <a:gd name="connsiteX2" fmla="*/ 2019466 w 2089546"/>
                <a:gd name="connsiteY2" fmla="*/ 0 h 700802"/>
                <a:gd name="connsiteX3" fmla="*/ 2089546 w 2089546"/>
                <a:gd name="connsiteY3" fmla="*/ 70080 h 700802"/>
                <a:gd name="connsiteX4" fmla="*/ 2089546 w 2089546"/>
                <a:gd name="connsiteY4" fmla="*/ 630722 h 700802"/>
                <a:gd name="connsiteX5" fmla="*/ 2019466 w 2089546"/>
                <a:gd name="connsiteY5" fmla="*/ 700802 h 700802"/>
                <a:gd name="connsiteX6" fmla="*/ 70080 w 2089546"/>
                <a:gd name="connsiteY6" fmla="*/ 700802 h 700802"/>
                <a:gd name="connsiteX7" fmla="*/ 0 w 2089546"/>
                <a:gd name="connsiteY7" fmla="*/ 630722 h 700802"/>
                <a:gd name="connsiteX8" fmla="*/ 0 w 2089546"/>
                <a:gd name="connsiteY8" fmla="*/ 70080 h 70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9546" h="700802" extrusionOk="0">
                  <a:moveTo>
                    <a:pt x="0" y="70080"/>
                  </a:moveTo>
                  <a:cubicBezTo>
                    <a:pt x="0" y="31376"/>
                    <a:pt x="31376" y="0"/>
                    <a:pt x="70080" y="0"/>
                  </a:cubicBezTo>
                  <a:lnTo>
                    <a:pt x="2019466" y="0"/>
                  </a:lnTo>
                  <a:cubicBezTo>
                    <a:pt x="2058170" y="0"/>
                    <a:pt x="2089546" y="31376"/>
                    <a:pt x="2089546" y="70080"/>
                  </a:cubicBezTo>
                  <a:lnTo>
                    <a:pt x="2089546" y="630722"/>
                  </a:lnTo>
                  <a:cubicBezTo>
                    <a:pt x="2089546" y="669426"/>
                    <a:pt x="2058170" y="700802"/>
                    <a:pt x="2019466" y="700802"/>
                  </a:cubicBezTo>
                  <a:lnTo>
                    <a:pt x="70080" y="700802"/>
                  </a:lnTo>
                  <a:cubicBezTo>
                    <a:pt x="31376" y="700802"/>
                    <a:pt x="0" y="669426"/>
                    <a:pt x="0" y="630722"/>
                  </a:cubicBezTo>
                  <a:lnTo>
                    <a:pt x="0" y="7008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1006" tIns="43386" rIns="51006" bIns="43386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25" tooltip="https://www.promfr.ch/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Promotion Economique FR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6300201" y="4836292"/>
              <a:ext cx="2089546" cy="1447669"/>
            </a:xfrm>
            <a:custGeom>
              <a:avLst/>
              <a:gdLst>
                <a:gd name="connsiteX0" fmla="*/ 0 w 2089546"/>
                <a:gd name="connsiteY0" fmla="*/ 119465 h 1194651"/>
                <a:gd name="connsiteX1" fmla="*/ 119465 w 2089546"/>
                <a:gd name="connsiteY1" fmla="*/ 0 h 1194651"/>
                <a:gd name="connsiteX2" fmla="*/ 1970081 w 2089546"/>
                <a:gd name="connsiteY2" fmla="*/ 0 h 1194651"/>
                <a:gd name="connsiteX3" fmla="*/ 2089546 w 2089546"/>
                <a:gd name="connsiteY3" fmla="*/ 119465 h 1194651"/>
                <a:gd name="connsiteX4" fmla="*/ 2089546 w 2089546"/>
                <a:gd name="connsiteY4" fmla="*/ 1075186 h 1194651"/>
                <a:gd name="connsiteX5" fmla="*/ 1970081 w 2089546"/>
                <a:gd name="connsiteY5" fmla="*/ 1194651 h 1194651"/>
                <a:gd name="connsiteX6" fmla="*/ 119465 w 2089546"/>
                <a:gd name="connsiteY6" fmla="*/ 1194651 h 1194651"/>
                <a:gd name="connsiteX7" fmla="*/ 0 w 2089546"/>
                <a:gd name="connsiteY7" fmla="*/ 1075186 h 1194651"/>
                <a:gd name="connsiteX8" fmla="*/ 0 w 2089546"/>
                <a:gd name="connsiteY8" fmla="*/ 119465 h 1194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9546" h="1194651" extrusionOk="0">
                  <a:moveTo>
                    <a:pt x="0" y="119465"/>
                  </a:moveTo>
                  <a:cubicBezTo>
                    <a:pt x="0" y="53486"/>
                    <a:pt x="53486" y="0"/>
                    <a:pt x="119465" y="0"/>
                  </a:cubicBezTo>
                  <a:lnTo>
                    <a:pt x="1970081" y="0"/>
                  </a:lnTo>
                  <a:cubicBezTo>
                    <a:pt x="2036060" y="0"/>
                    <a:pt x="2089546" y="53486"/>
                    <a:pt x="2089546" y="119465"/>
                  </a:cubicBezTo>
                  <a:lnTo>
                    <a:pt x="2089546" y="1075186"/>
                  </a:lnTo>
                  <a:cubicBezTo>
                    <a:pt x="2089546" y="1141165"/>
                    <a:pt x="2036060" y="1194651"/>
                    <a:pt x="1970081" y="1194651"/>
                  </a:cubicBezTo>
                  <a:lnTo>
                    <a:pt x="119465" y="1194651"/>
                  </a:lnTo>
                  <a:cubicBezTo>
                    <a:pt x="53486" y="1194651"/>
                    <a:pt x="0" y="1141165"/>
                    <a:pt x="0" y="1075186"/>
                  </a:cubicBezTo>
                  <a:lnTo>
                    <a:pt x="0" y="11946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5470" tIns="57850" rIns="65470" bIns="5785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17" tooltip="https://devigier.ch/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De Vigier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15" tooltip="http://www.innovationsfonds.ch/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Ypsomed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26" tooltip="https://prixstrategis.ch/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Prix Strategis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marL="0" lvl="0" indent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27" tooltip="https://www.swisseconomic.ch/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Swiss Economic award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lvl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18" tooltip="https://pionierpreis.ch/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Pioneerpreis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lvl="0" algn="ctr" defTabSz="5334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u="sng" dirty="0">
                  <a:solidFill>
                    <a:schemeClr val="bg1"/>
                  </a:solidFill>
                  <a:hlinkClick r:id="rId19" tooltip="https://seif.org/en/awards/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SEIF Tech for Impact Awards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Oval 6"/>
          <p:cNvSpPr/>
          <p:nvPr/>
        </p:nvSpPr>
        <p:spPr bwMode="auto">
          <a:xfrm>
            <a:off x="457200" y="2099988"/>
            <a:ext cx="1090464" cy="360040"/>
          </a:xfrm>
          <a:prstGeom prst="ellipse">
            <a:avLst/>
          </a:prstGeom>
          <a:solidFill>
            <a:srgbClr val="F6A9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400"/>
              <a:t>Funding</a:t>
            </a:r>
            <a:endParaRPr/>
          </a:p>
        </p:txBody>
      </p:sp>
      <p:sp>
        <p:nvSpPr>
          <p:cNvPr id="8" name="Oval 7"/>
          <p:cNvSpPr/>
          <p:nvPr/>
        </p:nvSpPr>
        <p:spPr bwMode="auto">
          <a:xfrm>
            <a:off x="6084168" y="2199070"/>
            <a:ext cx="1090464" cy="360040"/>
          </a:xfrm>
          <a:prstGeom prst="ellipse">
            <a:avLst/>
          </a:prstGeom>
          <a:solidFill>
            <a:srgbClr val="F6A9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400"/>
              <a:t>Funding</a:t>
            </a:r>
            <a:endParaRPr/>
          </a:p>
        </p:txBody>
      </p:sp>
      <p:sp>
        <p:nvSpPr>
          <p:cNvPr id="9" name="Oval 8"/>
          <p:cNvSpPr/>
          <p:nvPr/>
        </p:nvSpPr>
        <p:spPr bwMode="auto">
          <a:xfrm>
            <a:off x="3301516" y="2194343"/>
            <a:ext cx="1090464" cy="360040"/>
          </a:xfrm>
          <a:prstGeom prst="ellipse">
            <a:avLst/>
          </a:prstGeom>
          <a:solidFill>
            <a:srgbClr val="F6A9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400"/>
              <a:t>Funding</a:t>
            </a:r>
            <a:endParaRPr/>
          </a:p>
        </p:txBody>
      </p:sp>
      <p:sp>
        <p:nvSpPr>
          <p:cNvPr id="10" name="Oval 9"/>
          <p:cNvSpPr/>
          <p:nvPr/>
        </p:nvSpPr>
        <p:spPr bwMode="auto">
          <a:xfrm>
            <a:off x="483005" y="4240658"/>
            <a:ext cx="1090464" cy="360040"/>
          </a:xfrm>
          <a:prstGeom prst="ellipse">
            <a:avLst/>
          </a:prstGeom>
          <a:solidFill>
            <a:srgbClr val="F6A9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400"/>
              <a:t>Support</a:t>
            </a:r>
            <a:endParaRPr/>
          </a:p>
        </p:txBody>
      </p:sp>
      <p:sp>
        <p:nvSpPr>
          <p:cNvPr id="11" name="Oval 10"/>
          <p:cNvSpPr/>
          <p:nvPr/>
        </p:nvSpPr>
        <p:spPr bwMode="auto">
          <a:xfrm>
            <a:off x="6073824" y="3792738"/>
            <a:ext cx="1090464" cy="360040"/>
          </a:xfrm>
          <a:prstGeom prst="ellipse">
            <a:avLst/>
          </a:prstGeom>
          <a:solidFill>
            <a:srgbClr val="F6A9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400"/>
              <a:t>Support</a:t>
            </a:r>
            <a:endParaRPr/>
          </a:p>
        </p:txBody>
      </p:sp>
      <p:sp>
        <p:nvSpPr>
          <p:cNvPr id="12" name="Oval 11"/>
          <p:cNvSpPr/>
          <p:nvPr/>
        </p:nvSpPr>
        <p:spPr bwMode="auto">
          <a:xfrm>
            <a:off x="3301516" y="3504144"/>
            <a:ext cx="1090464" cy="360040"/>
          </a:xfrm>
          <a:prstGeom prst="ellipse">
            <a:avLst/>
          </a:prstGeom>
          <a:solidFill>
            <a:srgbClr val="F6A9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400"/>
              <a:t>Support</a:t>
            </a:r>
            <a:endParaRPr/>
          </a:p>
        </p:txBody>
      </p:sp>
      <p:sp>
        <p:nvSpPr>
          <p:cNvPr id="15" name="Oval 14"/>
          <p:cNvSpPr/>
          <p:nvPr/>
        </p:nvSpPr>
        <p:spPr bwMode="auto">
          <a:xfrm>
            <a:off x="6073824" y="4677836"/>
            <a:ext cx="1090464" cy="360040"/>
          </a:xfrm>
          <a:prstGeom prst="ellipse">
            <a:avLst/>
          </a:prstGeom>
          <a:solidFill>
            <a:srgbClr val="F6A9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400"/>
              <a:t>Prizes</a:t>
            </a:r>
            <a:endParaRPr/>
          </a:p>
        </p:txBody>
      </p:sp>
      <p:sp>
        <p:nvSpPr>
          <p:cNvPr id="16" name="Oval 15"/>
          <p:cNvSpPr/>
          <p:nvPr/>
        </p:nvSpPr>
        <p:spPr bwMode="auto">
          <a:xfrm>
            <a:off x="3282764" y="4692276"/>
            <a:ext cx="1090464" cy="360040"/>
          </a:xfrm>
          <a:prstGeom prst="ellipse">
            <a:avLst/>
          </a:prstGeom>
          <a:solidFill>
            <a:srgbClr val="F6A9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400"/>
              <a:t>Prizes</a:t>
            </a:r>
            <a:endParaRPr/>
          </a:p>
        </p:txBody>
      </p:sp>
      <p:sp>
        <p:nvSpPr>
          <p:cNvPr id="25" name="Freeform 24"/>
          <p:cNvSpPr/>
          <p:nvPr/>
        </p:nvSpPr>
        <p:spPr bwMode="auto">
          <a:xfrm>
            <a:off x="741272" y="5445224"/>
            <a:ext cx="2089546" cy="544923"/>
          </a:xfrm>
          <a:custGeom>
            <a:avLst/>
            <a:gdLst>
              <a:gd name="connsiteX0" fmla="*/ 0 w 2089546"/>
              <a:gd name="connsiteY0" fmla="*/ 113665 h 1136649"/>
              <a:gd name="connsiteX1" fmla="*/ 113665 w 2089546"/>
              <a:gd name="connsiteY1" fmla="*/ 0 h 1136649"/>
              <a:gd name="connsiteX2" fmla="*/ 1975881 w 2089546"/>
              <a:gd name="connsiteY2" fmla="*/ 0 h 1136649"/>
              <a:gd name="connsiteX3" fmla="*/ 2089546 w 2089546"/>
              <a:gd name="connsiteY3" fmla="*/ 113665 h 1136649"/>
              <a:gd name="connsiteX4" fmla="*/ 2089546 w 2089546"/>
              <a:gd name="connsiteY4" fmla="*/ 1022984 h 1136649"/>
              <a:gd name="connsiteX5" fmla="*/ 1975881 w 2089546"/>
              <a:gd name="connsiteY5" fmla="*/ 1136649 h 1136649"/>
              <a:gd name="connsiteX6" fmla="*/ 113665 w 2089546"/>
              <a:gd name="connsiteY6" fmla="*/ 1136649 h 1136649"/>
              <a:gd name="connsiteX7" fmla="*/ 0 w 2089546"/>
              <a:gd name="connsiteY7" fmla="*/ 1022984 h 1136649"/>
              <a:gd name="connsiteX8" fmla="*/ 0 w 2089546"/>
              <a:gd name="connsiteY8" fmla="*/ 113665 h 1136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9546" h="1136649" extrusionOk="0">
                <a:moveTo>
                  <a:pt x="0" y="113665"/>
                </a:moveTo>
                <a:cubicBezTo>
                  <a:pt x="0" y="50890"/>
                  <a:pt x="50890" y="0"/>
                  <a:pt x="113665" y="0"/>
                </a:cubicBezTo>
                <a:lnTo>
                  <a:pt x="1975881" y="0"/>
                </a:lnTo>
                <a:cubicBezTo>
                  <a:pt x="2038656" y="0"/>
                  <a:pt x="2089546" y="50890"/>
                  <a:pt x="2089546" y="113665"/>
                </a:cubicBezTo>
                <a:lnTo>
                  <a:pt x="2089546" y="1022984"/>
                </a:lnTo>
                <a:cubicBezTo>
                  <a:pt x="2089546" y="1085759"/>
                  <a:pt x="2038656" y="1136649"/>
                  <a:pt x="1975881" y="1136649"/>
                </a:cubicBezTo>
                <a:lnTo>
                  <a:pt x="113665" y="1136649"/>
                </a:lnTo>
                <a:cubicBezTo>
                  <a:pt x="50890" y="1136649"/>
                  <a:pt x="0" y="1085759"/>
                  <a:pt x="0" y="1022984"/>
                </a:cubicBezTo>
                <a:lnTo>
                  <a:pt x="0" y="113665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771" tIns="56151" rIns="63771" bIns="56151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200" u="sng" dirty="0">
                <a:solidFill>
                  <a:schemeClr val="bg1"/>
                </a:solidFill>
                <a:hlinkClick r:id="rId15" tooltip="http://www.innovationsfonds.ch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Ypsomed</a:t>
            </a:r>
            <a:endParaRPr sz="1200" dirty="0">
              <a:solidFill>
                <a:schemeClr val="bg1"/>
              </a:solidFill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455462" y="5281575"/>
            <a:ext cx="1090464" cy="360040"/>
          </a:xfrm>
          <a:prstGeom prst="ellipse">
            <a:avLst/>
          </a:prstGeom>
          <a:solidFill>
            <a:srgbClr val="F6A9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400"/>
              <a:t>Prizes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CH"/>
              <a:t>Where to search for additional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fr-CH"/>
              <a:t>Startupticker has a good search engine for prizes and seed capital: </a:t>
            </a:r>
            <a:r>
              <a:rPr lang="fr-CH" u="sng">
                <a:hlinkClick r:id="rId2" tooltip="https://www.startupticker.ch/en/assets"/>
              </a:rPr>
              <a:t>https://www.startupticker.ch/en/assets</a:t>
            </a:r>
            <a:endParaRPr lang="fr-CH"/>
          </a:p>
          <a:p>
            <a:pPr>
              <a:defRPr/>
            </a:pPr>
            <a:endParaRPr lang="fr-CH"/>
          </a:p>
          <a:p>
            <a:pPr>
              <a:defRPr/>
            </a:pPr>
            <a:r>
              <a:rPr lang="fr-CH"/>
              <a:t>Innovaud as  well: </a:t>
            </a:r>
            <a:r>
              <a:rPr lang="en-US" u="sng">
                <a:hlinkClick r:id="rId3" tooltip="https://www.innovaud.ch/en/services/our-services/innovate-in-the-canton-of-vaud/financing"/>
              </a:rPr>
              <a:t>https://www.innovaud.ch/en/services/our-services/innovate-in-the-canton-of-vaud/financing</a:t>
            </a:r>
            <a:r>
              <a:rPr lang="en-US"/>
              <a:t> </a:t>
            </a:r>
            <a:endParaRPr lang="fr-CH"/>
          </a:p>
        </p:txBody>
      </p:sp>
      <p:sp>
        <p:nvSpPr>
          <p:cNvPr id="5" name="Content Placeholder 3"/>
          <p:cNvSpPr>
            <a:spLocks noGrp="1"/>
          </p:cNvSpPr>
          <p:nvPr>
            <p:ph sz="quarter" idx="11"/>
          </p:nvPr>
        </p:nvSpPr>
        <p:spPr bwMode="auto">
          <a:xfrm>
            <a:off x="2195736" y="6573076"/>
            <a:ext cx="4392488" cy="230623"/>
          </a:xfrm>
        </p:spPr>
        <p:txBody>
          <a:bodyPr/>
          <a:lstStyle/>
          <a:p>
            <a:pPr>
              <a:defRPr/>
            </a:pPr>
            <a:r>
              <a:rPr lang="en-US"/>
              <a:t>Dr. Valeria Mozzetti Rohrseitz - 09.2022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79512" y="158775"/>
            <a:ext cx="8424936" cy="14700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CH" sz="3200"/>
              <a:t>Innosuisse funds science-based innovation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Dr. Valeria Mozzetti Rohrseitz - 09.2022</a:t>
            </a:r>
            <a:endParaRPr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59532" y="1340768"/>
          <a:ext cx="8424936" cy="1737360"/>
        </p:xfrm>
        <a:graphic>
          <a:graphicData uri="http://schemas.openxmlformats.org/drawingml/2006/table">
            <a:tbl>
              <a:tblPr firstRow="1" bandRow="1"/>
              <a:tblGrid>
                <a:gridCol w="2808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0059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1600" u="sng">
                          <a:solidFill>
                            <a:schemeClr val="bg1"/>
                          </a:solidFill>
                          <a:hlinkClick r:id="rId2" tooltip="https://www.innosuisse.ch/inno/en/home/start-your-innovation-project/innovation-projects.html"/>
                        </a:rPr>
                        <a:t>Projects with implementation partners</a:t>
                      </a:r>
                      <a:endParaRPr lang="en-US" sz="160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1600" u="sng">
                          <a:solidFill>
                            <a:schemeClr val="bg1"/>
                          </a:solidFill>
                          <a:hlinkClick r:id="rId3" tooltip="https://www.innosuisse.ch/inno/en/home/start-your-innovation-project/projekte-ohne-umsetzungspartner.html"/>
                        </a:rPr>
                        <a:t>Projects without implementation partners</a:t>
                      </a:r>
                      <a:endParaRPr lang="en-US" sz="160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1600" u="sng">
                          <a:solidFill>
                            <a:schemeClr val="bg1"/>
                          </a:solidFill>
                          <a:hlinkClick r:id="rId4" tooltip="https://www.innosuisse.ch/inno/en/home/start-your-innovation-project/Innovationsscheck.html"/>
                        </a:rPr>
                        <a:t>Voucher for preliminary studies</a:t>
                      </a:r>
                      <a:endParaRPr lang="en-US" sz="160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0098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1400"/>
                        <a:t>Science-based innovation projects carried out by companies (SMEs) with research partners.</a:t>
                      </a:r>
                      <a:endParaRPr/>
                    </a:p>
                    <a:p>
                      <a:pPr>
                        <a:defRPr/>
                      </a:pPr>
                      <a:endParaRPr lang="en-GB" sz="1400"/>
                    </a:p>
                    <a:p>
                      <a:pPr>
                        <a:defRPr/>
                      </a:pPr>
                      <a:r>
                        <a:rPr lang="en-GB" sz="1400" i="1" u="sng">
                          <a:solidFill>
                            <a:schemeClr val="tx1"/>
                          </a:solidFill>
                          <a:hlinkClick r:id="rId5" tooltip="https://www.innosuisse.ch/inno/en/home/start-your-innovation-project/innovation-projects/submit-application.html#-553937973"/>
                        </a:rPr>
                        <a:t>Rolling Applications</a:t>
                      </a:r>
                      <a:r>
                        <a:rPr lang="en-GB" sz="1400" i="1">
                          <a:solidFill>
                            <a:schemeClr val="tx1"/>
                          </a:solidFill>
                        </a:rPr>
                        <a:t> online</a:t>
                      </a:r>
                      <a:endParaRPr lang="en-US" sz="1400" i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1400"/>
                        <a:t>High-risks projects by researchers that do not have yet an implementation partner*.</a:t>
                      </a:r>
                      <a:endParaRPr/>
                    </a:p>
                    <a:p>
                      <a:pPr>
                        <a:defRPr/>
                      </a:pPr>
                      <a:endParaRPr lang="en-GB" sz="1400"/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1400" i="1" u="sng">
                          <a:solidFill>
                            <a:schemeClr val="tx1"/>
                          </a:solidFill>
                          <a:hlinkClick r:id="rId5" tooltip="https://www.innosuisse.ch/inno/en/home/start-your-innovation-project/innovation-projects/submit-application.html#-553937973"/>
                        </a:rPr>
                        <a:t>Rolling Applications</a:t>
                      </a:r>
                      <a:r>
                        <a:rPr lang="en-GB" sz="1400" i="1">
                          <a:solidFill>
                            <a:schemeClr val="tx1"/>
                          </a:solidFill>
                        </a:rPr>
                        <a:t> online</a:t>
                      </a:r>
                      <a:endParaRPr lang="en-US" sz="1400" i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1400"/>
                        <a:t>For companies (SMEs) to test feasibility with a research partner (CHF 15’000).</a:t>
                      </a:r>
                      <a:endParaRPr/>
                    </a:p>
                    <a:p>
                      <a:pPr>
                        <a:defRPr/>
                      </a:pPr>
                      <a:endParaRPr lang="en-GB" sz="1400"/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sz="1400" i="1" u="sng">
                          <a:solidFill>
                            <a:schemeClr val="tx1"/>
                          </a:solidFill>
                          <a:hlinkClick r:id="rId5" tooltip="https://www.innosuisse.ch/inno/en/home/start-your-innovation-project/innovation-projects/submit-application.html#-553937973"/>
                        </a:rPr>
                        <a:t>Rolling Applications</a:t>
                      </a:r>
                      <a:r>
                        <a:rPr lang="en-GB" sz="1400" i="1">
                          <a:solidFill>
                            <a:schemeClr val="tx1"/>
                          </a:solidFill>
                        </a:rPr>
                        <a:t> online</a:t>
                      </a:r>
                      <a:endParaRPr lang="en-US" sz="1400" i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59532" y="3140968"/>
          <a:ext cx="8424936" cy="2377440"/>
        </p:xfrm>
        <a:graphic>
          <a:graphicData uri="http://schemas.openxmlformats.org/drawingml/2006/table">
            <a:tbl>
              <a:tblPr firstRow="1" bandRow="1"/>
              <a:tblGrid>
                <a:gridCol w="2808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37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1600" u="sng">
                          <a:solidFill>
                            <a:schemeClr val="bg1"/>
                          </a:solidFill>
                          <a:hlinkClick r:id="rId6" tooltip="https://www.innosuisse.ch/inno/en/home/be-connected/mentoring.html"/>
                        </a:rPr>
                        <a:t>Consulting at the start of projects</a:t>
                      </a:r>
                      <a:endParaRPr lang="en-US" sz="160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1600" u="sng">
                          <a:solidFill>
                            <a:schemeClr val="bg1"/>
                          </a:solidFill>
                          <a:hlinkClick r:id="rId7" tooltip="https://www.innosuisse.ch/inno/en/home/start-your-innovation-project/IGE-Patentrecherchen.html"/>
                        </a:rPr>
                        <a:t>Assisted patent searches</a:t>
                      </a:r>
                      <a:endParaRPr lang="en-US" sz="160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1600" u="sng">
                          <a:solidFill>
                            <a:schemeClr val="bg1"/>
                          </a:solidFill>
                          <a:hlinkClick r:id="rId8" tooltip="https://www.bridge.ch/en/"/>
                        </a:rPr>
                        <a:t>BRIDGE</a:t>
                      </a:r>
                      <a:endParaRPr lang="en-US" sz="160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37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1400"/>
                        <a:t>Innovation mentors to help you start your innovation project.</a:t>
                      </a:r>
                      <a:endParaRPr/>
                    </a:p>
                    <a:p>
                      <a:pPr>
                        <a:defRPr/>
                      </a:pPr>
                      <a:endParaRPr lang="en-GB" sz="1400"/>
                    </a:p>
                    <a:p>
                      <a:pPr>
                        <a:defRPr/>
                      </a:pPr>
                      <a:r>
                        <a:rPr lang="en-GB" sz="1400" i="1" u="sng">
                          <a:solidFill>
                            <a:schemeClr val="tx1"/>
                          </a:solidFill>
                          <a:hlinkClick r:id="rId9" tooltip="https://www.innosuisse.ch/inno/en/home/be-connected/mentoring/basic-support.html"/>
                        </a:rPr>
                        <a:t>Basic support</a:t>
                      </a:r>
                      <a:r>
                        <a:rPr lang="en-GB" sz="1400" i="1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/>
                        <a:t>(novel ideas)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en-GB" sz="1400" i="1" u="sng">
                          <a:solidFill>
                            <a:schemeClr val="tx1"/>
                          </a:solidFill>
                          <a:hlinkClick r:id="rId10" tooltip="https://www.innosuisse.ch/inno/en/home/be-connected/mentoring/partner-support.html"/>
                        </a:rPr>
                        <a:t>Application support </a:t>
                      </a:r>
                      <a:r>
                        <a:rPr lang="en-GB" sz="1400"/>
                        <a:t>(for grant preparation or for finding partners)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en-GB" sz="1400" i="1" u="sng">
                          <a:solidFill>
                            <a:schemeClr val="tx1"/>
                          </a:solidFill>
                          <a:hlinkClick r:id="rId11" tooltip="https://www.innosuisse.ch/inno/en/home/be-connected/mentoring/revision-support.html"/>
                        </a:rPr>
                        <a:t>Revision support </a:t>
                      </a:r>
                      <a:r>
                        <a:rPr lang="en-GB" sz="1400"/>
                        <a:t>(for revising rejected requests)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1400"/>
                        <a:t>At the Swiss Federal Institute of Intellectual Property you can search the patent literature together with an expert.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GB" sz="1400"/>
                        <a:t>2 options: one for young and one for experienced researchers for projects at the intersection of basic science and innovation.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 bwMode="auto">
          <a:xfrm>
            <a:off x="270933" y="5445224"/>
            <a:ext cx="8856984" cy="792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GB" sz="1600"/>
              <a:t>*transfer to the private economy is expected (for ex. future company building or transfer to company)</a:t>
            </a:r>
            <a:endParaRPr/>
          </a:p>
          <a:p>
            <a:pPr>
              <a:lnSpc>
                <a:spcPct val="150000"/>
              </a:lnSpc>
              <a:defRPr/>
            </a:pPr>
            <a:r>
              <a:rPr lang="en-US" sz="1600" u="sng">
                <a:hlinkClick r:id="rId12" tooltip="mailto:techtransfer@unifr.ch"/>
              </a:rPr>
              <a:t>techtransfer@unifr.ch</a:t>
            </a:r>
            <a:endParaRPr lang="en-US" sz="1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Additional support by Innosuisse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u="sng">
                <a:hlinkClick r:id="rId2" tooltip="https://www.innosuisse.ch/networkingeventseries"/>
              </a:rPr>
              <a:t>Networking Event Series</a:t>
            </a:r>
            <a:endParaRPr lang="en-US"/>
          </a:p>
          <a:p>
            <a:pPr>
              <a:defRPr/>
            </a:pPr>
            <a:r>
              <a:rPr lang="en-US" u="sng">
                <a:hlinkClick r:id="rId3" tooltip="https://www.innosuisse.ch/inno/en/home/project-set-up-assistance-and-networking/innovation-booster.html"/>
              </a:rPr>
              <a:t>Innovation Booster</a:t>
            </a:r>
            <a:r>
              <a:rPr lang="en-US"/>
              <a:t> </a:t>
            </a:r>
            <a:endParaRPr/>
          </a:p>
          <a:p>
            <a:pPr>
              <a:defRPr/>
            </a:pPr>
            <a:r>
              <a:rPr lang="en-GB" u="sng">
                <a:hlinkClick r:id="rId4" tooltip="https://www.innosuisse.ch/inno/en/home/promotion-of-national-projects/flagship-initiative.html"/>
              </a:rPr>
              <a:t>F</a:t>
            </a:r>
            <a:r>
              <a:rPr lang="en-US" u="sng">
                <a:hlinkClick r:id="rId4" tooltip="https://www.innosuisse.ch/inno/en/home/promotion-of-national-projects/flagship-initiative.html"/>
              </a:rPr>
              <a:t>lagships</a:t>
            </a:r>
            <a:r>
              <a:rPr lang="en-US"/>
              <a:t> 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Dr. Valeria Mozzetti Rohrseitz - 09.2022</a:t>
            </a:r>
            <a:endParaRPr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Trainings for start-up entrepreneurs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u="sng">
                <a:hlinkClick r:id="rId2" tooltip="https://www.innosuisse.ch/inno/en/home/support-for-start-ups/start-up-training.html"/>
              </a:rPr>
              <a:t>Innosuisse start-up training</a:t>
            </a:r>
            <a:endParaRPr lang="en-US"/>
          </a:p>
          <a:p>
            <a:pPr>
              <a:defRPr/>
            </a:pPr>
            <a:r>
              <a:rPr lang="en-US" u="sng">
                <a:hlinkClick r:id="rId3" tooltip="https://www.innosuisse.ch/inno/en/home/support-for-start-ups/startup-coaching.html"/>
              </a:rPr>
              <a:t>Start-up Coaching</a:t>
            </a:r>
            <a:endParaRPr lang="en-US"/>
          </a:p>
          <a:p>
            <a:pPr>
              <a:defRPr/>
            </a:pPr>
            <a:r>
              <a:rPr lang="en-US" u="sng">
                <a:hlinkClick r:id="rId4" tooltip="https://www.talentkick.ch/"/>
              </a:rPr>
              <a:t>Talent Kick</a:t>
            </a:r>
            <a:endParaRPr lang="en-US"/>
          </a:p>
          <a:p>
            <a:pPr>
              <a:defRPr/>
            </a:pPr>
            <a:r>
              <a:rPr lang="en-US" u="sng">
                <a:hlinkClick r:id="rId5" tooltip="https://www.startup-campus.ch/en/"/>
              </a:rPr>
              <a:t>START UP CAMPUS</a:t>
            </a:r>
            <a:endParaRPr lang="en-US"/>
          </a:p>
          <a:p>
            <a:pPr>
              <a:defRPr/>
            </a:pPr>
            <a:r>
              <a:rPr lang="en-US" u="sng">
                <a:hlinkClick r:id="rId6" tooltip="https://www.venturelab.swiss/"/>
              </a:rPr>
              <a:t>Venturelab</a:t>
            </a:r>
            <a:endParaRPr lang="en-US"/>
          </a:p>
          <a:p>
            <a:pPr>
              <a:defRPr/>
            </a:pPr>
            <a:r>
              <a:rPr lang="fr-CH" u="sng">
                <a:hlinkClick r:id="rId7" tooltip="https://www.ifj.ch/en"/>
              </a:rPr>
              <a:t>IFJ Start-up Support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Dr. Valeria Mozzetti Rohrseitz - 09.2022</a:t>
            </a:r>
            <a:endParaRPr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377</Words>
  <Application>Microsoft Macintosh PowerPoint</Application>
  <DocSecurity>0</DocSecurity>
  <PresentationFormat>On-screen Show (4:3)</PresentationFormat>
  <Paragraphs>89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Funding and support for innovation</vt:lpstr>
      <vt:lpstr>Where to search for additional resources</vt:lpstr>
      <vt:lpstr>Innosuisse funds science-based innovation</vt:lpstr>
      <vt:lpstr>Additional support by Innosuisse</vt:lpstr>
      <vt:lpstr>Trainings for start-up entrepreneurs</vt:lpstr>
    </vt:vector>
  </TitlesOfParts>
  <Manager/>
  <Company>UNIFR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AMI corporate templates</dc:title>
  <dc:subject/>
  <dc:creator>JACCARD Marie-Sabine</dc:creator>
  <cp:keywords/>
  <dc:description/>
  <cp:lastModifiedBy>SICILIANO Milena</cp:lastModifiedBy>
  <cp:revision>62</cp:revision>
  <dcterms:created xsi:type="dcterms:W3CDTF">2012-06-05T11:47:33Z</dcterms:created>
  <dcterms:modified xsi:type="dcterms:W3CDTF">2023-01-06T10:27:03Z</dcterms:modified>
  <cp:category/>
  <dc:identifier/>
  <cp:contentStatus/>
  <dc:language/>
  <cp:version/>
</cp:coreProperties>
</file>