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7" r:id="rId1"/>
  </p:sldMasterIdLst>
  <p:notesMasterIdLst>
    <p:notesMasterId r:id="rId9"/>
  </p:notesMasterIdLst>
  <p:handoutMasterIdLst>
    <p:handoutMasterId r:id="rId10"/>
  </p:handoutMasterIdLst>
  <p:sldIdLst>
    <p:sldId id="292" r:id="rId2"/>
    <p:sldId id="295" r:id="rId3"/>
    <p:sldId id="294" r:id="rId4"/>
    <p:sldId id="296" r:id="rId5"/>
    <p:sldId id="297" r:id="rId6"/>
    <p:sldId id="299" r:id="rId7"/>
    <p:sldId id="306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41" autoAdjust="0"/>
  </p:normalViewPr>
  <p:slideViewPr>
    <p:cSldViewPr>
      <p:cViewPr varScale="1">
        <p:scale>
          <a:sx n="90" d="100"/>
          <a:sy n="90" d="100"/>
        </p:scale>
        <p:origin x="90" y="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069822413588901E-4"/>
          <c:y val="7.5587214452434104E-2"/>
          <c:w val="0.440259009161584"/>
          <c:h val="0.77360181012531404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C45-41D9-AA0C-B3D60586CC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C45-41D9-AA0C-B3D60586CC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C45-41D9-AA0C-B3D60586CC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C45-41D9-AA0C-B3D60586CC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C45-41D9-AA0C-B3D60586CCC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C45-41D9-AA0C-B3D60586CCC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C45-41D9-AA0C-B3D60586CCCD}"/>
              </c:ext>
            </c:extLst>
          </c:dPt>
          <c:cat>
            <c:strRef>
              <c:f>Feuil1!$A$2:$A$8</c:f>
              <c:strCache>
                <c:ptCount val="7"/>
                <c:pt idx="0">
                  <c:v>Mitglieder der Studentenschaft (Bachelor) </c:v>
                </c:pt>
                <c:pt idx="1">
                  <c:v>Mitglieder der Studentenschaft (Master)</c:v>
                </c:pt>
                <c:pt idx="2">
                  <c:v>DEEM (Diplôme d'Enseignement pour_x000d_les Ecoles de Maturité)</c:v>
                </c:pt>
                <c:pt idx="3">
                  <c:v>Doktoranden</c:v>
                </c:pt>
                <c:pt idx="4">
                  <c:v>wissenschaftliche Assistenten und Mitarbeiter</c:v>
                </c:pt>
                <c:pt idx="5">
                  <c:v>Körperschaft der Professoren </c:v>
                </c:pt>
                <c:pt idx="6">
                  <c:v>Technisches und administratives Personal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6</c:v>
                </c:pt>
                <c:pt idx="1">
                  <c:v>3</c:v>
                </c:pt>
                <c:pt idx="2">
                  <c:v>2</c:v>
                </c:pt>
                <c:pt idx="3">
                  <c:v>7</c:v>
                </c:pt>
                <c:pt idx="4">
                  <c:v>5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C45-41D9-AA0C-B3D60586C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477476757325102"/>
          <c:y val="3.53666823065409E-2"/>
          <c:w val="0.466056842825955"/>
          <c:h val="0.899124398501348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AC3735-DC7E-E249-A22B-5062DA2FAA0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411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F2BD3F-80B4-A149-AB65-E91A5CB0DB7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883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4ABC85-00C3-6149-8216-F84A2E841A43}" type="slidenum">
              <a:rPr lang="fr-FR" sz="1200"/>
              <a:pPr/>
              <a:t>1</a:t>
            </a:fld>
            <a:endParaRPr lang="fr-FR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004EA8-A15C-8243-97EA-B44E2BB370F2}" type="slidenum">
              <a:rPr lang="fr-FR" sz="1200"/>
              <a:pPr/>
              <a:t>2</a:t>
            </a:fld>
            <a:endParaRPr lang="fr-FR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0AD60C-3672-A844-80B8-3A9B10ACD309}" type="slidenum">
              <a:rPr lang="fr-FR" sz="1200"/>
              <a:pPr/>
              <a:t>3</a:t>
            </a:fld>
            <a:endParaRPr lang="fr-FR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4164611-5CAA-E244-826B-A0987512A8F7}" type="slidenum">
              <a:rPr lang="fr-FR" sz="1200"/>
              <a:pPr/>
              <a:t>4</a:t>
            </a:fld>
            <a:endParaRPr lang="fr-FR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411F9E-D080-AE40-96FF-6E72DBF13F8B}" type="slidenum">
              <a:rPr lang="fr-FR" sz="1200"/>
              <a:pPr/>
              <a:t>5</a:t>
            </a:fld>
            <a:endParaRPr lang="fr-FR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5742242-C749-CD43-9892-02CB7679A2A2}" type="slidenum">
              <a:rPr lang="fr-FR" sz="1200"/>
              <a:pPr/>
              <a:t>6</a:t>
            </a:fld>
            <a:endParaRPr lang="fr-FR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A91A88-6BFB-7547-8DFD-B7AF22B15DCC}" type="slidenum">
              <a:rPr lang="fr-FR" sz="1200"/>
              <a:pPr/>
              <a:t>7</a:t>
            </a:fld>
            <a:endParaRPr lang="fr-FR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F68FE-1481-7040-B1AD-DEE9471675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02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293EE-C737-6849-B5D9-32056786D14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4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9E588-8B7C-2F41-AB29-2910AEBCA08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71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13643-7794-1C4A-AD52-6250F31503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28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34657-9C23-6045-B3A9-BBAE3D081A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6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4CCE1-B480-024D-8F36-63E4FBFCD9F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98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4FA6D-F358-824A-BF5B-44458AB22E3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12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D2A24-9EBA-7841-8D68-F8936482370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90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A167C-C06F-2941-8645-60385BA61A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95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26869-7CF3-5244-84F1-D41502AA285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82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77F5A-0F01-7C4C-85B6-4B9770B474F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11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/>
              <a:t>Cliquez et modifiez le titre</a:t>
            </a:r>
            <a:endParaRPr lang="fr-FR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5074061-A4B1-D94B-96EA-48B81788A9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r 1"/>
          <p:cNvGrpSpPr>
            <a:grpSpLocks/>
          </p:cNvGrpSpPr>
          <p:nvPr/>
        </p:nvGrpSpPr>
        <p:grpSpPr bwMode="auto">
          <a:xfrm>
            <a:off x="-23543" y="-10562998"/>
            <a:ext cx="9149869" cy="2571140"/>
            <a:chOff x="-718010" y="6237312"/>
            <a:chExt cx="9861960" cy="2571140"/>
          </a:xfrm>
          <a:solidFill>
            <a:schemeClr val="bg1"/>
          </a:solidFill>
        </p:grpSpPr>
        <p:cxnSp>
          <p:nvCxnSpPr>
            <p:cNvPr id="10" name="Connecteur droit 9"/>
            <p:cNvCxnSpPr/>
            <p:nvPr/>
          </p:nvCxnSpPr>
          <p:spPr>
            <a:xfrm>
              <a:off x="19" y="6237312"/>
              <a:ext cx="9143931" cy="0"/>
            </a:xfrm>
            <a:prstGeom prst="line">
              <a:avLst/>
            </a:prstGeom>
            <a:grpFill/>
            <a:ln w="50800" cap="flat" cmpd="sng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>
              <a:spLocks noChangeArrowheads="1"/>
            </p:cNvSpPr>
            <p:nvPr/>
          </p:nvSpPr>
          <p:spPr bwMode="auto">
            <a:xfrm>
              <a:off x="-718010" y="7854341"/>
              <a:ext cx="9861960" cy="954111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1400"/>
            <a:ext cx="5796136" cy="3260327"/>
          </a:xfrm>
          <a:prstGeom prst="rect">
            <a:avLst/>
          </a:prstGeom>
        </p:spPr>
      </p:pic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0991" y="3284984"/>
            <a:ext cx="9167543" cy="18288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GB" sz="3200" b="1" noProof="0" dirty="0" err="1">
                <a:latin typeface="Times New Roman" charset="0"/>
                <a:ea typeface="ＭＳ Ｐゴシック" charset="0"/>
              </a:rPr>
              <a:t>Erstes</a:t>
            </a:r>
            <a:r>
              <a:rPr lang="en-GB" sz="3200" b="1" noProof="0" dirty="0">
                <a:latin typeface="Times New Roman" charset="0"/>
                <a:ea typeface="ＭＳ Ｐゴシック" charset="0"/>
              </a:rPr>
              <a:t> </a:t>
            </a:r>
            <a:r>
              <a:rPr lang="en-GB" sz="3200" b="1" noProof="0" dirty="0" err="1">
                <a:latin typeface="Times New Roman" charset="0"/>
                <a:ea typeface="ＭＳ Ｐゴシック" charset="0"/>
              </a:rPr>
              <a:t>Treffen</a:t>
            </a:r>
            <a:r>
              <a:rPr lang="en-GB" sz="3200" b="1" noProof="0" dirty="0">
                <a:latin typeface="Times New Roman" charset="0"/>
                <a:ea typeface="ＭＳ Ｐゴシック" charset="0"/>
              </a:rPr>
              <a:t> der </a:t>
            </a:r>
            <a:r>
              <a:rPr lang="en-GB" sz="3200" b="1" noProof="0" dirty="0" err="1">
                <a:latin typeface="Times New Roman" charset="0"/>
                <a:ea typeface="ＭＳ Ｐゴシック" charset="0"/>
              </a:rPr>
              <a:t>Ombudspersonen</a:t>
            </a:r>
            <a:r>
              <a:rPr lang="en-GB" sz="3200" b="1" noProof="0" dirty="0">
                <a:latin typeface="Times New Roman" charset="0"/>
                <a:ea typeface="ＭＳ Ｐゴシック" charset="0"/>
              </a:rPr>
              <a:t> </a:t>
            </a:r>
            <a:r>
              <a:rPr lang="en-GB" sz="3200" b="1" noProof="0" dirty="0" err="1">
                <a:latin typeface="Times New Roman" charset="0"/>
                <a:ea typeface="ＭＳ Ｐゴシック" charset="0"/>
              </a:rPr>
              <a:t>Schweizer</a:t>
            </a:r>
            <a:r>
              <a:rPr lang="en-GB" sz="3200" b="1" noProof="0" dirty="0">
                <a:latin typeface="Times New Roman" charset="0"/>
                <a:ea typeface="ＭＳ Ｐゴシック" charset="0"/>
              </a:rPr>
              <a:t> </a:t>
            </a:r>
            <a:r>
              <a:rPr lang="en-GB" sz="3200" b="1" noProof="0" dirty="0" err="1">
                <a:latin typeface="Times New Roman" charset="0"/>
                <a:ea typeface="ＭＳ Ｐゴシック" charset="0"/>
              </a:rPr>
              <a:t>Universitäten</a:t>
            </a:r>
            <a:endParaRPr lang="en-GB" sz="3200" noProof="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54534" y="5099910"/>
            <a:ext cx="9191086" cy="1758089"/>
          </a:xfrm>
          <a:solidFill>
            <a:schemeClr val="bg1"/>
          </a:solidFill>
        </p:spPr>
        <p:txBody>
          <a:bodyPr/>
          <a:lstStyle/>
          <a:p>
            <a:r>
              <a:rPr lang="en-GB" noProof="0" dirty="0" err="1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Kurzpräsentation</a:t>
            </a:r>
            <a:r>
              <a:rPr lang="en-GB" noProof="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GB" noProof="0" dirty="0" err="1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Universität</a:t>
            </a:r>
            <a:r>
              <a:rPr lang="en-GB" noProof="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 Freiburg</a:t>
            </a:r>
          </a:p>
          <a:p>
            <a:endParaRPr lang="en-GB" sz="24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  <a:p>
            <a:r>
              <a:rPr lang="en-GB" sz="24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Walter Stoffel und </a:t>
            </a:r>
            <a:r>
              <a:rPr lang="en-GB" sz="2400" noProof="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Ariane Linder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60" y="331400"/>
            <a:ext cx="2953584" cy="29535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err="1">
                <a:latin typeface="Times New Roman" charset="0"/>
                <a:ea typeface="ＭＳ Ｐゴシック" charset="0"/>
              </a:rPr>
              <a:t>Personen</a:t>
            </a:r>
            <a:endParaRPr lang="en-GB" sz="4000" b="1" noProof="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00210"/>
            <a:ext cx="8382000" cy="2114481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 err="1">
                <a:latin typeface="Times New Roman" charset="0"/>
                <a:ea typeface="ＭＳ Ｐゴシック" charset="0"/>
              </a:rPr>
              <a:t>Prof.</a:t>
            </a:r>
            <a:r>
              <a:rPr lang="en-GB" noProof="0" dirty="0">
                <a:latin typeface="Times New Roman" charset="0"/>
                <a:ea typeface="ＭＳ Ｐゴシック" charset="0"/>
              </a:rPr>
              <a:t> </a:t>
            </a:r>
            <a:r>
              <a:rPr lang="en-GB" noProof="0" dirty="0" err="1">
                <a:latin typeface="Times New Roman" charset="0"/>
                <a:ea typeface="ＭＳ Ｐゴシック" charset="0"/>
              </a:rPr>
              <a:t>Dr.</a:t>
            </a:r>
            <a:r>
              <a:rPr lang="en-GB" noProof="0" dirty="0">
                <a:latin typeface="Times New Roman" charset="0"/>
                <a:ea typeface="ＭＳ Ｐゴシック" charset="0"/>
              </a:rPr>
              <a:t> </a:t>
            </a:r>
            <a:r>
              <a:rPr lang="en-GB" noProof="0" dirty="0" err="1">
                <a:latin typeface="Times New Roman" charset="0"/>
                <a:ea typeface="ＭＳ Ｐゴシック" charset="0"/>
              </a:rPr>
              <a:t>iur</a:t>
            </a:r>
            <a:r>
              <a:rPr lang="en-GB" noProof="0" dirty="0">
                <a:latin typeface="Times New Roman" charset="0"/>
                <a:ea typeface="ＭＳ Ｐゴシック" charset="0"/>
              </a:rPr>
              <a:t>. Walter Stoffel		Frau Ariane Linder</a:t>
            </a:r>
            <a:endParaRPr lang="en-GB" dirty="0">
              <a:solidFill>
                <a:srgbClr val="FFFFCC"/>
              </a:solidFill>
              <a:latin typeface="Times New Roman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GB" sz="2400" noProof="0" dirty="0" err="1">
                <a:latin typeface="Times New Roman" charset="0"/>
                <a:ea typeface="ＭＳ Ｐゴシック" charset="0"/>
              </a:rPr>
              <a:t>Professeur</a:t>
            </a:r>
            <a:r>
              <a:rPr lang="en-GB" sz="2400" noProof="0" dirty="0">
                <a:latin typeface="Times New Roman" charset="0"/>
                <a:ea typeface="ＭＳ Ｐゴシック" charset="0"/>
              </a:rPr>
              <a:t> </a:t>
            </a:r>
            <a:r>
              <a:rPr lang="en-GB" sz="2400" noProof="0" dirty="0" err="1">
                <a:latin typeface="Times New Roman" charset="0"/>
                <a:ea typeface="ＭＳ Ｐゴシック" charset="0"/>
              </a:rPr>
              <a:t>ordinaire</a:t>
            </a:r>
            <a:r>
              <a:rPr lang="en-GB" sz="2400" dirty="0">
                <a:latin typeface="Times New Roman" charset="0"/>
                <a:ea typeface="ＭＳ Ｐゴシック" charset="0"/>
              </a:rPr>
              <a:t>, </a:t>
            </a:r>
            <a:r>
              <a:rPr lang="en-GB" sz="2400" dirty="0" err="1">
                <a:latin typeface="Times New Roman" charset="0"/>
                <a:ea typeface="ＭＳ Ｐゴシック" charset="0"/>
              </a:rPr>
              <a:t>Chaire</a:t>
            </a:r>
            <a:r>
              <a:rPr lang="en-GB" sz="2400" dirty="0">
                <a:latin typeface="Times New Roman" charset="0"/>
                <a:ea typeface="ＭＳ Ｐゴシック" charset="0"/>
              </a:rPr>
              <a:t>				</a:t>
            </a:r>
            <a:r>
              <a:rPr lang="en-GB" sz="2400" dirty="0" err="1">
                <a:latin typeface="Times New Roman" charset="0"/>
                <a:ea typeface="ＭＳ Ｐゴシック" charset="0"/>
              </a:rPr>
              <a:t>Leiterin</a:t>
            </a:r>
            <a:r>
              <a:rPr lang="en-GB" sz="2400" dirty="0">
                <a:latin typeface="Times New Roman" charset="0"/>
                <a:ea typeface="ＭＳ Ｐゴシック" charset="0"/>
              </a:rPr>
              <a:t> </a:t>
            </a:r>
            <a:r>
              <a:rPr lang="en-GB" sz="2400" dirty="0" err="1">
                <a:latin typeface="Times New Roman" charset="0"/>
                <a:ea typeface="ＭＳ Ｐゴシック" charset="0"/>
              </a:rPr>
              <a:t>Dienststelle</a:t>
            </a:r>
            <a:r>
              <a:rPr lang="en-GB" sz="2400" dirty="0">
                <a:latin typeface="Times New Roman" charset="0"/>
                <a:ea typeface="ＭＳ Ｐゴシック" charset="0"/>
              </a:rPr>
              <a:t> 	  de droit commercial et </a:t>
            </a:r>
            <a:r>
              <a:rPr lang="en-GB" sz="2400" dirty="0" err="1">
                <a:latin typeface="Times New Roman" charset="0"/>
                <a:ea typeface="ＭＳ Ｐゴシック" charset="0"/>
              </a:rPr>
              <a:t>économique</a:t>
            </a:r>
            <a:r>
              <a:rPr lang="en-GB" sz="2400" dirty="0">
                <a:latin typeface="Times New Roman" charset="0"/>
                <a:ea typeface="ＭＳ Ｐゴシック" charset="0"/>
              </a:rPr>
              <a:t>		</a:t>
            </a:r>
            <a:r>
              <a:rPr lang="en-GB" sz="2400" dirty="0" err="1">
                <a:latin typeface="Times New Roman" charset="0"/>
                <a:ea typeface="ＭＳ Ｐゴシック" charset="0"/>
              </a:rPr>
              <a:t>Uni</a:t>
            </a:r>
            <a:r>
              <a:rPr lang="en-GB" sz="2400" dirty="0">
                <a:latin typeface="Times New Roman" charset="0"/>
                <a:ea typeface="ＭＳ Ｐゴシック" charset="0"/>
              </a:rPr>
              <a:t>-Social</a:t>
            </a:r>
          </a:p>
          <a:p>
            <a:pPr marL="0" indent="0">
              <a:buNone/>
            </a:pPr>
            <a:endParaRPr lang="en-GB" sz="2400" dirty="0">
              <a:solidFill>
                <a:srgbClr val="FFFFCC"/>
              </a:solidFill>
              <a:latin typeface="Times New Roman" charset="0"/>
              <a:ea typeface="ＭＳ Ｐゴシック" charset="0"/>
            </a:endParaRPr>
          </a:p>
          <a:p>
            <a:pPr marL="0" indent="0">
              <a:buNone/>
            </a:pPr>
            <a:endParaRPr lang="en-GB" sz="1400" noProof="0" dirty="0">
              <a:solidFill>
                <a:srgbClr val="FFFFCC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4" name="Grouper 1"/>
          <p:cNvGrpSpPr>
            <a:grpSpLocks/>
          </p:cNvGrpSpPr>
          <p:nvPr/>
        </p:nvGrpSpPr>
        <p:grpSpPr bwMode="auto">
          <a:xfrm>
            <a:off x="-809625" y="6237288"/>
            <a:ext cx="9972675" cy="522287"/>
            <a:chOff x="-809600" y="6237312"/>
            <a:chExt cx="9972600" cy="522288"/>
          </a:xfrm>
          <a:solidFill>
            <a:schemeClr val="bg1"/>
          </a:solidFill>
        </p:grpSpPr>
        <p:cxnSp>
          <p:nvCxnSpPr>
            <p:cNvPr id="5" name="Connecteur droit 4"/>
            <p:cNvCxnSpPr/>
            <p:nvPr/>
          </p:nvCxnSpPr>
          <p:spPr>
            <a:xfrm>
              <a:off x="19" y="6237312"/>
              <a:ext cx="9143931" cy="0"/>
            </a:xfrm>
            <a:prstGeom prst="line">
              <a:avLst/>
            </a:prstGeom>
            <a:grpFill/>
            <a:ln w="50800" cap="flat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/>
            <p:cNvSpPr txBox="1">
              <a:spLocks noChangeArrowheads="1"/>
            </p:cNvSpPr>
            <p:nvPr/>
          </p:nvSpPr>
          <p:spPr bwMode="auto">
            <a:xfrm>
              <a:off x="-809600" y="6237312"/>
              <a:ext cx="9972600" cy="522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fr-FR" sz="1400" b="1" dirty="0"/>
                <a:t>	</a:t>
              </a:r>
              <a:r>
                <a:rPr lang="fr-FR" sz="1400" b="1" dirty="0" err="1"/>
                <a:t>Universität</a:t>
              </a:r>
              <a:r>
                <a:rPr lang="fr-FR" sz="1400" b="1" dirty="0"/>
                <a:t> Freiburg </a:t>
              </a:r>
              <a:r>
                <a:rPr lang="fr-FR" sz="1400" dirty="0"/>
                <a:t>| Ombudsstelle | Prof. Walter </a:t>
              </a:r>
              <a:r>
                <a:rPr lang="fr-FR" sz="1400" dirty="0" err="1"/>
                <a:t>Stoffel</a:t>
              </a:r>
              <a:r>
                <a:rPr lang="fr-FR" sz="1400" dirty="0"/>
                <a:t> </a:t>
              </a:r>
            </a:p>
            <a:p>
              <a:r>
                <a:rPr lang="fr-FR" sz="1400" dirty="0"/>
                <a:t>	</a:t>
              </a:r>
              <a:r>
                <a:rPr lang="fr-FR" sz="1400" dirty="0" err="1"/>
                <a:t>Erstes</a:t>
              </a:r>
              <a:r>
                <a:rPr lang="fr-FR" sz="1400" dirty="0"/>
                <a:t> </a:t>
              </a:r>
              <a:r>
                <a:rPr lang="fr-FR" sz="1400" dirty="0" err="1"/>
                <a:t>Treffen</a:t>
              </a:r>
              <a:r>
                <a:rPr lang="fr-FR" sz="1400" dirty="0"/>
                <a:t> der </a:t>
              </a:r>
              <a:r>
                <a:rPr lang="fr-FR" sz="1400" dirty="0" err="1"/>
                <a:t>Ombudspersonen</a:t>
              </a:r>
              <a:r>
                <a:rPr lang="fr-FR" sz="1400" dirty="0"/>
                <a:t> Schweizer </a:t>
              </a:r>
              <a:r>
                <a:rPr lang="fr-FR" sz="1400" dirty="0" err="1"/>
                <a:t>Universitäten</a:t>
              </a:r>
              <a:r>
                <a:rPr lang="fr-FR" sz="1400" dirty="0"/>
                <a:t> 2019</a:t>
              </a: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54691"/>
            <a:ext cx="2545616" cy="254561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54691"/>
            <a:ext cx="2566952" cy="256695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222">
            <a:off x="2538739" y="2034873"/>
            <a:ext cx="7319859" cy="4879905"/>
          </a:xfrm>
          <a:prstGeom prst="rect">
            <a:avLst/>
          </a:prstGeom>
        </p:spPr>
      </p:pic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Times New Roman" charset="0"/>
                <a:ea typeface="ＭＳ Ｐゴシック" charset="0"/>
              </a:rPr>
              <a:t>Aufgaben</a:t>
            </a:r>
            <a:endParaRPr lang="en-GB" b="1" noProof="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441" y="1470025"/>
            <a:ext cx="8712968" cy="476726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de-DE" sz="2800" dirty="0">
                <a:latin typeface="Times New Roman" charset="0"/>
              </a:rPr>
              <a:t>Beratung und Anleitung für die betroffene Personen</a:t>
            </a:r>
          </a:p>
          <a:p>
            <a:pPr>
              <a:lnSpc>
                <a:spcPct val="110000"/>
              </a:lnSpc>
              <a:defRPr/>
            </a:pPr>
            <a:r>
              <a:rPr lang="de-DE" sz="2800" dirty="0">
                <a:latin typeface="Times New Roman" charset="0"/>
                <a:ea typeface="Times New Roman" charset="0"/>
                <a:cs typeface="Times New Roman" charset="0"/>
              </a:rPr>
              <a:t>Konfliktlösung auf Gesuch (freiwillige Beteiligung der </a:t>
            </a:r>
            <a:r>
              <a:rPr lang="de-DE" sz="2800" i="1" dirty="0">
                <a:latin typeface="Times New Roman" charset="0"/>
                <a:ea typeface="Times New Roman" charset="0"/>
                <a:cs typeface="Times New Roman" charset="0"/>
              </a:rPr>
              <a:t>betroffenen Personen</a:t>
            </a:r>
            <a:r>
              <a:rPr lang="de-DE" sz="28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>
              <a:lnSpc>
                <a:spcPct val="110000"/>
              </a:lnSpc>
              <a:defRPr/>
            </a:pPr>
            <a:r>
              <a:rPr lang="de-DE" sz="2800" dirty="0">
                <a:latin typeface="Times New Roman" charset="0"/>
                <a:ea typeface="Times New Roman" charset="0"/>
                <a:cs typeface="Times New Roman" charset="0"/>
              </a:rPr>
              <a:t>Empfehlungen für die Konfliktparteien</a:t>
            </a:r>
          </a:p>
          <a:p>
            <a:pPr>
              <a:lnSpc>
                <a:spcPct val="110000"/>
              </a:lnSpc>
              <a:defRPr/>
            </a:pPr>
            <a:r>
              <a:rPr lang="de-DE" sz="2800" dirty="0">
                <a:latin typeface="Times New Roman" charset="0"/>
                <a:ea typeface="Times New Roman" charset="0"/>
                <a:cs typeface="Times New Roman" charset="0"/>
              </a:rPr>
              <a:t>Mediation durch neutrale und unabhängige Drittpersonen</a:t>
            </a:r>
          </a:p>
          <a:p>
            <a:pPr>
              <a:lnSpc>
                <a:spcPct val="110000"/>
              </a:lnSpc>
              <a:defRPr/>
            </a:pPr>
            <a:r>
              <a:rPr lang="de-DE" sz="2800" dirty="0">
                <a:latin typeface="Times New Roman" charset="0"/>
                <a:ea typeface="Times New Roman" charset="0"/>
                <a:cs typeface="Times New Roman" charset="0"/>
              </a:rPr>
              <a:t>Freiwilligkeit und Vertraulichkeit</a:t>
            </a:r>
          </a:p>
          <a:p>
            <a:pPr>
              <a:lnSpc>
                <a:spcPct val="110000"/>
              </a:lnSpc>
              <a:defRPr/>
            </a:pPr>
            <a:r>
              <a:rPr lang="de-DE" sz="2800" dirty="0">
                <a:latin typeface="Times New Roman" charset="0"/>
                <a:ea typeface="Times New Roman" charset="0"/>
                <a:cs typeface="Times New Roman" charset="0"/>
              </a:rPr>
              <a:t>aber keine Weisungs- und </a:t>
            </a:r>
            <a:r>
              <a:rPr lang="de-DE" sz="2800" dirty="0" err="1">
                <a:latin typeface="Times New Roman" charset="0"/>
                <a:ea typeface="Times New Roman" charset="0"/>
                <a:cs typeface="Times New Roman" charset="0"/>
              </a:rPr>
              <a:t>Entscheidbefugnisse</a:t>
            </a:r>
            <a:endParaRPr lang="de-DE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10000"/>
              </a:lnSpc>
              <a:defRPr/>
            </a:pPr>
            <a:r>
              <a:rPr lang="de-DE" sz="2800" dirty="0">
                <a:latin typeface="Times New Roman" charset="0"/>
                <a:ea typeface="Times New Roman" charset="0"/>
                <a:cs typeface="Times New Roman" charset="0"/>
              </a:rPr>
              <a:t>Zweck : Förderung eines guten Lern-, Lehr- und Arbeitsklimas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422775" y="32131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kumimoji="1" lang="fr-CH"/>
          </a:p>
        </p:txBody>
      </p:sp>
      <p:grpSp>
        <p:nvGrpSpPr>
          <p:cNvPr id="6" name="Grouper 1"/>
          <p:cNvGrpSpPr>
            <a:grpSpLocks/>
          </p:cNvGrpSpPr>
          <p:nvPr/>
        </p:nvGrpSpPr>
        <p:grpSpPr bwMode="auto">
          <a:xfrm>
            <a:off x="-809625" y="6237288"/>
            <a:ext cx="9972675" cy="522287"/>
            <a:chOff x="-809600" y="6237312"/>
            <a:chExt cx="9972600" cy="522288"/>
          </a:xfrm>
          <a:solidFill>
            <a:schemeClr val="bg1"/>
          </a:solidFill>
        </p:grpSpPr>
        <p:cxnSp>
          <p:nvCxnSpPr>
            <p:cNvPr id="7" name="Connecteur droit 6"/>
            <p:cNvCxnSpPr/>
            <p:nvPr/>
          </p:nvCxnSpPr>
          <p:spPr>
            <a:xfrm>
              <a:off x="19" y="6237312"/>
              <a:ext cx="9143931" cy="0"/>
            </a:xfrm>
            <a:prstGeom prst="line">
              <a:avLst/>
            </a:prstGeom>
            <a:grpFill/>
            <a:ln w="50800" cap="flat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>
              <a:spLocks noChangeArrowheads="1"/>
            </p:cNvSpPr>
            <p:nvPr/>
          </p:nvSpPr>
          <p:spPr bwMode="auto">
            <a:xfrm>
              <a:off x="-809600" y="6237312"/>
              <a:ext cx="9972600" cy="522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fr-FR" sz="1400" b="1" dirty="0"/>
                <a:t>	</a:t>
              </a:r>
              <a:r>
                <a:rPr lang="fr-FR" sz="1400" b="1" dirty="0" err="1"/>
                <a:t>Universität</a:t>
              </a:r>
              <a:r>
                <a:rPr lang="fr-FR" sz="1400" b="1" dirty="0"/>
                <a:t> Freiburg </a:t>
              </a:r>
              <a:r>
                <a:rPr lang="fr-FR" sz="1400" dirty="0"/>
                <a:t>| Ombudsstelle | Prof. Walter </a:t>
              </a:r>
              <a:r>
                <a:rPr lang="fr-FR" sz="1400" dirty="0" err="1"/>
                <a:t>Stoffel</a:t>
              </a:r>
              <a:r>
                <a:rPr lang="fr-FR" sz="1400" dirty="0"/>
                <a:t> </a:t>
              </a:r>
            </a:p>
            <a:p>
              <a:r>
                <a:rPr lang="fr-FR" sz="1400" dirty="0"/>
                <a:t>	</a:t>
              </a:r>
              <a:r>
                <a:rPr lang="fr-FR" sz="1400" dirty="0" err="1"/>
                <a:t>Erstes</a:t>
              </a:r>
              <a:r>
                <a:rPr lang="fr-FR" sz="1400" dirty="0"/>
                <a:t> </a:t>
              </a:r>
              <a:r>
                <a:rPr lang="fr-FR" sz="1400" dirty="0" err="1"/>
                <a:t>Treffen</a:t>
              </a:r>
              <a:r>
                <a:rPr lang="fr-FR" sz="1400" dirty="0"/>
                <a:t> der </a:t>
              </a:r>
              <a:r>
                <a:rPr lang="fr-FR" sz="1400" dirty="0" err="1"/>
                <a:t>Ombudspersonen</a:t>
              </a:r>
              <a:r>
                <a:rPr lang="fr-FR" sz="1400" dirty="0"/>
                <a:t> Schweizer </a:t>
              </a:r>
              <a:r>
                <a:rPr lang="fr-FR" sz="1400" dirty="0" err="1"/>
                <a:t>Universitäten</a:t>
              </a:r>
              <a:r>
                <a:rPr lang="fr-FR" sz="1400" dirty="0"/>
                <a:t> 2019</a:t>
              </a: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9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noProof="0" dirty="0" err="1">
                <a:latin typeface="Times New Roman" charset="0"/>
                <a:ea typeface="ＭＳ Ｐゴシック" charset="0"/>
              </a:rPr>
              <a:t>Ernennende</a:t>
            </a:r>
            <a:r>
              <a:rPr lang="en-GB" sz="4000" b="1" noProof="0" dirty="0">
                <a:latin typeface="Times New Roman" charset="0"/>
                <a:ea typeface="ＭＳ Ｐゴシック" charset="0"/>
              </a:rPr>
              <a:t> </a:t>
            </a:r>
            <a:r>
              <a:rPr lang="en-GB" sz="4000" b="1" noProof="0" dirty="0" err="1">
                <a:latin typeface="Times New Roman" charset="0"/>
                <a:ea typeface="ＭＳ Ｐゴシック" charset="0"/>
              </a:rPr>
              <a:t>Behörde</a:t>
            </a:r>
            <a:endParaRPr lang="en-GB" sz="4000" b="1" noProof="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096" y="1417638"/>
            <a:ext cx="8208962" cy="4343400"/>
          </a:xfrm>
        </p:spPr>
        <p:txBody>
          <a:bodyPr/>
          <a:lstStyle/>
          <a:p>
            <a:r>
              <a:rPr lang="de-DE" noProof="0" dirty="0">
                <a:latin typeface="Times New Roman" charset="0"/>
                <a:ea typeface="ＭＳ Ｐゴシック" charset="0"/>
              </a:rPr>
              <a:t>Wahl ins Amt durch das Rektorat</a:t>
            </a:r>
          </a:p>
          <a:p>
            <a:r>
              <a:rPr lang="de-DE" i="1" dirty="0">
                <a:latin typeface="Times New Roman" charset="0"/>
                <a:ea typeface="ＭＳ Ｐゴシック" charset="0"/>
              </a:rPr>
              <a:t>2 Personen </a:t>
            </a:r>
            <a:r>
              <a:rPr lang="de-DE" dirty="0">
                <a:latin typeface="Times New Roman" charset="0"/>
                <a:ea typeface="ＭＳ Ｐゴシック" charset="0"/>
              </a:rPr>
              <a:t>: eine aus der Körperschaft der Professoren und die andere aus dem administrativen und technischen </a:t>
            </a:r>
            <a:r>
              <a:rPr lang="en-GB" dirty="0">
                <a:latin typeface="Times New Roman" charset="0"/>
                <a:ea typeface="ＭＳ Ｐゴシック" charset="0"/>
              </a:rPr>
              <a:t>Personal</a:t>
            </a:r>
          </a:p>
          <a:p>
            <a:r>
              <a:rPr lang="de-DE" dirty="0">
                <a:latin typeface="Times New Roman" charset="0"/>
                <a:ea typeface="ＭＳ Ｐゴシック" charset="0"/>
              </a:rPr>
              <a:t>keine feste Amtszeit</a:t>
            </a:r>
            <a:endParaRPr lang="de-DE" noProof="0" dirty="0">
              <a:latin typeface="Times New Roman" charset="0"/>
              <a:ea typeface="ＭＳ Ｐゴシック" charset="0"/>
            </a:endParaRPr>
          </a:p>
          <a:p>
            <a:r>
              <a:rPr lang="de-DE" dirty="0">
                <a:latin typeface="Times New Roman" charset="0"/>
                <a:ea typeface="Times New Roman" charset="0"/>
                <a:cs typeface="Times New Roman" charset="0"/>
              </a:rPr>
              <a:t>Unabhängigkeit, insbesondere gegenüber anderen Organen der Universität</a:t>
            </a:r>
          </a:p>
          <a:p>
            <a:r>
              <a:rPr lang="de-DE" dirty="0">
                <a:latin typeface="Times New Roman" charset="0"/>
                <a:ea typeface="ＭＳ Ｐゴシック" charset="0"/>
              </a:rPr>
              <a:t>Jahresbericht an das Rektorat</a:t>
            </a:r>
            <a:endParaRPr lang="en-GB" dirty="0">
              <a:latin typeface="Times New Roman" charset="0"/>
              <a:ea typeface="ＭＳ Ｐゴシック" charset="0"/>
            </a:endParaRPr>
          </a:p>
        </p:txBody>
      </p:sp>
      <p:grpSp>
        <p:nvGrpSpPr>
          <p:cNvPr id="4" name="Grouper 1"/>
          <p:cNvGrpSpPr>
            <a:grpSpLocks/>
          </p:cNvGrpSpPr>
          <p:nvPr/>
        </p:nvGrpSpPr>
        <p:grpSpPr bwMode="auto">
          <a:xfrm>
            <a:off x="-809625" y="6237288"/>
            <a:ext cx="9972675" cy="522287"/>
            <a:chOff x="-809600" y="6237312"/>
            <a:chExt cx="9972600" cy="522288"/>
          </a:xfrm>
          <a:solidFill>
            <a:schemeClr val="bg1"/>
          </a:solidFill>
        </p:grpSpPr>
        <p:cxnSp>
          <p:nvCxnSpPr>
            <p:cNvPr id="5" name="Connecteur droit 4"/>
            <p:cNvCxnSpPr/>
            <p:nvPr/>
          </p:nvCxnSpPr>
          <p:spPr>
            <a:xfrm>
              <a:off x="19" y="6237312"/>
              <a:ext cx="9143931" cy="0"/>
            </a:xfrm>
            <a:prstGeom prst="line">
              <a:avLst/>
            </a:prstGeom>
            <a:grpFill/>
            <a:ln w="50800" cap="flat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/>
            <p:cNvSpPr txBox="1">
              <a:spLocks noChangeArrowheads="1"/>
            </p:cNvSpPr>
            <p:nvPr/>
          </p:nvSpPr>
          <p:spPr bwMode="auto">
            <a:xfrm>
              <a:off x="-809600" y="6237312"/>
              <a:ext cx="9972600" cy="522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fr-FR" sz="1400" b="1" dirty="0"/>
                <a:t>	</a:t>
              </a:r>
              <a:r>
                <a:rPr lang="fr-FR" sz="1400" b="1" dirty="0" err="1"/>
                <a:t>Universität</a:t>
              </a:r>
              <a:r>
                <a:rPr lang="fr-FR" sz="1400" b="1" dirty="0"/>
                <a:t> Freiburg </a:t>
              </a:r>
              <a:r>
                <a:rPr lang="fr-FR" sz="1400" dirty="0"/>
                <a:t>| Ombudsstelle | Prof. Walter </a:t>
              </a:r>
              <a:r>
                <a:rPr lang="fr-FR" sz="1400" dirty="0" err="1"/>
                <a:t>Stoffel</a:t>
              </a:r>
              <a:r>
                <a:rPr lang="fr-FR" sz="1400" dirty="0"/>
                <a:t> </a:t>
              </a:r>
            </a:p>
            <a:p>
              <a:r>
                <a:rPr lang="fr-FR" sz="1400" dirty="0"/>
                <a:t>	</a:t>
              </a:r>
              <a:r>
                <a:rPr lang="fr-FR" sz="1400" dirty="0" err="1"/>
                <a:t>Erstes</a:t>
              </a:r>
              <a:r>
                <a:rPr lang="fr-FR" sz="1400" dirty="0"/>
                <a:t> </a:t>
              </a:r>
              <a:r>
                <a:rPr lang="fr-FR" sz="1400" dirty="0" err="1"/>
                <a:t>Treffen</a:t>
              </a:r>
              <a:r>
                <a:rPr lang="fr-FR" sz="1400" dirty="0"/>
                <a:t> der </a:t>
              </a:r>
              <a:r>
                <a:rPr lang="fr-FR" sz="1400" dirty="0" err="1"/>
                <a:t>Ombudspersonen</a:t>
              </a:r>
              <a:r>
                <a:rPr lang="fr-FR" sz="1400" dirty="0"/>
                <a:t> Schweizer </a:t>
              </a:r>
              <a:r>
                <a:rPr lang="fr-FR" sz="1400" dirty="0" err="1"/>
                <a:t>Universitäten</a:t>
              </a:r>
              <a:r>
                <a:rPr lang="fr-FR" sz="1400" dirty="0"/>
                <a:t> 2019</a:t>
              </a: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/>
          <a:lstStyle/>
          <a:p>
            <a:r>
              <a:rPr lang="en-GB" b="1" noProof="0" dirty="0" err="1">
                <a:latin typeface="Times New Roman" charset="0"/>
                <a:ea typeface="ＭＳ Ｐゴシック" charset="0"/>
              </a:rPr>
              <a:t>Finanzierung</a:t>
            </a:r>
            <a:endParaRPr lang="en-GB" b="1" noProof="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05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dirty="0">
                <a:latin typeface="Times New Roman" charset="0"/>
                <a:ea typeface="ＭＳ Ｐゴシック" charset="0"/>
              </a:rPr>
              <a:t>Planung durch das Rektorat im Rahmen des Budgets der Universität  </a:t>
            </a:r>
          </a:p>
          <a:p>
            <a:pPr>
              <a:lnSpc>
                <a:spcPct val="90000"/>
              </a:lnSpc>
            </a:pPr>
            <a:endParaRPr lang="de-DE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de-DE" dirty="0">
                <a:latin typeface="Times New Roman" charset="0"/>
                <a:ea typeface="ＭＳ Ｐゴシック" charset="0"/>
              </a:rPr>
              <a:t>Derzeit keine spezifischen Ressourcen </a:t>
            </a:r>
            <a:r>
              <a:rPr lang="de-DE" dirty="0" err="1">
                <a:latin typeface="Times New Roman" charset="0"/>
                <a:ea typeface="ＭＳ Ｐゴシック" charset="0"/>
              </a:rPr>
              <a:t>ausser</a:t>
            </a:r>
            <a:r>
              <a:rPr lang="de-DE" dirty="0">
                <a:latin typeface="Times New Roman" charset="0"/>
                <a:ea typeface="ＭＳ Ｐゴシック" charset="0"/>
              </a:rPr>
              <a:t> 20% des Engagements von Ariane Linder.</a:t>
            </a:r>
          </a:p>
        </p:txBody>
      </p:sp>
      <p:grpSp>
        <p:nvGrpSpPr>
          <p:cNvPr id="4" name="Grouper 1"/>
          <p:cNvGrpSpPr>
            <a:grpSpLocks/>
          </p:cNvGrpSpPr>
          <p:nvPr/>
        </p:nvGrpSpPr>
        <p:grpSpPr bwMode="auto">
          <a:xfrm>
            <a:off x="-809625" y="6237288"/>
            <a:ext cx="9972675" cy="522287"/>
            <a:chOff x="-809600" y="6237312"/>
            <a:chExt cx="9972600" cy="522288"/>
          </a:xfrm>
          <a:solidFill>
            <a:schemeClr val="bg1"/>
          </a:solidFill>
        </p:grpSpPr>
        <p:cxnSp>
          <p:nvCxnSpPr>
            <p:cNvPr id="5" name="Connecteur droit 4"/>
            <p:cNvCxnSpPr/>
            <p:nvPr/>
          </p:nvCxnSpPr>
          <p:spPr>
            <a:xfrm>
              <a:off x="19" y="6237312"/>
              <a:ext cx="9143931" cy="0"/>
            </a:xfrm>
            <a:prstGeom prst="line">
              <a:avLst/>
            </a:prstGeom>
            <a:grpFill/>
            <a:ln w="50800" cap="flat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/>
            <p:cNvSpPr txBox="1">
              <a:spLocks noChangeArrowheads="1"/>
            </p:cNvSpPr>
            <p:nvPr/>
          </p:nvSpPr>
          <p:spPr bwMode="auto">
            <a:xfrm>
              <a:off x="-809600" y="6237312"/>
              <a:ext cx="9972600" cy="522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fr-FR" sz="1400" b="1" dirty="0"/>
                <a:t>	</a:t>
              </a:r>
              <a:r>
                <a:rPr lang="fr-FR" sz="1400" b="1" dirty="0" err="1"/>
                <a:t>Universität</a:t>
              </a:r>
              <a:r>
                <a:rPr lang="fr-FR" sz="1400" b="1" dirty="0"/>
                <a:t> Freiburg </a:t>
              </a:r>
              <a:r>
                <a:rPr lang="fr-FR" sz="1400" dirty="0"/>
                <a:t>| Ombudsstelle | Prof. Walter </a:t>
              </a:r>
              <a:r>
                <a:rPr lang="fr-FR" sz="1400" dirty="0" err="1"/>
                <a:t>Stoffel</a:t>
              </a:r>
              <a:r>
                <a:rPr lang="fr-FR" sz="1400" dirty="0"/>
                <a:t> </a:t>
              </a:r>
            </a:p>
            <a:p>
              <a:r>
                <a:rPr lang="fr-FR" sz="1400" dirty="0"/>
                <a:t>	</a:t>
              </a:r>
              <a:r>
                <a:rPr lang="fr-FR" sz="1400" dirty="0" err="1"/>
                <a:t>Erstes</a:t>
              </a:r>
              <a:r>
                <a:rPr lang="fr-FR" sz="1400" dirty="0"/>
                <a:t> </a:t>
              </a:r>
              <a:r>
                <a:rPr lang="fr-FR" sz="1400" dirty="0" err="1"/>
                <a:t>Treffen</a:t>
              </a:r>
              <a:r>
                <a:rPr lang="fr-FR" sz="1400" dirty="0"/>
                <a:t> der </a:t>
              </a:r>
              <a:r>
                <a:rPr lang="fr-FR" sz="1400" dirty="0" err="1"/>
                <a:t>Ombudspersonen</a:t>
              </a:r>
              <a:r>
                <a:rPr lang="fr-FR" sz="1400" dirty="0"/>
                <a:t> Schweizer </a:t>
              </a:r>
              <a:r>
                <a:rPr lang="fr-FR" sz="1400" dirty="0" err="1"/>
                <a:t>Universitäten</a:t>
              </a:r>
              <a:r>
                <a:rPr lang="fr-FR" sz="1400" dirty="0"/>
                <a:t> 2019</a:t>
              </a: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404813"/>
            <a:ext cx="8675687" cy="1347787"/>
          </a:xfrm>
        </p:spPr>
        <p:txBody>
          <a:bodyPr/>
          <a:lstStyle/>
          <a:p>
            <a:r>
              <a:rPr lang="en-GB" sz="4000" b="1" dirty="0" err="1">
                <a:latin typeface="Times New Roman" charset="0"/>
                <a:ea typeface="ＭＳ Ｐゴシック" charset="0"/>
              </a:rPr>
              <a:t>Grundlagen</a:t>
            </a:r>
            <a:endParaRPr lang="en-GB" sz="4000" b="1" noProof="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2" y="1700213"/>
            <a:ext cx="8352283" cy="44005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2800" noProof="0" dirty="0">
                <a:latin typeface="Times New Roman" charset="0"/>
              </a:rPr>
              <a:t>Richtlinien vom 11. September 2017 über die Ombudsstelle der Universität Freiburg</a:t>
            </a:r>
          </a:p>
          <a:p>
            <a:pPr lvl="1">
              <a:defRPr/>
            </a:pPr>
            <a:r>
              <a:rPr lang="de-DE" sz="2400" i="1" noProof="0" dirty="0">
                <a:latin typeface="Times New Roman" charset="0"/>
              </a:rPr>
              <a:t>Art 2</a:t>
            </a:r>
            <a:r>
              <a:rPr lang="de-DE" sz="2400" noProof="0" dirty="0">
                <a:latin typeface="Times New Roman" charset="0"/>
              </a:rPr>
              <a:t> : Zusammensetzung</a:t>
            </a:r>
          </a:p>
          <a:p>
            <a:pPr lvl="1">
              <a:defRPr/>
            </a:pPr>
            <a:r>
              <a:rPr lang="de-DE" sz="2400" i="1" dirty="0">
                <a:latin typeface="Times New Roman" charset="0"/>
              </a:rPr>
              <a:t>Art. 3 </a:t>
            </a:r>
            <a:r>
              <a:rPr lang="de-DE" sz="2400" dirty="0">
                <a:latin typeface="Times New Roman" charset="0"/>
              </a:rPr>
              <a:t>: Aufgaben</a:t>
            </a:r>
          </a:p>
          <a:p>
            <a:pPr lvl="1">
              <a:defRPr/>
            </a:pPr>
            <a:r>
              <a:rPr lang="de-DE" sz="2400" i="1" noProof="0" dirty="0">
                <a:latin typeface="Times New Roman" charset="0"/>
              </a:rPr>
              <a:t>Art. 4 und 5 </a:t>
            </a:r>
            <a:r>
              <a:rPr lang="de-DE" sz="2400" noProof="0" dirty="0">
                <a:latin typeface="Times New Roman" charset="0"/>
              </a:rPr>
              <a:t>: Unabhängigkeit und Verschwiegenheitspflicht</a:t>
            </a:r>
          </a:p>
          <a:p>
            <a:pPr lvl="1">
              <a:defRPr/>
            </a:pPr>
            <a:r>
              <a:rPr lang="de-DE" sz="2400" i="1" dirty="0">
                <a:latin typeface="Times New Roman" charset="0"/>
              </a:rPr>
              <a:t>Art. 8 </a:t>
            </a:r>
            <a:r>
              <a:rPr lang="de-DE" sz="2400" dirty="0">
                <a:latin typeface="Times New Roman" charset="0"/>
              </a:rPr>
              <a:t>: Finanzierung</a:t>
            </a:r>
          </a:p>
          <a:p>
            <a:pPr lvl="1">
              <a:defRPr/>
            </a:pPr>
            <a:r>
              <a:rPr lang="de-DE" sz="2400" i="1" dirty="0">
                <a:latin typeface="Times New Roman" charset="0"/>
              </a:rPr>
              <a:t>Art. 9 ff</a:t>
            </a:r>
            <a:r>
              <a:rPr lang="de-DE" sz="2400" dirty="0">
                <a:latin typeface="Times New Roman" charset="0"/>
              </a:rPr>
              <a:t>. : Verfahren im Fall von Konflikten</a:t>
            </a:r>
            <a:endParaRPr lang="de-DE" sz="2400" noProof="0" dirty="0">
              <a:latin typeface="Times New Roman" charset="0"/>
            </a:endParaRPr>
          </a:p>
          <a:p>
            <a:pPr>
              <a:defRPr/>
            </a:pPr>
            <a:r>
              <a:rPr lang="de-DE" sz="2800" noProof="0" dirty="0">
                <a:latin typeface="Times New Roman" charset="0"/>
              </a:rPr>
              <a:t>Pilotbetrieb bis 31. Januar 2020 (Ende HS 19/20)</a:t>
            </a:r>
          </a:p>
        </p:txBody>
      </p:sp>
      <p:grpSp>
        <p:nvGrpSpPr>
          <p:cNvPr id="4" name="Grouper 1"/>
          <p:cNvGrpSpPr>
            <a:grpSpLocks/>
          </p:cNvGrpSpPr>
          <p:nvPr/>
        </p:nvGrpSpPr>
        <p:grpSpPr bwMode="auto">
          <a:xfrm>
            <a:off x="-809625" y="6237288"/>
            <a:ext cx="9972675" cy="522287"/>
            <a:chOff x="-809600" y="6237312"/>
            <a:chExt cx="9972600" cy="522288"/>
          </a:xfrm>
          <a:solidFill>
            <a:schemeClr val="bg1"/>
          </a:solidFill>
        </p:grpSpPr>
        <p:cxnSp>
          <p:nvCxnSpPr>
            <p:cNvPr id="5" name="Connecteur droit 4"/>
            <p:cNvCxnSpPr/>
            <p:nvPr/>
          </p:nvCxnSpPr>
          <p:spPr>
            <a:xfrm>
              <a:off x="19" y="6237312"/>
              <a:ext cx="9143931" cy="0"/>
            </a:xfrm>
            <a:prstGeom prst="line">
              <a:avLst/>
            </a:prstGeom>
            <a:grpFill/>
            <a:ln w="50800" cap="flat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/>
            <p:cNvSpPr txBox="1">
              <a:spLocks noChangeArrowheads="1"/>
            </p:cNvSpPr>
            <p:nvPr/>
          </p:nvSpPr>
          <p:spPr bwMode="auto">
            <a:xfrm>
              <a:off x="-809600" y="6237312"/>
              <a:ext cx="9972600" cy="522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fr-FR" sz="1400" b="1" dirty="0"/>
                <a:t>	</a:t>
              </a:r>
              <a:r>
                <a:rPr lang="fr-FR" sz="1400" b="1" dirty="0" err="1"/>
                <a:t>Universität</a:t>
              </a:r>
              <a:r>
                <a:rPr lang="fr-FR" sz="1400" b="1" dirty="0"/>
                <a:t> Freiburg </a:t>
              </a:r>
              <a:r>
                <a:rPr lang="fr-FR" sz="1400" dirty="0"/>
                <a:t>| Ombudsstelle | Prof. Walter </a:t>
              </a:r>
              <a:r>
                <a:rPr lang="fr-FR" sz="1400" dirty="0" err="1"/>
                <a:t>Stoffel</a:t>
              </a:r>
              <a:r>
                <a:rPr lang="fr-FR" sz="1400" dirty="0"/>
                <a:t> </a:t>
              </a:r>
            </a:p>
            <a:p>
              <a:r>
                <a:rPr lang="fr-FR" sz="1400" dirty="0"/>
                <a:t>	</a:t>
              </a:r>
              <a:r>
                <a:rPr lang="fr-FR" sz="1400" dirty="0" err="1"/>
                <a:t>Erstes</a:t>
              </a:r>
              <a:r>
                <a:rPr lang="fr-FR" sz="1400" dirty="0"/>
                <a:t> </a:t>
              </a:r>
              <a:r>
                <a:rPr lang="fr-FR" sz="1400" dirty="0" err="1"/>
                <a:t>Treffen</a:t>
              </a:r>
              <a:r>
                <a:rPr lang="fr-FR" sz="1400" dirty="0"/>
                <a:t> der </a:t>
              </a:r>
              <a:r>
                <a:rPr lang="fr-FR" sz="1400" dirty="0" err="1"/>
                <a:t>Ombudspersonen</a:t>
              </a:r>
              <a:r>
                <a:rPr lang="fr-FR" sz="1400" dirty="0"/>
                <a:t> Schweizer </a:t>
              </a:r>
              <a:r>
                <a:rPr lang="fr-FR" sz="1400" dirty="0" err="1"/>
                <a:t>Universitäten</a:t>
              </a:r>
              <a:r>
                <a:rPr lang="fr-FR" sz="1400" dirty="0"/>
                <a:t> 2019</a:t>
              </a: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build="p" bldLvl="3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b="1" noProof="0" dirty="0" err="1">
                <a:latin typeface="Times New Roman" charset="0"/>
                <a:ea typeface="ＭＳ Ｐゴシック" charset="0"/>
              </a:rPr>
              <a:t>Situationen</a:t>
            </a:r>
            <a:r>
              <a:rPr lang="en-GB" b="1" noProof="0" dirty="0">
                <a:latin typeface="Times New Roman" charset="0"/>
                <a:ea typeface="ＭＳ Ｐゴシック" charset="0"/>
              </a:rPr>
              <a:t>/</a:t>
            </a:r>
            <a:r>
              <a:rPr lang="en-GB" b="1" noProof="0" dirty="0" err="1">
                <a:latin typeface="Times New Roman" charset="0"/>
                <a:ea typeface="ＭＳ Ｐゴシック" charset="0"/>
              </a:rPr>
              <a:t>Fälle</a:t>
            </a:r>
            <a:r>
              <a:rPr lang="en-GB" b="1" noProof="0" dirty="0">
                <a:latin typeface="Times New Roman" charset="0"/>
                <a:ea typeface="ＭＳ Ｐゴシック" charset="0"/>
              </a:rPr>
              <a:t> (2018/2019)</a:t>
            </a:r>
          </a:p>
        </p:txBody>
      </p:sp>
      <p:grpSp>
        <p:nvGrpSpPr>
          <p:cNvPr id="4" name="Grouper 1"/>
          <p:cNvGrpSpPr>
            <a:grpSpLocks/>
          </p:cNvGrpSpPr>
          <p:nvPr/>
        </p:nvGrpSpPr>
        <p:grpSpPr bwMode="auto">
          <a:xfrm>
            <a:off x="-809625" y="6237288"/>
            <a:ext cx="9972675" cy="522287"/>
            <a:chOff x="-809600" y="6237312"/>
            <a:chExt cx="9972600" cy="522288"/>
          </a:xfrm>
          <a:solidFill>
            <a:schemeClr val="bg1"/>
          </a:solidFill>
        </p:grpSpPr>
        <p:cxnSp>
          <p:nvCxnSpPr>
            <p:cNvPr id="5" name="Connecteur droit 4"/>
            <p:cNvCxnSpPr/>
            <p:nvPr/>
          </p:nvCxnSpPr>
          <p:spPr>
            <a:xfrm>
              <a:off x="19" y="6237312"/>
              <a:ext cx="9143931" cy="0"/>
            </a:xfrm>
            <a:prstGeom prst="line">
              <a:avLst/>
            </a:prstGeom>
            <a:grpFill/>
            <a:ln w="50800" cap="flat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/>
            <p:cNvSpPr txBox="1">
              <a:spLocks noChangeArrowheads="1"/>
            </p:cNvSpPr>
            <p:nvPr/>
          </p:nvSpPr>
          <p:spPr bwMode="auto">
            <a:xfrm>
              <a:off x="-809600" y="6237312"/>
              <a:ext cx="9972600" cy="522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fr-FR" sz="1400" b="1" dirty="0"/>
                <a:t>	</a:t>
              </a:r>
              <a:r>
                <a:rPr lang="fr-FR" sz="1400" b="1" dirty="0" err="1"/>
                <a:t>Universität</a:t>
              </a:r>
              <a:r>
                <a:rPr lang="fr-FR" sz="1400" b="1" dirty="0"/>
                <a:t> Freiburg </a:t>
              </a:r>
              <a:r>
                <a:rPr lang="fr-FR" sz="1400" dirty="0"/>
                <a:t>| Ombudsstelle | Prof. Walter </a:t>
              </a:r>
              <a:r>
                <a:rPr lang="fr-FR" sz="1400" dirty="0" err="1"/>
                <a:t>Stoffel</a:t>
              </a:r>
              <a:r>
                <a:rPr lang="fr-FR" sz="1400" dirty="0"/>
                <a:t> </a:t>
              </a:r>
            </a:p>
            <a:p>
              <a:r>
                <a:rPr lang="fr-FR" sz="1400" dirty="0"/>
                <a:t>	</a:t>
              </a:r>
              <a:r>
                <a:rPr lang="fr-FR" sz="1400" dirty="0" err="1"/>
                <a:t>Erstes</a:t>
              </a:r>
              <a:r>
                <a:rPr lang="fr-FR" sz="1400" dirty="0"/>
                <a:t> </a:t>
              </a:r>
              <a:r>
                <a:rPr lang="fr-FR" sz="1400" dirty="0" err="1"/>
                <a:t>Treffen</a:t>
              </a:r>
              <a:r>
                <a:rPr lang="fr-FR" sz="1400" dirty="0"/>
                <a:t> der </a:t>
              </a:r>
              <a:r>
                <a:rPr lang="fr-FR" sz="1400" dirty="0" err="1"/>
                <a:t>Ombudspersonen</a:t>
              </a:r>
              <a:r>
                <a:rPr lang="fr-FR" sz="1400" dirty="0"/>
                <a:t> Schweizer </a:t>
              </a:r>
              <a:r>
                <a:rPr lang="fr-FR" sz="1400" dirty="0" err="1"/>
                <a:t>Universitäten</a:t>
              </a:r>
              <a:r>
                <a:rPr lang="fr-FR" sz="1400" dirty="0"/>
                <a:t> 2019</a:t>
              </a:r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143508" y="995906"/>
            <a:ext cx="8856984" cy="5502525"/>
            <a:chOff x="143508" y="995906"/>
            <a:chExt cx="8856984" cy="5502525"/>
          </a:xfrm>
        </p:grpSpPr>
        <p:graphicFrame>
          <p:nvGraphicFramePr>
            <p:cNvPr id="3" name="Graphique 2"/>
            <p:cNvGraphicFramePr/>
            <p:nvPr>
              <p:extLst>
                <p:ext uri="{D42A27DB-BD31-4B8C-83A1-F6EECF244321}">
                  <p14:modId xmlns:p14="http://schemas.microsoft.com/office/powerpoint/2010/main" val="1286164572"/>
                </p:ext>
              </p:extLst>
            </p:nvPr>
          </p:nvGraphicFramePr>
          <p:xfrm>
            <a:off x="143508" y="995906"/>
            <a:ext cx="8856984" cy="50405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ZoneTexte 1"/>
            <p:cNvSpPr txBox="1"/>
            <p:nvPr/>
          </p:nvSpPr>
          <p:spPr>
            <a:xfrm>
              <a:off x="8343435" y="1212369"/>
              <a:ext cx="540060" cy="5286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(6)</a:t>
              </a:r>
            </a:p>
            <a:p>
              <a:endParaRPr lang="fr-FR" sz="1800" dirty="0"/>
            </a:p>
            <a:p>
              <a:endParaRPr lang="fr-FR" sz="700" dirty="0"/>
            </a:p>
            <a:p>
              <a:r>
                <a:rPr lang="fr-FR" sz="1600" dirty="0"/>
                <a:t>(3)</a:t>
              </a:r>
            </a:p>
            <a:p>
              <a:endParaRPr lang="fr-FR" sz="2800" dirty="0"/>
            </a:p>
            <a:p>
              <a:r>
                <a:rPr lang="fr-FR" sz="1600" dirty="0"/>
                <a:t>(2)</a:t>
              </a:r>
            </a:p>
            <a:p>
              <a:endParaRPr lang="fr-FR" dirty="0"/>
            </a:p>
            <a:p>
              <a:endParaRPr lang="fr-FR" sz="400" dirty="0"/>
            </a:p>
            <a:p>
              <a:r>
                <a:rPr lang="fr-FR" sz="1600" dirty="0"/>
                <a:t>(7)</a:t>
              </a:r>
            </a:p>
            <a:p>
              <a:endParaRPr lang="fr-FR" sz="1050" dirty="0"/>
            </a:p>
            <a:p>
              <a:endParaRPr lang="fr-FR" sz="1400" dirty="0"/>
            </a:p>
            <a:p>
              <a:r>
                <a:rPr lang="fr-FR" sz="1600" dirty="0"/>
                <a:t>(5)</a:t>
              </a:r>
            </a:p>
            <a:p>
              <a:endParaRPr lang="fr-FR" sz="2800" dirty="0"/>
            </a:p>
            <a:p>
              <a:r>
                <a:rPr lang="fr-FR" sz="1600" dirty="0"/>
                <a:t>(3)</a:t>
              </a:r>
            </a:p>
            <a:p>
              <a:endParaRPr lang="fr-FR" sz="2800" dirty="0"/>
            </a:p>
            <a:p>
              <a:r>
                <a:rPr lang="fr-FR" sz="1600" dirty="0"/>
                <a:t>(1)</a:t>
              </a:r>
            </a:p>
            <a:p>
              <a:r>
                <a:rPr lang="fr-FR" sz="1600" dirty="0"/>
                <a:t>___</a:t>
              </a:r>
            </a:p>
            <a:p>
              <a:endParaRPr lang="fr-FR" sz="400" dirty="0"/>
            </a:p>
            <a:p>
              <a:r>
                <a:rPr lang="fr-FR" sz="1600" b="1" dirty="0"/>
                <a:t>27</a:t>
              </a:r>
            </a:p>
            <a:p>
              <a:endParaRPr lang="fr-FR" sz="1600" dirty="0"/>
            </a:p>
          </p:txBody>
        </p:sp>
      </p:grpSp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361</Words>
  <Application>Microsoft Office PowerPoint</Application>
  <PresentationFormat>On-screen Show (4:3)</PresentationFormat>
  <Paragraphs>74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Thème Office</vt:lpstr>
      <vt:lpstr>Erstes Treffen der Ombudspersonen Schweizer Universitäten</vt:lpstr>
      <vt:lpstr>Personen</vt:lpstr>
      <vt:lpstr>Aufgaben</vt:lpstr>
      <vt:lpstr>Ernennende Behörde</vt:lpstr>
      <vt:lpstr>Finanzierung</vt:lpstr>
      <vt:lpstr>Grundlagen</vt:lpstr>
      <vt:lpstr>Situationen/Fälle (2018/2019)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3 La fondation de la SA</dc:title>
  <dc:creator>Utilisateur de Microsoft Office</dc:creator>
  <dc:description>§3 La fondation</dc:description>
  <cp:lastModifiedBy>ANDEXLINGER Mirjam</cp:lastModifiedBy>
  <cp:revision>36</cp:revision>
  <cp:lastPrinted>2016-10-10T08:09:15Z</cp:lastPrinted>
  <dcterms:created xsi:type="dcterms:W3CDTF">2016-09-29T13:52:34Z</dcterms:created>
  <dcterms:modified xsi:type="dcterms:W3CDTF">2024-02-26T10:22:42Z</dcterms:modified>
</cp:coreProperties>
</file>