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5" r:id="rId4"/>
    <p:sldId id="269" r:id="rId5"/>
    <p:sldId id="273" r:id="rId6"/>
    <p:sldId id="279" r:id="rId7"/>
    <p:sldId id="278" r:id="rId8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66">
          <p15:clr>
            <a:srgbClr val="A4A3A4"/>
          </p15:clr>
        </p15:guide>
        <p15:guide id="7" pos="273">
          <p15:clr>
            <a:srgbClr val="A4A3A4"/>
          </p15:clr>
        </p15:guide>
        <p15:guide id="8" pos="137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859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762"/>
      </p:cViewPr>
      <p:guideLst>
        <p:guide orient="horz" pos="103"/>
        <p:guide orient="horz" pos="635"/>
        <p:guide orient="horz" pos="1136"/>
        <p:guide orient="horz" pos="3877"/>
        <p:guide orient="horz" pos="4000"/>
        <p:guide orient="horz" pos="4266"/>
        <p:guide pos="273"/>
        <p:guide pos="137"/>
        <p:guide pos="5488"/>
        <p:guide pos="5625"/>
        <p:guide pos="2768"/>
        <p:guide pos="29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r">
              <a:defRPr sz="1200"/>
            </a:lvl1pPr>
          </a:lstStyle>
          <a:p>
            <a:fld id="{D1D724C9-F05B-4576-8C31-E2493672500A}" type="datetimeFigureOut">
              <a:rPr lang="fr-CH" smtClean="0"/>
              <a:pPr/>
              <a:t>26.02.2024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r">
              <a:defRPr sz="1200"/>
            </a:lvl1pPr>
          </a:lstStyle>
          <a:p>
            <a:fld id="{DD0CD5AC-101C-46D7-B320-FBBCF1E516A2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825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26.02.2024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0" tIns="45741" rIns="91480" bIns="4574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80" tIns="45741" rIns="91480" bIns="45741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80" tIns="45741" rIns="91480" bIns="45741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382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319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43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UNF_Logo_gross.emf"/>
          <p:cNvPicPr>
            <a:picLocks noChangeAspect="1"/>
          </p:cNvPicPr>
          <p:nvPr/>
        </p:nvPicPr>
        <p:blipFill>
          <a:blip r:embed="rId2" cstate="print"/>
          <a:srcRect t="408"/>
          <a:stretch>
            <a:fillRect/>
          </a:stretch>
        </p:blipFill>
        <p:spPr>
          <a:xfrm>
            <a:off x="0" y="0"/>
            <a:ext cx="1815207" cy="1162718"/>
          </a:xfrm>
          <a:prstGeom prst="rect">
            <a:avLst/>
          </a:prstGeom>
        </p:spPr>
      </p:pic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26. Februar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UNIVERSITY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Fribourg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EQUALITY, DIVERSITY AND INCLUSION OFFICE | Muriel Besson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Welcome PhD</a:t>
            </a:r>
            <a:endParaRPr kumimoji="0" lang="de-DE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6th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February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2024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22006" y="6288881"/>
            <a:ext cx="621994" cy="55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f-mentoring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nifr.ch/regard/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nifr.ch/go/famill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go/handicap" TargetMode="External"/><Relationship Id="rId2" Type="http://schemas.openxmlformats.org/officeDocument/2006/relationships/hyperlink" Target="mailto:handicap@unifr.ch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fr.ch/egalite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mailto:muriel.besson@unifr.ch" TargetMode="External"/><Relationship Id="rId4" Type="http://schemas.openxmlformats.org/officeDocument/2006/relationships/hyperlink" Target="mailto:egalite@unifr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6th February 2024</a:t>
            </a:r>
          </a:p>
          <a:p>
            <a:pPr lvl="1"/>
            <a:r>
              <a:rPr lang="en-GB" dirty="0"/>
              <a:t>equality, diversity and inclusion Office </a:t>
            </a:r>
          </a:p>
          <a:p>
            <a:pPr lvl="2"/>
            <a:r>
              <a:rPr lang="en-GB" dirty="0"/>
              <a:t>Information for PhD students</a:t>
            </a:r>
          </a:p>
          <a:p>
            <a:pPr lvl="3"/>
            <a:r>
              <a:rPr lang="en-GB" dirty="0"/>
              <a:t>Muriel Besson</a:t>
            </a:r>
          </a:p>
          <a:p>
            <a:pPr lvl="4"/>
            <a:r>
              <a:rPr lang="en-GB" dirty="0"/>
              <a:t>Head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err="1"/>
              <a:t>Leaky</a:t>
            </a:r>
            <a:r>
              <a:rPr lang="de-CH" sz="2400" dirty="0"/>
              <a:t> </a:t>
            </a:r>
            <a:r>
              <a:rPr lang="de-CH" sz="2400" dirty="0" err="1"/>
              <a:t>pipeline</a:t>
            </a:r>
            <a:endParaRPr lang="de-CH" sz="24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653" y="647700"/>
            <a:ext cx="7785870" cy="56473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Mentoring program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80640" y="1103598"/>
            <a:ext cx="8459092" cy="5102002"/>
          </a:xfrm>
        </p:spPr>
        <p:txBody>
          <a:bodyPr/>
          <a:lstStyle/>
          <a:p>
            <a:endParaRPr lang="en-GB" sz="2200" b="1" dirty="0">
              <a:solidFill>
                <a:schemeClr val="accent1"/>
              </a:solidFill>
            </a:endParaRPr>
          </a:p>
          <a:p>
            <a:pPr marL="342900" lvl="6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altLang="fr-FR" dirty="0"/>
              <a:t>For advanced female PhD students and postdocs</a:t>
            </a:r>
          </a:p>
          <a:p>
            <a:pPr marL="342900" lvl="6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altLang="fr-FR" dirty="0"/>
              <a:t>Cooperation between Western Switzerland universities</a:t>
            </a:r>
          </a:p>
          <a:p>
            <a:pPr marL="342900" lvl="6" indent="-3429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altLang="fr-FR" dirty="0"/>
              <a:t>1:1 Mentoring with a professor from Switzerland or abroad</a:t>
            </a:r>
          </a:p>
          <a:p>
            <a:pPr lvl="5"/>
            <a:r>
              <a:rPr lang="en-GB" dirty="0">
                <a:sym typeface="Wingdings"/>
              </a:rPr>
              <a:t> Aim : Promote women researchers that aim at an academic career</a:t>
            </a:r>
          </a:p>
          <a:p>
            <a:pPr lvl="5"/>
            <a:endParaRPr lang="en-GB" altLang="fr-FR" dirty="0"/>
          </a:p>
          <a:p>
            <a:pPr lvl="5"/>
            <a:r>
              <a:rPr lang="en-GB" altLang="fr-FR" dirty="0"/>
              <a:t>Coordinator: Manuela Schicka</a:t>
            </a:r>
          </a:p>
          <a:p>
            <a:pPr lvl="5"/>
            <a:endParaRPr lang="en-GB" altLang="fr-FR" dirty="0"/>
          </a:p>
          <a:p>
            <a:r>
              <a:rPr lang="en-GB" altLang="fr-FR" b="1" dirty="0">
                <a:solidFill>
                  <a:schemeClr val="accent1"/>
                </a:solidFill>
              </a:rPr>
              <a:t>Information:</a:t>
            </a:r>
          </a:p>
          <a:p>
            <a:pPr lvl="2"/>
            <a:r>
              <a:rPr lang="en-GB" altLang="fr-FR" dirty="0">
                <a:hlinkClick r:id="rId3"/>
              </a:rPr>
              <a:t>www.unifr.ch/f-mentoring/en/</a:t>
            </a:r>
            <a:r>
              <a:rPr lang="en-GB" altLang="fr-FR" dirty="0"/>
              <a:t>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809412-FEAD-CFFB-24A1-0F9028063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0" y="644047"/>
            <a:ext cx="3558670" cy="5490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7EE480-CD27-AB0C-3047-B3B62F3FE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473" y="2996952"/>
            <a:ext cx="4994298" cy="3081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Further Education program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23528" y="1513609"/>
            <a:ext cx="8278812" cy="5146674"/>
          </a:xfrm>
        </p:spPr>
        <p:txBody>
          <a:bodyPr/>
          <a:lstStyle/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en-GB" altLang="fr-FR" dirty="0"/>
              <a:t>Cooperation between Western Switzerland universities and HES-SO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en-GB" altLang="fr-FR" dirty="0"/>
              <a:t>22 workshops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en-GB" altLang="fr-FR" dirty="0"/>
              <a:t>Topics :</a:t>
            </a:r>
          </a:p>
          <a:p>
            <a:pPr marL="631825" lvl="2" indent="-271463">
              <a:buFont typeface="Arial" panose="020B0604020202020204" pitchFamily="34" charset="0"/>
              <a:buChar char="•"/>
              <a:tabLst>
                <a:tab pos="3944938" algn="l"/>
              </a:tabLst>
            </a:pPr>
            <a:r>
              <a:rPr lang="en-GB" altLang="fr-FR" dirty="0"/>
              <a:t>Career planning	Communication</a:t>
            </a:r>
          </a:p>
          <a:p>
            <a:pPr marL="631825" lvl="2" indent="-271463">
              <a:buFont typeface="Arial" panose="020B0604020202020204" pitchFamily="34" charset="0"/>
              <a:buChar char="•"/>
              <a:tabLst>
                <a:tab pos="3944938" algn="l"/>
              </a:tabLst>
            </a:pPr>
            <a:r>
              <a:rPr lang="en-GB" altLang="fr-FR" dirty="0"/>
              <a:t>Project management	Personal development</a:t>
            </a:r>
          </a:p>
          <a:p>
            <a:pPr marL="360363" lvl="2" indent="-360363"/>
            <a:r>
              <a:rPr lang="en-GB" altLang="fr-FR" dirty="0"/>
              <a:t>Possibility to discuss and exchange with other female scientists </a:t>
            </a:r>
          </a:p>
          <a:p>
            <a:pPr marL="360363" lvl="2" indent="-360363"/>
            <a:r>
              <a:rPr lang="en-GB" altLang="fr-FR" dirty="0"/>
              <a:t>3 workshops for all</a:t>
            </a:r>
          </a:p>
          <a:p>
            <a:pPr marL="0" lvl="2" indent="0">
              <a:spcAft>
                <a:spcPts val="600"/>
              </a:spcAft>
              <a:buNone/>
            </a:pPr>
            <a:r>
              <a:rPr lang="en-GB" altLang="fr-FR" dirty="0"/>
              <a:t>     1 workshop only for men</a:t>
            </a:r>
          </a:p>
          <a:p>
            <a:pPr marL="0" lvl="2" indent="0">
              <a:buNone/>
            </a:pPr>
            <a:r>
              <a:rPr lang="en-GB" altLang="fr-FR" dirty="0"/>
              <a:t>Coordination: Manuela Schicka</a:t>
            </a:r>
          </a:p>
          <a:p>
            <a:pPr marL="0" lvl="2" indent="0">
              <a:lnSpc>
                <a:spcPts val="2000"/>
              </a:lnSpc>
              <a:buNone/>
            </a:pPr>
            <a:endParaRPr lang="en-GB" altLang="fr-FR" dirty="0"/>
          </a:p>
          <a:p>
            <a:pPr>
              <a:lnSpc>
                <a:spcPct val="90000"/>
              </a:lnSpc>
            </a:pPr>
            <a:r>
              <a:rPr lang="en-GB" altLang="fr-FR" dirty="0"/>
              <a:t>Information and registration:</a:t>
            </a:r>
          </a:p>
          <a:p>
            <a:pPr lvl="2"/>
            <a:r>
              <a:rPr lang="en-GB" altLang="fr-FR" dirty="0">
                <a:hlinkClick r:id="rId2"/>
              </a:rPr>
              <a:t>www.unifr.ch/regard/en/</a:t>
            </a:r>
            <a:r>
              <a:rPr lang="en-GB" altLang="fr-FR" dirty="0"/>
              <a:t>  </a:t>
            </a:r>
          </a:p>
          <a:p>
            <a:pPr lvl="1">
              <a:lnSpc>
                <a:spcPct val="80000"/>
              </a:lnSpc>
              <a:buNone/>
            </a:pPr>
            <a:endParaRPr lang="en-GB" altLang="fr-FR" dirty="0">
              <a:solidFill>
                <a:schemeClr val="tx1"/>
              </a:solidFill>
            </a:endParaRPr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B8D8072E-BF95-F6B1-14E4-4E5417C3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7700"/>
            <a:ext cx="2160240" cy="86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D48AAF-D930-24DF-D1C0-896941C45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02" y="3501008"/>
            <a:ext cx="3776340" cy="28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Job – Private Life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</p:spPr>
        <p:txBody>
          <a:bodyPr/>
          <a:lstStyle/>
          <a:p>
            <a:r>
              <a:rPr lang="en-GB" sz="2200" dirty="0"/>
              <a:t>Day-nursery of the university – 50 places</a:t>
            </a:r>
            <a:br>
              <a:rPr lang="en-GB" dirty="0"/>
            </a:br>
            <a:r>
              <a:rPr lang="en-GB" b="0" dirty="0"/>
              <a:t>Priority for children of students and staff of the university</a:t>
            </a:r>
          </a:p>
          <a:p>
            <a:endParaRPr lang="en-GB" dirty="0"/>
          </a:p>
          <a:p>
            <a:r>
              <a:rPr lang="en-GB" sz="2200" dirty="0"/>
              <a:t>Emergency care service Chaperon Rouge/</a:t>
            </a:r>
            <a:r>
              <a:rPr lang="en-GB" sz="2200" dirty="0" err="1"/>
              <a:t>Rotkäppchen</a:t>
            </a:r>
            <a:r>
              <a:rPr lang="en-GB" sz="2200" dirty="0"/>
              <a:t> (Care for ill children at home)</a:t>
            </a:r>
          </a:p>
          <a:p>
            <a:r>
              <a:rPr lang="en-GB" b="0" dirty="0"/>
              <a:t>21 hours/year for free for university staff</a:t>
            </a:r>
          </a:p>
          <a:p>
            <a:endParaRPr lang="en-GB" dirty="0"/>
          </a:p>
          <a:p>
            <a:r>
              <a:rPr lang="en-GB" sz="2200" b="0" dirty="0"/>
              <a:t>Flexible work organisation and </a:t>
            </a:r>
            <a:br>
              <a:rPr lang="en-GB" sz="2200" b="0" dirty="0"/>
            </a:br>
            <a:r>
              <a:rPr lang="en-GB" sz="2200" b="0" dirty="0"/>
              <a:t>employment models</a:t>
            </a:r>
          </a:p>
          <a:p>
            <a:endParaRPr lang="en-GB" dirty="0"/>
          </a:p>
          <a:p>
            <a:r>
              <a:rPr lang="en-GB" sz="2200" b="0" dirty="0"/>
              <a:t>Family caregivers</a:t>
            </a:r>
          </a:p>
          <a:p>
            <a:endParaRPr lang="en-GB" dirty="0"/>
          </a:p>
          <a:p>
            <a:r>
              <a:rPr lang="en-GB" sz="2200" dirty="0"/>
              <a:t>Information:</a:t>
            </a:r>
          </a:p>
          <a:p>
            <a:r>
              <a:rPr lang="en-GB" sz="2200" b="0" dirty="0">
                <a:hlinkClick r:id="rId2"/>
              </a:rPr>
              <a:t>www.unifr.ch/go/famille</a:t>
            </a:r>
            <a:endParaRPr lang="en-GB" sz="22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056" y="3412727"/>
            <a:ext cx="4140200" cy="27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Persons with disabilities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34182" y="908720"/>
            <a:ext cx="8278812" cy="5146674"/>
          </a:xfrm>
        </p:spPr>
        <p:txBody>
          <a:bodyPr/>
          <a:lstStyle/>
          <a:p>
            <a:r>
              <a:rPr lang="en-GB" altLang="fr-FR" sz="2200" dirty="0"/>
              <a:t>Consideration of specific needs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en-GB" altLang="fr-FR" dirty="0"/>
              <a:t>Students and staff with disabilities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r>
              <a:rPr lang="en-GB" dirty="0"/>
              <a:t>Support in questions of access to buildings, infrastructure or application for disability adjustments</a:t>
            </a:r>
          </a:p>
          <a:p>
            <a:pPr marL="342900" lvl="6" indent="-342900">
              <a:buFont typeface="Wingdings" panose="05000000000000000000" pitchFamily="2" charset="2"/>
              <a:buChar char="§"/>
            </a:pPr>
            <a:endParaRPr lang="en-GB" altLang="fr-FR" dirty="0"/>
          </a:p>
          <a:p>
            <a:pPr marL="0" lvl="2" indent="0">
              <a:buNone/>
            </a:pPr>
            <a:r>
              <a:rPr lang="en-GB" altLang="fr-FR" dirty="0"/>
              <a:t>Contact : Nathalie Lambert – </a:t>
            </a:r>
            <a:r>
              <a:rPr lang="en-GB" altLang="fr-FR" dirty="0">
                <a:hlinkClick r:id="rId2"/>
              </a:rPr>
              <a:t>handicap@unifr.ch</a:t>
            </a:r>
            <a:r>
              <a:rPr lang="en-GB" altLang="fr-FR" dirty="0"/>
              <a:t> </a:t>
            </a:r>
          </a:p>
          <a:p>
            <a:pPr marL="0" lvl="2" indent="0">
              <a:buNone/>
            </a:pPr>
            <a:endParaRPr lang="en-GB" altLang="fr-FR" dirty="0"/>
          </a:p>
          <a:p>
            <a:pPr>
              <a:lnSpc>
                <a:spcPct val="90000"/>
              </a:lnSpc>
            </a:pPr>
            <a:r>
              <a:rPr lang="en-GB" altLang="fr-FR" dirty="0"/>
              <a:t>Information</a:t>
            </a:r>
          </a:p>
          <a:p>
            <a:pPr lvl="2"/>
            <a:r>
              <a:rPr lang="en-GB" altLang="fr-FR" dirty="0">
                <a:hlinkClick r:id="rId3"/>
              </a:rPr>
              <a:t>www.unifr.ch/go/handicap</a:t>
            </a:r>
            <a:r>
              <a:rPr lang="en-GB" altLang="fr-FR" dirty="0"/>
              <a:t>   </a:t>
            </a:r>
          </a:p>
          <a:p>
            <a:pPr lvl="1">
              <a:lnSpc>
                <a:spcPct val="80000"/>
              </a:lnSpc>
              <a:buNone/>
            </a:pPr>
            <a:endParaRPr lang="en-GB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2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/>
              <a:t>Information And Contact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33388" y="908721"/>
            <a:ext cx="8278812" cy="5246018"/>
          </a:xfrm>
        </p:spPr>
        <p:txBody>
          <a:bodyPr/>
          <a:lstStyle/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r>
              <a:rPr lang="de-DE" dirty="0"/>
              <a:t>Office 4064 MIS04</a:t>
            </a:r>
          </a:p>
          <a:p>
            <a:pPr lvl="2"/>
            <a:r>
              <a:rPr lang="de-DE" dirty="0">
                <a:hlinkClick r:id="rId3"/>
              </a:rPr>
              <a:t>www.unifr.ch/egalite</a:t>
            </a:r>
            <a:endParaRPr lang="de-DE" dirty="0"/>
          </a:p>
          <a:p>
            <a:pPr lvl="2"/>
            <a:r>
              <a:rPr lang="de-DE" dirty="0">
                <a:hlinkClick r:id="rId4"/>
              </a:rPr>
              <a:t>egalite@unifr.ch</a:t>
            </a:r>
            <a:r>
              <a:rPr lang="de-DE" dirty="0"/>
              <a:t> 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r>
              <a:rPr lang="de-DE" dirty="0">
                <a:hlinkClick r:id="rId5"/>
              </a:rPr>
              <a:t>manuela.schicka@unifr.ch</a:t>
            </a:r>
          </a:p>
          <a:p>
            <a:pPr lvl="2"/>
            <a:r>
              <a:rPr lang="de-DE" dirty="0">
                <a:hlinkClick r:id="rId5"/>
              </a:rPr>
              <a:t>muriel.besson@unifr.ch</a:t>
            </a:r>
            <a:endParaRPr lang="de-DE" dirty="0"/>
          </a:p>
          <a:p>
            <a:pPr lvl="2"/>
            <a:endParaRPr lang="fr-CH" dirty="0"/>
          </a:p>
          <a:p>
            <a:pPr lvl="2"/>
            <a:endParaRPr lang="fr-CH" dirty="0"/>
          </a:p>
        </p:txBody>
      </p:sp>
      <p:sp>
        <p:nvSpPr>
          <p:cNvPr id="4" name="Rectangle 3"/>
          <p:cNvSpPr/>
          <p:nvPr/>
        </p:nvSpPr>
        <p:spPr>
          <a:xfrm>
            <a:off x="4445202" y="3321278"/>
            <a:ext cx="253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800" b="1" dirty="0">
                <a:solidFill>
                  <a:srgbClr val="FFFFFF"/>
                </a:solidFill>
                <a:latin typeface="HelveticaRounded-Bold"/>
              </a:rPr>
              <a:t>S</a:t>
            </a: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02" y="3240467"/>
            <a:ext cx="4375270" cy="285670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3923928" y="4486356"/>
            <a:ext cx="3168352" cy="43204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7C866C4-EBCC-42CD-BBC3-94674B5E26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655261"/>
            <a:ext cx="6012160" cy="25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7705"/>
      </p:ext>
    </p:extLst>
  </p:cSld>
  <p:clrMapOvr>
    <a:masterClrMapping/>
  </p:clrMapOvr>
</p:sld>
</file>

<file path=ppt/theme/theme1.xml><?xml version="1.0" encoding="utf-8"?>
<a:theme xmlns:a="http://schemas.openxmlformats.org/drawingml/2006/main" name="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UNIFR_PPT_Template_Admin</Template>
  <TotalTime>0</TotalTime>
  <Words>276</Words>
  <Application>Microsoft Office PowerPoint</Application>
  <PresentationFormat>On-screen Show (4:3)</PresentationFormat>
  <Paragraphs>70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HelveticaRounded-Bold</vt:lpstr>
      <vt:lpstr>Wingdings</vt:lpstr>
      <vt:lpstr>UNIFR_PPT_Template_Admin</vt:lpstr>
      <vt:lpstr>PowerPoint Presentation</vt:lpstr>
      <vt:lpstr>Leaky pipeline</vt:lpstr>
      <vt:lpstr>Mentoring program</vt:lpstr>
      <vt:lpstr>Further Education program </vt:lpstr>
      <vt:lpstr>Job – Private Life</vt:lpstr>
      <vt:lpstr>Persons with disabilities</vt:lpstr>
      <vt:lpstr>Information And Contact</vt:lpstr>
    </vt:vector>
  </TitlesOfParts>
  <Company>UNIFR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BESSON Muriel</dc:creator>
  <cp:lastModifiedBy>ANDEXLINGER Mirjam</cp:lastModifiedBy>
  <cp:revision>134</cp:revision>
  <cp:lastPrinted>2022-02-15T12:28:12Z</cp:lastPrinted>
  <dcterms:created xsi:type="dcterms:W3CDTF">2015-11-15T17:40:59Z</dcterms:created>
  <dcterms:modified xsi:type="dcterms:W3CDTF">2024-02-26T10:21:14Z</dcterms:modified>
</cp:coreProperties>
</file>