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73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9144000" cy="6858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</a:pPr>
            <a:fld id="{81D60167-4931-47E6-BA6A-407CBD079E47}" type="slidenum">
              <a:rPr spc="-5" dirty="0"/>
              <a:t>‹Nr.›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007B9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007B9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</a:pPr>
            <a:fld id="{81D60167-4931-47E6-BA6A-407CBD079E47}" type="slidenum">
              <a:rPr spc="-5" dirty="0"/>
              <a:t>‹Nr.›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007B9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3/11/2022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</a:pPr>
            <a:fld id="{81D60167-4931-47E6-BA6A-407CBD079E47}" type="slidenum">
              <a:rPr spc="-5" dirty="0"/>
              <a:t>‹Nr.›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007B9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3/11/2022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</a:pPr>
            <a:fld id="{81D60167-4931-47E6-BA6A-407CBD079E47}" type="slidenum">
              <a:rPr spc="-5" dirty="0"/>
              <a:t>‹Nr.›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3/11/2022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</a:pPr>
            <a:fld id="{81D60167-4931-47E6-BA6A-407CBD079E47}" type="slidenum">
              <a:rPr spc="-5" dirty="0"/>
              <a:t>‹Nr.›</a:t>
            </a:fld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67868" y="6358128"/>
            <a:ext cx="755904" cy="291084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449580" y="6192011"/>
            <a:ext cx="8245475" cy="1905"/>
          </a:xfrm>
          <a:custGeom>
            <a:avLst/>
            <a:gdLst/>
            <a:ahLst/>
            <a:cxnLst/>
            <a:rect l="l" t="t" r="r" b="b"/>
            <a:pathLst>
              <a:path w="8245475" h="1904">
                <a:moveTo>
                  <a:pt x="0" y="0"/>
                </a:moveTo>
                <a:lnTo>
                  <a:pt x="8245475" y="1587"/>
                </a:lnTo>
              </a:path>
            </a:pathLst>
          </a:custGeom>
          <a:ln w="3175">
            <a:solidFill>
              <a:srgbClr val="C0C0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288747"/>
            <a:ext cx="8288655" cy="452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007B9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31773" y="1116838"/>
            <a:ext cx="5603240" cy="23425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007B9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531352" y="6493655"/>
            <a:ext cx="229234" cy="1670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</a:pPr>
            <a:fld id="{81D60167-4931-47E6-BA6A-407CBD079E47}" type="slidenum">
              <a:rPr spc="-5" dirty="0"/>
              <a:t>‹Nr.›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1433" y="304800"/>
            <a:ext cx="744664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lang="de-CH" sz="3200" dirty="0"/>
              <a:t>Service du </a:t>
            </a:r>
            <a:r>
              <a:rPr lang="de-CH" sz="3200" dirty="0" err="1"/>
              <a:t>personnel</a:t>
            </a:r>
            <a:r>
              <a:rPr lang="de-CH" sz="3200" dirty="0"/>
              <a:t> UNIFR</a:t>
            </a:r>
            <a:endParaRPr sz="3200" dirty="0"/>
          </a:p>
        </p:txBody>
      </p:sp>
      <p:sp>
        <p:nvSpPr>
          <p:cNvPr id="3" name="object 3"/>
          <p:cNvSpPr txBox="1"/>
          <p:nvPr/>
        </p:nvSpPr>
        <p:spPr>
          <a:xfrm>
            <a:off x="457200" y="732789"/>
            <a:ext cx="407034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solidFill>
                  <a:srgbClr val="007B94"/>
                </a:solidFill>
                <a:latin typeface="Arial"/>
                <a:cs typeface="Arial"/>
              </a:rPr>
              <a:t>—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7200" y="1307414"/>
            <a:ext cx="7679690" cy="205697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lang="de-CH" sz="2400" b="1" dirty="0">
                <a:solidFill>
                  <a:srgbClr val="7E7E7E"/>
                </a:solidFill>
                <a:latin typeface="Arial"/>
                <a:cs typeface="Arial"/>
              </a:rPr>
              <a:t>Nos </a:t>
            </a:r>
            <a:r>
              <a:rPr lang="de-CH" sz="2400" b="1" dirty="0" err="1">
                <a:solidFill>
                  <a:srgbClr val="7E7E7E"/>
                </a:solidFill>
                <a:latin typeface="Arial"/>
                <a:cs typeface="Arial"/>
              </a:rPr>
              <a:t>projets</a:t>
            </a:r>
            <a:r>
              <a:rPr sz="2400" b="1" dirty="0">
                <a:solidFill>
                  <a:srgbClr val="7E7E7E"/>
                </a:solidFill>
                <a:latin typeface="Arial"/>
                <a:cs typeface="Arial"/>
              </a:rPr>
              <a:t>: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300" dirty="0">
              <a:latin typeface="Arial"/>
              <a:cs typeface="Arial"/>
            </a:endParaRPr>
          </a:p>
          <a:p>
            <a:pPr marL="606425" indent="-343535">
              <a:lnSpc>
                <a:spcPct val="100000"/>
              </a:lnSpc>
              <a:buClr>
                <a:srgbClr val="0099B1"/>
              </a:buClr>
              <a:buChar char="&gt;"/>
              <a:tabLst>
                <a:tab pos="606425" algn="l"/>
                <a:tab pos="607060" algn="l"/>
              </a:tabLst>
            </a:pPr>
            <a:r>
              <a:rPr lang="de-CH" sz="1600" spc="-5" dirty="0" err="1">
                <a:latin typeface="Arial"/>
                <a:cs typeface="Arial"/>
              </a:rPr>
              <a:t>Décomptes</a:t>
            </a:r>
            <a:r>
              <a:rPr lang="de-CH" sz="1600" spc="-5" dirty="0">
                <a:latin typeface="Arial"/>
                <a:cs typeface="Arial"/>
              </a:rPr>
              <a:t> </a:t>
            </a:r>
            <a:r>
              <a:rPr lang="de-CH" sz="1600" spc="-5" dirty="0" err="1">
                <a:latin typeface="Arial"/>
                <a:cs typeface="Arial"/>
              </a:rPr>
              <a:t>horaires</a:t>
            </a:r>
            <a:endParaRPr sz="16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0099B1"/>
              </a:buClr>
              <a:buFont typeface="Arial"/>
              <a:buChar char="&gt;"/>
            </a:pPr>
            <a:endParaRPr sz="1850" dirty="0">
              <a:latin typeface="Arial"/>
              <a:cs typeface="Arial"/>
            </a:endParaRPr>
          </a:p>
          <a:p>
            <a:pPr marL="606425" indent="-343535">
              <a:lnSpc>
                <a:spcPct val="100000"/>
              </a:lnSpc>
              <a:buClr>
                <a:srgbClr val="0099B1"/>
              </a:buClr>
              <a:buChar char="&gt;"/>
              <a:tabLst>
                <a:tab pos="606425" algn="l"/>
                <a:tab pos="607060" algn="l"/>
              </a:tabLst>
            </a:pPr>
            <a:r>
              <a:rPr lang="de-CH" sz="1600" spc="-5" dirty="0" err="1">
                <a:latin typeface="Arial"/>
                <a:cs typeface="Arial"/>
              </a:rPr>
              <a:t>Optimisation</a:t>
            </a:r>
            <a:r>
              <a:rPr lang="de-CH" sz="1600" spc="-5" dirty="0">
                <a:latin typeface="Arial"/>
                <a:cs typeface="Arial"/>
              </a:rPr>
              <a:t> des </a:t>
            </a:r>
            <a:r>
              <a:rPr lang="de-CH" sz="1600" spc="-5" dirty="0" err="1">
                <a:latin typeface="Arial"/>
                <a:cs typeface="Arial"/>
              </a:rPr>
              <a:t>contrats</a:t>
            </a:r>
            <a:endParaRPr sz="16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0099B1"/>
              </a:buClr>
              <a:buFont typeface="Arial"/>
              <a:buChar char="&gt;"/>
            </a:pPr>
            <a:endParaRPr sz="1850" dirty="0">
              <a:latin typeface="Arial"/>
              <a:cs typeface="Arial"/>
            </a:endParaRPr>
          </a:p>
          <a:p>
            <a:pPr marL="606425" indent="-343535">
              <a:lnSpc>
                <a:spcPct val="100000"/>
              </a:lnSpc>
              <a:buClr>
                <a:srgbClr val="0099B1"/>
              </a:buClr>
              <a:buChar char="&gt;"/>
              <a:tabLst>
                <a:tab pos="606425" algn="l"/>
                <a:tab pos="607060" algn="l"/>
              </a:tabLst>
            </a:pPr>
            <a:r>
              <a:rPr lang="de-CH" sz="1600" spc="-5" dirty="0" err="1">
                <a:latin typeface="Arial"/>
                <a:cs typeface="Arial"/>
              </a:rPr>
              <a:t>Signature</a:t>
            </a:r>
            <a:r>
              <a:rPr lang="de-CH" sz="1600" spc="-5" dirty="0">
                <a:latin typeface="Arial"/>
                <a:cs typeface="Arial"/>
              </a:rPr>
              <a:t> </a:t>
            </a:r>
            <a:r>
              <a:rPr lang="de-CH" sz="1600" spc="-5" dirty="0" err="1">
                <a:latin typeface="Arial"/>
                <a:cs typeface="Arial"/>
              </a:rPr>
              <a:t>électronique</a:t>
            </a:r>
            <a:endParaRPr sz="1600" dirty="0">
              <a:latin typeface="Arial"/>
              <a:cs typeface="Arial"/>
            </a:endParaRPr>
          </a:p>
        </p:txBody>
      </p:sp>
      <p:pic>
        <p:nvPicPr>
          <p:cNvPr id="1026" name="Picture 2" descr="Afficher l’image source">
            <a:extLst>
              <a:ext uri="{FF2B5EF4-FFF2-40B4-BE49-F238E27FC236}">
                <a16:creationId xmlns:a16="http://schemas.microsoft.com/office/drawing/2014/main" id="{276161F6-C5B1-4C3B-A2B1-954C8A782F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7045" y="2335900"/>
            <a:ext cx="379476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3.2</a:t>
            </a:r>
            <a:r>
              <a:rPr spc="20" dirty="0"/>
              <a:t> </a:t>
            </a:r>
            <a:r>
              <a:rPr spc="-5" dirty="0"/>
              <a:t>Meilleure</a:t>
            </a:r>
            <a:r>
              <a:rPr spc="15" dirty="0"/>
              <a:t> </a:t>
            </a:r>
            <a:r>
              <a:rPr spc="-5" dirty="0"/>
              <a:t>protection</a:t>
            </a:r>
            <a:r>
              <a:rPr spc="30" dirty="0"/>
              <a:t> </a:t>
            </a:r>
            <a:r>
              <a:rPr spc="-5" dirty="0"/>
              <a:t>des</a:t>
            </a:r>
            <a:r>
              <a:rPr spc="25" dirty="0"/>
              <a:t> </a:t>
            </a:r>
            <a:r>
              <a:rPr dirty="0"/>
              <a:t>collaborateurs/trices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7200" y="670305"/>
            <a:ext cx="4572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solidFill>
                  <a:srgbClr val="007B94"/>
                </a:solidFill>
                <a:latin typeface="Arial"/>
                <a:cs typeface="Arial"/>
              </a:rPr>
              <a:t>—</a:t>
            </a:r>
            <a:endParaRPr sz="3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7200" y="1065276"/>
            <a:ext cx="4909185" cy="1244600"/>
          </a:xfrm>
          <a:prstGeom prst="rect">
            <a:avLst/>
          </a:prstGeom>
        </p:spPr>
        <p:txBody>
          <a:bodyPr vert="horz" wrap="square" lIns="0" tIns="1822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435"/>
              </a:spcBef>
            </a:pPr>
            <a:r>
              <a:rPr sz="2000" b="1" dirty="0">
                <a:solidFill>
                  <a:srgbClr val="007B94"/>
                </a:solidFill>
                <a:latin typeface="Arial"/>
                <a:cs typeface="Arial"/>
              </a:rPr>
              <a:t>Indemnité</a:t>
            </a:r>
            <a:r>
              <a:rPr sz="2000" b="1" spc="-30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7B94"/>
                </a:solidFill>
                <a:latin typeface="Arial"/>
                <a:cs typeface="Arial"/>
              </a:rPr>
              <a:t>de remplacement</a:t>
            </a:r>
            <a:r>
              <a:rPr sz="2000" b="1" spc="-35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7B94"/>
                </a:solidFill>
                <a:latin typeface="Arial"/>
                <a:cs typeface="Arial"/>
              </a:rPr>
              <a:t>(art.</a:t>
            </a:r>
            <a:r>
              <a:rPr sz="1600" b="1" spc="30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1600" b="1" spc="-35" dirty="0">
                <a:solidFill>
                  <a:srgbClr val="007B94"/>
                </a:solidFill>
                <a:latin typeface="Arial"/>
                <a:cs typeface="Arial"/>
              </a:rPr>
              <a:t>117</a:t>
            </a:r>
            <a:r>
              <a:rPr sz="1600" b="1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7B94"/>
                </a:solidFill>
                <a:latin typeface="Arial"/>
                <a:cs typeface="Arial"/>
              </a:rPr>
              <a:t>RPers)</a:t>
            </a:r>
            <a:endParaRPr sz="1600">
              <a:latin typeface="Arial"/>
              <a:cs typeface="Arial"/>
            </a:endParaRPr>
          </a:p>
          <a:p>
            <a:pPr marL="533400" indent="-343535">
              <a:lnSpc>
                <a:spcPct val="100000"/>
              </a:lnSpc>
              <a:spcBef>
                <a:spcPts val="1060"/>
              </a:spcBef>
              <a:buClr>
                <a:srgbClr val="007B94"/>
              </a:buClr>
              <a:buChar char="&gt;"/>
              <a:tabLst>
                <a:tab pos="533400" algn="l"/>
                <a:tab pos="534035" algn="l"/>
              </a:tabLst>
            </a:pPr>
            <a:r>
              <a:rPr sz="1600" spc="-5" dirty="0">
                <a:latin typeface="Arial"/>
                <a:cs typeface="Arial"/>
              </a:rPr>
              <a:t>Absence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dès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2</a:t>
            </a:r>
            <a:r>
              <a:rPr sz="1600" b="1" spc="1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mois</a:t>
            </a:r>
            <a:r>
              <a:rPr sz="1600" b="1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(≠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3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mois)</a:t>
            </a:r>
            <a:endParaRPr sz="1600">
              <a:latin typeface="Arial"/>
              <a:cs typeface="Arial"/>
            </a:endParaRPr>
          </a:p>
          <a:p>
            <a:pPr marL="533400" indent="-343535">
              <a:lnSpc>
                <a:spcPct val="100000"/>
              </a:lnSpc>
              <a:spcBef>
                <a:spcPts val="960"/>
              </a:spcBef>
              <a:buClr>
                <a:srgbClr val="007B94"/>
              </a:buClr>
              <a:buChar char="&gt;"/>
              <a:tabLst>
                <a:tab pos="533400" algn="l"/>
                <a:tab pos="534035" algn="l"/>
              </a:tabLst>
            </a:pPr>
            <a:r>
              <a:rPr sz="1600" spc="-5" dirty="0">
                <a:latin typeface="Arial"/>
                <a:cs typeface="Arial"/>
              </a:rPr>
              <a:t>Indemnité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correspondant</a:t>
            </a:r>
            <a:r>
              <a:rPr sz="1600" spc="2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au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salaire</a:t>
            </a:r>
            <a:r>
              <a:rPr sz="1600" b="1" spc="1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entier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4500" y="2620138"/>
            <a:ext cx="5483225" cy="1244600"/>
          </a:xfrm>
          <a:prstGeom prst="rect">
            <a:avLst/>
          </a:prstGeom>
        </p:spPr>
        <p:txBody>
          <a:bodyPr vert="horz" wrap="square" lIns="0" tIns="1822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35"/>
              </a:spcBef>
            </a:pPr>
            <a:r>
              <a:rPr sz="2000" b="1" dirty="0">
                <a:solidFill>
                  <a:srgbClr val="007B94"/>
                </a:solidFill>
                <a:latin typeface="Arial"/>
                <a:cs typeface="Arial"/>
              </a:rPr>
              <a:t>Engagement</a:t>
            </a:r>
            <a:r>
              <a:rPr sz="2000" b="1" spc="-25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7B94"/>
                </a:solidFill>
                <a:latin typeface="Arial"/>
                <a:cs typeface="Arial"/>
              </a:rPr>
              <a:t>d’un-e</a:t>
            </a:r>
            <a:r>
              <a:rPr sz="2000" b="1" spc="-20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7B94"/>
                </a:solidFill>
                <a:latin typeface="Arial"/>
                <a:cs typeface="Arial"/>
              </a:rPr>
              <a:t>remplaçant-e</a:t>
            </a:r>
            <a:r>
              <a:rPr sz="2000" b="1" spc="-45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7B94"/>
                </a:solidFill>
                <a:latin typeface="Arial"/>
                <a:cs typeface="Arial"/>
              </a:rPr>
              <a:t>(art.</a:t>
            </a:r>
            <a:r>
              <a:rPr sz="1600" b="1" spc="25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7B94"/>
                </a:solidFill>
                <a:latin typeface="Arial"/>
                <a:cs typeface="Arial"/>
              </a:rPr>
              <a:t>14 RPers)</a:t>
            </a:r>
            <a:endParaRPr sz="1600">
              <a:latin typeface="Arial"/>
              <a:cs typeface="Arial"/>
            </a:endParaRPr>
          </a:p>
          <a:p>
            <a:pPr marL="561340" indent="-356235">
              <a:lnSpc>
                <a:spcPct val="100000"/>
              </a:lnSpc>
              <a:spcBef>
                <a:spcPts val="1060"/>
              </a:spcBef>
              <a:buClr>
                <a:srgbClr val="007B94"/>
              </a:buClr>
              <a:buChar char="&gt;"/>
              <a:tabLst>
                <a:tab pos="561340" algn="l"/>
                <a:tab pos="561975" algn="l"/>
              </a:tabLst>
            </a:pPr>
            <a:r>
              <a:rPr sz="1600" spc="-5" dirty="0">
                <a:latin typeface="Arial"/>
                <a:cs typeface="Arial"/>
              </a:rPr>
              <a:t>Maladie,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accident</a:t>
            </a:r>
            <a:endParaRPr sz="1600">
              <a:latin typeface="Arial"/>
              <a:cs typeface="Arial"/>
            </a:endParaRPr>
          </a:p>
          <a:p>
            <a:pPr marL="561340" indent="-356235">
              <a:lnSpc>
                <a:spcPct val="100000"/>
              </a:lnSpc>
              <a:spcBef>
                <a:spcPts val="960"/>
              </a:spcBef>
              <a:buClr>
                <a:srgbClr val="007B94"/>
              </a:buClr>
              <a:buChar char="&gt;"/>
              <a:tabLst>
                <a:tab pos="561340" algn="l"/>
                <a:tab pos="561975" algn="l"/>
              </a:tabLst>
            </a:pPr>
            <a:r>
              <a:rPr sz="1600" spc="-5" dirty="0">
                <a:latin typeface="Arial"/>
                <a:cs typeface="Arial"/>
              </a:rPr>
              <a:t>Congé maternité,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paternité,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adoption</a:t>
            </a:r>
            <a:endParaRPr sz="1600">
              <a:latin typeface="Arial"/>
              <a:cs typeface="Arial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388864" y="5013547"/>
            <a:ext cx="235739" cy="332132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957056" y="4649978"/>
            <a:ext cx="264999" cy="365771"/>
          </a:xfrm>
          <a:prstGeom prst="rect">
            <a:avLst/>
          </a:prstGeom>
        </p:spPr>
      </p:pic>
      <p:grpSp>
        <p:nvGrpSpPr>
          <p:cNvPr id="8" name="object 8"/>
          <p:cNvGrpSpPr/>
          <p:nvPr/>
        </p:nvGrpSpPr>
        <p:grpSpPr>
          <a:xfrm>
            <a:off x="7321677" y="4648469"/>
            <a:ext cx="360045" cy="276225"/>
            <a:chOff x="7321677" y="4648469"/>
            <a:chExt cx="360045" cy="276225"/>
          </a:xfrm>
        </p:grpSpPr>
        <p:sp>
          <p:nvSpPr>
            <p:cNvPr id="9" name="object 9"/>
            <p:cNvSpPr/>
            <p:nvPr/>
          </p:nvSpPr>
          <p:spPr>
            <a:xfrm>
              <a:off x="7328027" y="4654819"/>
              <a:ext cx="347345" cy="263525"/>
            </a:xfrm>
            <a:custGeom>
              <a:avLst/>
              <a:gdLst/>
              <a:ahLst/>
              <a:cxnLst/>
              <a:rect l="l" t="t" r="r" b="b"/>
              <a:pathLst>
                <a:path w="347345" h="263525">
                  <a:moveTo>
                    <a:pt x="187833" y="172323"/>
                  </a:moveTo>
                  <a:lnTo>
                    <a:pt x="181864" y="257540"/>
                  </a:lnTo>
                  <a:lnTo>
                    <a:pt x="267081" y="263509"/>
                  </a:lnTo>
                  <a:lnTo>
                    <a:pt x="247269" y="240649"/>
                  </a:lnTo>
                  <a:lnTo>
                    <a:pt x="299482" y="195183"/>
                  </a:lnTo>
                  <a:lnTo>
                    <a:pt x="207645" y="195183"/>
                  </a:lnTo>
                  <a:lnTo>
                    <a:pt x="187833" y="172323"/>
                  </a:lnTo>
                  <a:close/>
                </a:path>
                <a:path w="347345" h="263525">
                  <a:moveTo>
                    <a:pt x="249031" y="0"/>
                  </a:moveTo>
                  <a:lnTo>
                    <a:pt x="208833" y="4994"/>
                  </a:lnTo>
                  <a:lnTo>
                    <a:pt x="172339" y="25765"/>
                  </a:lnTo>
                  <a:lnTo>
                    <a:pt x="0" y="175879"/>
                  </a:lnTo>
                  <a:lnTo>
                    <a:pt x="39624" y="221345"/>
                  </a:lnTo>
                  <a:lnTo>
                    <a:pt x="212090" y="71231"/>
                  </a:lnTo>
                  <a:lnTo>
                    <a:pt x="227679" y="62353"/>
                  </a:lnTo>
                  <a:lnTo>
                    <a:pt x="244887" y="60213"/>
                  </a:lnTo>
                  <a:lnTo>
                    <a:pt x="335209" y="60213"/>
                  </a:lnTo>
                  <a:lnTo>
                    <a:pt x="321437" y="36052"/>
                  </a:lnTo>
                  <a:lnTo>
                    <a:pt x="288157" y="10459"/>
                  </a:lnTo>
                  <a:lnTo>
                    <a:pt x="249031" y="0"/>
                  </a:lnTo>
                  <a:close/>
                </a:path>
                <a:path w="347345" h="263525">
                  <a:moveTo>
                    <a:pt x="335209" y="60213"/>
                  </a:moveTo>
                  <a:lnTo>
                    <a:pt x="244887" y="60213"/>
                  </a:lnTo>
                  <a:lnTo>
                    <a:pt x="261667" y="64694"/>
                  </a:lnTo>
                  <a:lnTo>
                    <a:pt x="275971" y="75676"/>
                  </a:lnTo>
                  <a:lnTo>
                    <a:pt x="284831" y="91283"/>
                  </a:lnTo>
                  <a:lnTo>
                    <a:pt x="286940" y="108521"/>
                  </a:lnTo>
                  <a:lnTo>
                    <a:pt x="282453" y="125307"/>
                  </a:lnTo>
                  <a:lnTo>
                    <a:pt x="271526" y="139557"/>
                  </a:lnTo>
                  <a:lnTo>
                    <a:pt x="207645" y="195183"/>
                  </a:lnTo>
                  <a:lnTo>
                    <a:pt x="299482" y="195183"/>
                  </a:lnTo>
                  <a:lnTo>
                    <a:pt x="311150" y="185023"/>
                  </a:lnTo>
                  <a:lnTo>
                    <a:pt x="336742" y="151798"/>
                  </a:lnTo>
                  <a:lnTo>
                    <a:pt x="347202" y="112680"/>
                  </a:lnTo>
                  <a:lnTo>
                    <a:pt x="342207" y="72491"/>
                  </a:lnTo>
                  <a:lnTo>
                    <a:pt x="335209" y="60213"/>
                  </a:lnTo>
                  <a:close/>
                </a:path>
              </a:pathLst>
            </a:custGeom>
            <a:solidFill>
              <a:srgbClr val="007B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328027" y="4654819"/>
              <a:ext cx="347345" cy="263525"/>
            </a:xfrm>
            <a:custGeom>
              <a:avLst/>
              <a:gdLst/>
              <a:ahLst/>
              <a:cxnLst/>
              <a:rect l="l" t="t" r="r" b="b"/>
              <a:pathLst>
                <a:path w="347345" h="263525">
                  <a:moveTo>
                    <a:pt x="0" y="175879"/>
                  </a:moveTo>
                  <a:lnTo>
                    <a:pt x="172339" y="25765"/>
                  </a:lnTo>
                  <a:lnTo>
                    <a:pt x="208833" y="4994"/>
                  </a:lnTo>
                  <a:lnTo>
                    <a:pt x="249031" y="0"/>
                  </a:lnTo>
                  <a:lnTo>
                    <a:pt x="288157" y="10459"/>
                  </a:lnTo>
                  <a:lnTo>
                    <a:pt x="321437" y="36052"/>
                  </a:lnTo>
                  <a:lnTo>
                    <a:pt x="342207" y="72491"/>
                  </a:lnTo>
                  <a:lnTo>
                    <a:pt x="347202" y="112680"/>
                  </a:lnTo>
                  <a:lnTo>
                    <a:pt x="336742" y="151798"/>
                  </a:lnTo>
                  <a:lnTo>
                    <a:pt x="311150" y="185023"/>
                  </a:lnTo>
                  <a:lnTo>
                    <a:pt x="247269" y="240649"/>
                  </a:lnTo>
                  <a:lnTo>
                    <a:pt x="267081" y="263509"/>
                  </a:lnTo>
                  <a:lnTo>
                    <a:pt x="181864" y="257540"/>
                  </a:lnTo>
                  <a:lnTo>
                    <a:pt x="187833" y="172323"/>
                  </a:lnTo>
                  <a:lnTo>
                    <a:pt x="207645" y="195183"/>
                  </a:lnTo>
                  <a:lnTo>
                    <a:pt x="271526" y="139557"/>
                  </a:lnTo>
                  <a:lnTo>
                    <a:pt x="282453" y="125307"/>
                  </a:lnTo>
                  <a:lnTo>
                    <a:pt x="286940" y="108521"/>
                  </a:lnTo>
                  <a:lnTo>
                    <a:pt x="284831" y="91283"/>
                  </a:lnTo>
                  <a:lnTo>
                    <a:pt x="275971" y="75676"/>
                  </a:lnTo>
                  <a:lnTo>
                    <a:pt x="261667" y="64694"/>
                  </a:lnTo>
                  <a:lnTo>
                    <a:pt x="244887" y="60213"/>
                  </a:lnTo>
                  <a:lnTo>
                    <a:pt x="227679" y="62353"/>
                  </a:lnTo>
                  <a:lnTo>
                    <a:pt x="212090" y="71231"/>
                  </a:lnTo>
                  <a:lnTo>
                    <a:pt x="39624" y="221345"/>
                  </a:lnTo>
                  <a:lnTo>
                    <a:pt x="0" y="175879"/>
                  </a:lnTo>
                  <a:close/>
                </a:path>
              </a:pathLst>
            </a:custGeom>
            <a:ln w="12700">
              <a:solidFill>
                <a:srgbClr val="007B9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901640" y="5177154"/>
            <a:ext cx="356870" cy="275590"/>
            <a:chOff x="6901640" y="5177154"/>
            <a:chExt cx="356870" cy="275590"/>
          </a:xfrm>
        </p:grpSpPr>
        <p:sp>
          <p:nvSpPr>
            <p:cNvPr id="12" name="object 12"/>
            <p:cNvSpPr/>
            <p:nvPr/>
          </p:nvSpPr>
          <p:spPr>
            <a:xfrm>
              <a:off x="6907990" y="5183504"/>
              <a:ext cx="344170" cy="262890"/>
            </a:xfrm>
            <a:custGeom>
              <a:avLst/>
              <a:gdLst/>
              <a:ahLst/>
              <a:cxnLst/>
              <a:rect l="l" t="t" r="r" b="b"/>
              <a:pathLst>
                <a:path w="344170" h="262889">
                  <a:moveTo>
                    <a:pt x="73199" y="0"/>
                  </a:moveTo>
                  <a:lnTo>
                    <a:pt x="94027" y="21844"/>
                  </a:lnTo>
                  <a:lnTo>
                    <a:pt x="32686" y="80264"/>
                  </a:lnTo>
                  <a:lnTo>
                    <a:pt x="8681" y="114657"/>
                  </a:lnTo>
                  <a:lnTo>
                    <a:pt x="0" y="154241"/>
                  </a:lnTo>
                  <a:lnTo>
                    <a:pt x="6772" y="194206"/>
                  </a:lnTo>
                  <a:lnTo>
                    <a:pt x="29130" y="229743"/>
                  </a:lnTo>
                  <a:lnTo>
                    <a:pt x="63577" y="253728"/>
                  </a:lnTo>
                  <a:lnTo>
                    <a:pt x="103155" y="262366"/>
                  </a:lnTo>
                  <a:lnTo>
                    <a:pt x="143091" y="255549"/>
                  </a:lnTo>
                  <a:lnTo>
                    <a:pt x="178609" y="233172"/>
                  </a:lnTo>
                  <a:lnTo>
                    <a:pt x="211277" y="202009"/>
                  </a:lnTo>
                  <a:lnTo>
                    <a:pt x="104552" y="202009"/>
                  </a:lnTo>
                  <a:lnTo>
                    <a:pt x="87572" y="198288"/>
                  </a:lnTo>
                  <a:lnTo>
                    <a:pt x="72818" y="187960"/>
                  </a:lnTo>
                  <a:lnTo>
                    <a:pt x="63287" y="172779"/>
                  </a:lnTo>
                  <a:lnTo>
                    <a:pt x="60388" y="155670"/>
                  </a:lnTo>
                  <a:lnTo>
                    <a:pt x="64085" y="138703"/>
                  </a:lnTo>
                  <a:lnTo>
                    <a:pt x="74342" y="123952"/>
                  </a:lnTo>
                  <a:lnTo>
                    <a:pt x="135683" y="65532"/>
                  </a:lnTo>
                  <a:lnTo>
                    <a:pt x="157031" y="65532"/>
                  </a:lnTo>
                  <a:lnTo>
                    <a:pt x="158543" y="2032"/>
                  </a:lnTo>
                  <a:lnTo>
                    <a:pt x="73199" y="0"/>
                  </a:lnTo>
                  <a:close/>
                </a:path>
                <a:path w="344170" h="262889">
                  <a:moveTo>
                    <a:pt x="302307" y="31750"/>
                  </a:moveTo>
                  <a:lnTo>
                    <a:pt x="136953" y="189484"/>
                  </a:lnTo>
                  <a:lnTo>
                    <a:pt x="121699" y="199086"/>
                  </a:lnTo>
                  <a:lnTo>
                    <a:pt x="104552" y="202009"/>
                  </a:lnTo>
                  <a:lnTo>
                    <a:pt x="211277" y="202009"/>
                  </a:lnTo>
                  <a:lnTo>
                    <a:pt x="343963" y="75438"/>
                  </a:lnTo>
                  <a:lnTo>
                    <a:pt x="302307" y="31750"/>
                  </a:lnTo>
                  <a:close/>
                </a:path>
                <a:path w="344170" h="262889">
                  <a:moveTo>
                    <a:pt x="157031" y="65532"/>
                  </a:moveTo>
                  <a:lnTo>
                    <a:pt x="135683" y="65532"/>
                  </a:lnTo>
                  <a:lnTo>
                    <a:pt x="156511" y="87376"/>
                  </a:lnTo>
                  <a:lnTo>
                    <a:pt x="157031" y="65532"/>
                  </a:lnTo>
                  <a:close/>
                </a:path>
              </a:pathLst>
            </a:custGeom>
            <a:solidFill>
              <a:srgbClr val="007B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6907990" y="5183504"/>
              <a:ext cx="344170" cy="262890"/>
            </a:xfrm>
            <a:custGeom>
              <a:avLst/>
              <a:gdLst/>
              <a:ahLst/>
              <a:cxnLst/>
              <a:rect l="l" t="t" r="r" b="b"/>
              <a:pathLst>
                <a:path w="344170" h="262889">
                  <a:moveTo>
                    <a:pt x="343963" y="75438"/>
                  </a:moveTo>
                  <a:lnTo>
                    <a:pt x="178609" y="233172"/>
                  </a:lnTo>
                  <a:lnTo>
                    <a:pt x="143091" y="255549"/>
                  </a:lnTo>
                  <a:lnTo>
                    <a:pt x="103155" y="262366"/>
                  </a:lnTo>
                  <a:lnTo>
                    <a:pt x="63577" y="253728"/>
                  </a:lnTo>
                  <a:lnTo>
                    <a:pt x="29130" y="229743"/>
                  </a:lnTo>
                  <a:lnTo>
                    <a:pt x="6772" y="194206"/>
                  </a:lnTo>
                  <a:lnTo>
                    <a:pt x="0" y="154241"/>
                  </a:lnTo>
                  <a:lnTo>
                    <a:pt x="8681" y="114657"/>
                  </a:lnTo>
                  <a:lnTo>
                    <a:pt x="32686" y="80264"/>
                  </a:lnTo>
                  <a:lnTo>
                    <a:pt x="94027" y="21844"/>
                  </a:lnTo>
                  <a:lnTo>
                    <a:pt x="73199" y="0"/>
                  </a:lnTo>
                  <a:lnTo>
                    <a:pt x="158543" y="2032"/>
                  </a:lnTo>
                  <a:lnTo>
                    <a:pt x="156511" y="87376"/>
                  </a:lnTo>
                  <a:lnTo>
                    <a:pt x="135683" y="65532"/>
                  </a:lnTo>
                  <a:lnTo>
                    <a:pt x="74342" y="123952"/>
                  </a:lnTo>
                  <a:lnTo>
                    <a:pt x="64085" y="138703"/>
                  </a:lnTo>
                  <a:lnTo>
                    <a:pt x="60388" y="155670"/>
                  </a:lnTo>
                  <a:lnTo>
                    <a:pt x="63287" y="172779"/>
                  </a:lnTo>
                  <a:lnTo>
                    <a:pt x="72818" y="187960"/>
                  </a:lnTo>
                  <a:lnTo>
                    <a:pt x="87572" y="198288"/>
                  </a:lnTo>
                  <a:lnTo>
                    <a:pt x="104552" y="202009"/>
                  </a:lnTo>
                  <a:lnTo>
                    <a:pt x="121699" y="199086"/>
                  </a:lnTo>
                  <a:lnTo>
                    <a:pt x="136953" y="189484"/>
                  </a:lnTo>
                  <a:lnTo>
                    <a:pt x="302307" y="31750"/>
                  </a:lnTo>
                  <a:lnTo>
                    <a:pt x="343963" y="75438"/>
                  </a:lnTo>
                  <a:close/>
                </a:path>
              </a:pathLst>
            </a:custGeom>
            <a:ln w="12700">
              <a:solidFill>
                <a:srgbClr val="007B9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5" dirty="0"/>
              <a:t>10</a:t>
            </a:fld>
            <a:endParaRPr spc="-5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3.2</a:t>
            </a:r>
            <a:r>
              <a:rPr spc="20" dirty="0"/>
              <a:t> </a:t>
            </a:r>
            <a:r>
              <a:rPr spc="-5" dirty="0"/>
              <a:t>Meilleure</a:t>
            </a:r>
            <a:r>
              <a:rPr spc="15" dirty="0"/>
              <a:t> </a:t>
            </a:r>
            <a:r>
              <a:rPr spc="-5" dirty="0"/>
              <a:t>protection</a:t>
            </a:r>
            <a:r>
              <a:rPr spc="30" dirty="0"/>
              <a:t> </a:t>
            </a:r>
            <a:r>
              <a:rPr spc="-5" dirty="0"/>
              <a:t>des</a:t>
            </a:r>
            <a:r>
              <a:rPr spc="25" dirty="0"/>
              <a:t> </a:t>
            </a:r>
            <a:r>
              <a:rPr dirty="0"/>
              <a:t>collaborateurs/trices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7200" y="609346"/>
            <a:ext cx="5080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4000" b="1" spc="-5" dirty="0">
                <a:solidFill>
                  <a:srgbClr val="007B94"/>
                </a:solidFill>
                <a:latin typeface="Arial"/>
                <a:cs typeface="Arial"/>
              </a:rPr>
              <a:t>—</a:t>
            </a:r>
            <a:endParaRPr sz="4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822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435"/>
              </a:spcBef>
            </a:pPr>
            <a:r>
              <a:rPr dirty="0"/>
              <a:t>Protection</a:t>
            </a:r>
            <a:r>
              <a:rPr spc="-35" dirty="0"/>
              <a:t> </a:t>
            </a:r>
            <a:r>
              <a:rPr dirty="0"/>
              <a:t>des</a:t>
            </a:r>
            <a:r>
              <a:rPr spc="-10" dirty="0"/>
              <a:t> </a:t>
            </a:r>
            <a:r>
              <a:rPr dirty="0"/>
              <a:t>lanceurs</a:t>
            </a:r>
            <a:r>
              <a:rPr spc="-30" dirty="0"/>
              <a:t> </a:t>
            </a:r>
            <a:r>
              <a:rPr spc="-5" dirty="0"/>
              <a:t>d’alerte</a:t>
            </a:r>
            <a:r>
              <a:rPr spc="-20" dirty="0"/>
              <a:t> </a:t>
            </a:r>
            <a:r>
              <a:rPr sz="1600" spc="-5" dirty="0"/>
              <a:t>(art.</a:t>
            </a:r>
            <a:r>
              <a:rPr sz="1600" spc="35" dirty="0"/>
              <a:t> </a:t>
            </a:r>
            <a:r>
              <a:rPr sz="1600" spc="-5" dirty="0"/>
              <a:t>62</a:t>
            </a:r>
            <a:r>
              <a:rPr sz="1600" dirty="0"/>
              <a:t> </a:t>
            </a:r>
            <a:r>
              <a:rPr sz="1600" spc="-5" dirty="0"/>
              <a:t>LPers)</a:t>
            </a:r>
            <a:endParaRPr sz="1600"/>
          </a:p>
          <a:p>
            <a:pPr marL="533400" indent="-343535">
              <a:lnSpc>
                <a:spcPct val="100000"/>
              </a:lnSpc>
              <a:spcBef>
                <a:spcPts val="1060"/>
              </a:spcBef>
              <a:buClr>
                <a:srgbClr val="007B94"/>
              </a:buClr>
              <a:buChar char="&gt;"/>
              <a:tabLst>
                <a:tab pos="533400" algn="l"/>
                <a:tab pos="534035" algn="l"/>
              </a:tabLst>
            </a:pPr>
            <a:r>
              <a:rPr sz="1600" b="0" spc="-5" dirty="0">
                <a:solidFill>
                  <a:srgbClr val="000000"/>
                </a:solidFill>
                <a:latin typeface="Arial"/>
                <a:cs typeface="Arial"/>
              </a:rPr>
              <a:t>Dénonciation</a:t>
            </a:r>
            <a:r>
              <a:rPr sz="1600" b="0" spc="-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600" b="0" spc="-5" dirty="0">
                <a:solidFill>
                  <a:srgbClr val="000000"/>
                </a:solidFill>
                <a:latin typeface="Arial"/>
                <a:cs typeface="Arial"/>
              </a:rPr>
              <a:t>d’un</a:t>
            </a:r>
            <a:r>
              <a:rPr sz="1600" b="0" spc="-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600" b="0" spc="-5" dirty="0">
                <a:solidFill>
                  <a:srgbClr val="000000"/>
                </a:solidFill>
                <a:latin typeface="Arial"/>
                <a:cs typeface="Arial"/>
              </a:rPr>
              <a:t>fait</a:t>
            </a:r>
            <a:r>
              <a:rPr sz="1600" b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600" b="0" spc="-5" dirty="0">
                <a:solidFill>
                  <a:srgbClr val="000000"/>
                </a:solidFill>
                <a:latin typeface="Arial"/>
                <a:cs typeface="Arial"/>
              </a:rPr>
              <a:t>punissable</a:t>
            </a:r>
            <a:r>
              <a:rPr sz="1600" b="0" spc="-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600" b="0" spc="-5" dirty="0">
                <a:solidFill>
                  <a:srgbClr val="000000"/>
                </a:solidFill>
                <a:latin typeface="Arial"/>
                <a:cs typeface="Arial"/>
              </a:rPr>
              <a:t>et préjudiciable</a:t>
            </a:r>
            <a:endParaRPr sz="1600">
              <a:latin typeface="Arial"/>
              <a:cs typeface="Arial"/>
            </a:endParaRPr>
          </a:p>
          <a:p>
            <a:pPr marL="533400" indent="-343535">
              <a:lnSpc>
                <a:spcPct val="100000"/>
              </a:lnSpc>
              <a:spcBef>
                <a:spcPts val="960"/>
              </a:spcBef>
              <a:buClr>
                <a:srgbClr val="007B94"/>
              </a:buClr>
              <a:buChar char="&gt;"/>
              <a:tabLst>
                <a:tab pos="533400" algn="l"/>
                <a:tab pos="534035" algn="l"/>
              </a:tabLst>
            </a:pPr>
            <a:r>
              <a:rPr sz="1600" b="0" spc="-5" dirty="0">
                <a:solidFill>
                  <a:srgbClr val="000000"/>
                </a:solidFill>
                <a:latin typeface="Arial"/>
                <a:cs typeface="Arial"/>
              </a:rPr>
              <a:t>à</a:t>
            </a:r>
            <a:r>
              <a:rPr sz="1600" b="0" spc="-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600" b="0" spc="-5" dirty="0">
                <a:solidFill>
                  <a:srgbClr val="000000"/>
                </a:solidFill>
                <a:latin typeface="Arial"/>
                <a:cs typeface="Arial"/>
              </a:rPr>
              <a:t>l’autorité </a:t>
            </a:r>
            <a:r>
              <a:rPr sz="1600" b="0" spc="-10" dirty="0">
                <a:solidFill>
                  <a:srgbClr val="000000"/>
                </a:solidFill>
                <a:latin typeface="Arial"/>
                <a:cs typeface="Arial"/>
              </a:rPr>
              <a:t>d’engagement </a:t>
            </a:r>
            <a:r>
              <a:rPr sz="1600" b="0" spc="-5" dirty="0">
                <a:solidFill>
                  <a:srgbClr val="000000"/>
                </a:solidFill>
                <a:latin typeface="Arial"/>
                <a:cs typeface="Arial"/>
              </a:rPr>
              <a:t>ou</a:t>
            </a:r>
            <a:r>
              <a:rPr sz="1600" b="0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600" b="0" spc="-5" dirty="0">
                <a:solidFill>
                  <a:srgbClr val="000000"/>
                </a:solidFill>
                <a:latin typeface="Arial"/>
                <a:cs typeface="Arial"/>
              </a:rPr>
              <a:t>au</a:t>
            </a:r>
            <a:r>
              <a:rPr sz="1600" b="0" spc="-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600" b="0" spc="-5" dirty="0">
                <a:solidFill>
                  <a:srgbClr val="000000"/>
                </a:solidFill>
                <a:latin typeface="Arial"/>
                <a:cs typeface="Arial"/>
              </a:rPr>
              <a:t>Conseil</a:t>
            </a:r>
            <a:r>
              <a:rPr sz="1600" b="0" spc="-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600" b="0" spc="-5" dirty="0">
                <a:solidFill>
                  <a:srgbClr val="000000"/>
                </a:solidFill>
                <a:latin typeface="Arial"/>
                <a:cs typeface="Arial"/>
              </a:rPr>
              <a:t>d’Etat</a:t>
            </a:r>
            <a:endParaRPr sz="1600">
              <a:latin typeface="Arial"/>
              <a:cs typeface="Arial"/>
            </a:endParaRPr>
          </a:p>
          <a:p>
            <a:pPr marL="533400" indent="-343535">
              <a:lnSpc>
                <a:spcPct val="100000"/>
              </a:lnSpc>
              <a:spcBef>
                <a:spcPts val="965"/>
              </a:spcBef>
              <a:buClr>
                <a:srgbClr val="007B94"/>
              </a:buClr>
              <a:buChar char="&gt;"/>
              <a:tabLst>
                <a:tab pos="533400" algn="l"/>
                <a:tab pos="534035" algn="l"/>
              </a:tabLst>
            </a:pPr>
            <a:r>
              <a:rPr sz="1600" b="0" spc="-5" dirty="0">
                <a:solidFill>
                  <a:srgbClr val="000000"/>
                </a:solidFill>
                <a:latin typeface="Arial"/>
                <a:cs typeface="Arial"/>
              </a:rPr>
              <a:t>Bonne</a:t>
            </a:r>
            <a:r>
              <a:rPr sz="1600" b="0" spc="-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600" b="0" spc="-5" dirty="0">
                <a:solidFill>
                  <a:srgbClr val="000000"/>
                </a:solidFill>
                <a:latin typeface="Arial"/>
                <a:cs typeface="Arial"/>
              </a:rPr>
              <a:t>foi</a:t>
            </a:r>
            <a:endParaRPr sz="1600">
              <a:latin typeface="Arial"/>
              <a:cs typeface="Arial"/>
            </a:endParaRPr>
          </a:p>
          <a:p>
            <a:pPr marL="533400" indent="-343535">
              <a:lnSpc>
                <a:spcPct val="100000"/>
              </a:lnSpc>
              <a:spcBef>
                <a:spcPts val="960"/>
              </a:spcBef>
              <a:buClr>
                <a:srgbClr val="007B94"/>
              </a:buClr>
              <a:buChar char="&gt;"/>
              <a:tabLst>
                <a:tab pos="533400" algn="l"/>
                <a:tab pos="534035" algn="l"/>
              </a:tabLst>
            </a:pPr>
            <a:r>
              <a:rPr sz="1600" b="0" spc="-5" dirty="0">
                <a:solidFill>
                  <a:srgbClr val="000000"/>
                </a:solidFill>
                <a:latin typeface="Arial"/>
                <a:cs typeface="Arial"/>
              </a:rPr>
              <a:t>Protection:</a:t>
            </a:r>
            <a:r>
              <a:rPr sz="1600" b="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600" b="0" spc="-5" dirty="0">
                <a:solidFill>
                  <a:srgbClr val="000000"/>
                </a:solidFill>
                <a:latin typeface="Arial"/>
                <a:cs typeface="Arial"/>
              </a:rPr>
              <a:t>aucun</a:t>
            </a:r>
            <a:r>
              <a:rPr sz="1600" b="0" spc="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600" b="0" spc="-5" dirty="0">
                <a:solidFill>
                  <a:srgbClr val="000000"/>
                </a:solidFill>
                <a:latin typeface="Arial"/>
                <a:cs typeface="Arial"/>
              </a:rPr>
              <a:t>désavantage</a:t>
            </a:r>
            <a:r>
              <a:rPr sz="1600" b="0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600" b="0" spc="-5" dirty="0">
                <a:solidFill>
                  <a:srgbClr val="000000"/>
                </a:solidFill>
                <a:latin typeface="Arial"/>
                <a:cs typeface="Arial"/>
              </a:rPr>
              <a:t>sur</a:t>
            </a:r>
            <a:r>
              <a:rPr sz="1600" b="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600" b="0" spc="-5" dirty="0">
                <a:solidFill>
                  <a:srgbClr val="000000"/>
                </a:solidFill>
                <a:latin typeface="Arial"/>
                <a:cs typeface="Arial"/>
              </a:rPr>
              <a:t>le</a:t>
            </a:r>
            <a:r>
              <a:rPr sz="1600" b="0" spc="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600" b="0" spc="-5" dirty="0">
                <a:solidFill>
                  <a:srgbClr val="000000"/>
                </a:solidFill>
                <a:latin typeface="Arial"/>
                <a:cs typeface="Arial"/>
              </a:rPr>
              <a:t>plan</a:t>
            </a:r>
            <a:r>
              <a:rPr sz="1600" b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600" b="0" spc="-5" dirty="0">
                <a:solidFill>
                  <a:srgbClr val="000000"/>
                </a:solidFill>
                <a:latin typeface="Arial"/>
                <a:cs typeface="Arial"/>
              </a:rPr>
              <a:t>professionnel</a:t>
            </a:r>
            <a:endParaRPr sz="1600">
              <a:latin typeface="Arial"/>
              <a:cs typeface="Arial"/>
            </a:endParaRPr>
          </a:p>
          <a:p>
            <a:pPr marL="533400" indent="-343535">
              <a:lnSpc>
                <a:spcPct val="100000"/>
              </a:lnSpc>
              <a:spcBef>
                <a:spcPts val="960"/>
              </a:spcBef>
              <a:buClr>
                <a:srgbClr val="007B94"/>
              </a:buClr>
              <a:buChar char="&gt;"/>
              <a:tabLst>
                <a:tab pos="533400" algn="l"/>
                <a:tab pos="534035" algn="l"/>
              </a:tabLst>
            </a:pPr>
            <a:r>
              <a:rPr sz="1600" b="0" spc="-5" dirty="0">
                <a:solidFill>
                  <a:srgbClr val="000000"/>
                </a:solidFill>
                <a:latin typeface="Arial"/>
                <a:cs typeface="Arial"/>
              </a:rPr>
              <a:t>Modalités</a:t>
            </a:r>
            <a:r>
              <a:rPr sz="1600" b="0" spc="-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600" b="0" spc="-5" dirty="0">
                <a:solidFill>
                  <a:srgbClr val="000000"/>
                </a:solidFill>
                <a:latin typeface="Arial"/>
                <a:cs typeface="Arial"/>
              </a:rPr>
              <a:t>dans</a:t>
            </a:r>
            <a:r>
              <a:rPr sz="1600" b="0" spc="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600" b="0" spc="-5" dirty="0">
                <a:solidFill>
                  <a:srgbClr val="000000"/>
                </a:solidFill>
                <a:latin typeface="Arial"/>
                <a:cs typeface="Arial"/>
              </a:rPr>
              <a:t>une</a:t>
            </a:r>
            <a:r>
              <a:rPr sz="1600" b="0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600" b="0" spc="-5" dirty="0">
                <a:solidFill>
                  <a:srgbClr val="000000"/>
                </a:solidFill>
                <a:latin typeface="Arial"/>
                <a:cs typeface="Arial"/>
              </a:rPr>
              <a:t>ordonnance séparée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9073" y="3877132"/>
            <a:ext cx="5681980" cy="19145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solidFill>
                  <a:srgbClr val="007B94"/>
                </a:solidFill>
                <a:latin typeface="Arial"/>
                <a:cs typeface="Arial"/>
              </a:rPr>
              <a:t>Pénibilité</a:t>
            </a:r>
            <a:r>
              <a:rPr sz="2000" b="1" spc="-125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7B94"/>
                </a:solidFill>
                <a:latin typeface="Arial"/>
                <a:cs typeface="Arial"/>
              </a:rPr>
              <a:t>(art.</a:t>
            </a:r>
            <a:r>
              <a:rPr sz="1600" b="1" spc="25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1600" b="1" spc="-25" dirty="0">
                <a:solidFill>
                  <a:srgbClr val="007B94"/>
                </a:solidFill>
                <a:latin typeface="Arial"/>
                <a:cs typeface="Arial"/>
              </a:rPr>
              <a:t>116a</a:t>
            </a:r>
            <a:r>
              <a:rPr sz="1600" b="1" spc="-5" dirty="0">
                <a:solidFill>
                  <a:srgbClr val="007B94"/>
                </a:solidFill>
                <a:latin typeface="Arial"/>
                <a:cs typeface="Arial"/>
              </a:rPr>
              <a:t> LPers)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b="1" dirty="0">
                <a:solidFill>
                  <a:srgbClr val="007B94"/>
                </a:solidFill>
                <a:latin typeface="Arial"/>
                <a:cs typeface="Arial"/>
              </a:rPr>
              <a:t>Protection</a:t>
            </a:r>
            <a:r>
              <a:rPr sz="2000" b="1" spc="-40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7B94"/>
                </a:solidFill>
                <a:latin typeface="Arial"/>
                <a:cs typeface="Arial"/>
              </a:rPr>
              <a:t>des</a:t>
            </a:r>
            <a:r>
              <a:rPr sz="2000" b="1" spc="-15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7B94"/>
                </a:solidFill>
                <a:latin typeface="Arial"/>
                <a:cs typeface="Arial"/>
              </a:rPr>
              <a:t>données</a:t>
            </a:r>
            <a:r>
              <a:rPr sz="2000" b="1" spc="-5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7B94"/>
                </a:solidFill>
                <a:latin typeface="Arial"/>
                <a:cs typeface="Arial"/>
              </a:rPr>
              <a:t>(127a,</a:t>
            </a:r>
            <a:r>
              <a:rPr sz="1600" b="1" spc="20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7B94"/>
                </a:solidFill>
                <a:latin typeface="Arial"/>
                <a:cs typeface="Arial"/>
              </a:rPr>
              <a:t>b,</a:t>
            </a:r>
            <a:r>
              <a:rPr sz="1600" b="1" spc="5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7B94"/>
                </a:solidFill>
                <a:latin typeface="Arial"/>
                <a:cs typeface="Arial"/>
              </a:rPr>
              <a:t>c</a:t>
            </a:r>
            <a:r>
              <a:rPr sz="1600" b="1" spc="10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7B94"/>
                </a:solidFill>
                <a:latin typeface="Arial"/>
                <a:cs typeface="Arial"/>
              </a:rPr>
              <a:t>LPers)</a:t>
            </a:r>
            <a:endParaRPr sz="1600">
              <a:latin typeface="Arial"/>
              <a:cs typeface="Arial"/>
            </a:endParaRPr>
          </a:p>
          <a:p>
            <a:pPr marL="546100" indent="-343535">
              <a:lnSpc>
                <a:spcPct val="100000"/>
              </a:lnSpc>
              <a:spcBef>
                <a:spcPts val="1660"/>
              </a:spcBef>
              <a:buClr>
                <a:srgbClr val="007B94"/>
              </a:buClr>
              <a:buChar char="&gt;"/>
              <a:tabLst>
                <a:tab pos="546100" algn="l"/>
                <a:tab pos="546735" algn="l"/>
              </a:tabLst>
            </a:pPr>
            <a:r>
              <a:rPr sz="1600" spc="-5" dirty="0">
                <a:latin typeface="Arial"/>
                <a:cs typeface="Arial"/>
              </a:rPr>
              <a:t>Adaptation à</a:t>
            </a:r>
            <a:r>
              <a:rPr sz="1600" dirty="0">
                <a:latin typeface="Arial"/>
                <a:cs typeface="Arial"/>
              </a:rPr>
              <a:t> la </a:t>
            </a:r>
            <a:r>
              <a:rPr sz="1600" spc="-5" dirty="0">
                <a:latin typeface="Arial"/>
                <a:cs typeface="Arial"/>
              </a:rPr>
              <a:t>loi fédérale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sur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la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protection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des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données</a:t>
            </a:r>
            <a:endParaRPr sz="1600">
              <a:latin typeface="Arial"/>
              <a:cs typeface="Arial"/>
            </a:endParaRPr>
          </a:p>
          <a:p>
            <a:pPr marL="546100" indent="-343535">
              <a:lnSpc>
                <a:spcPct val="100000"/>
              </a:lnSpc>
              <a:spcBef>
                <a:spcPts val="1560"/>
              </a:spcBef>
              <a:buClr>
                <a:srgbClr val="007B94"/>
              </a:buClr>
              <a:buChar char="&gt;"/>
              <a:tabLst>
                <a:tab pos="546100" algn="l"/>
                <a:tab pos="546735" algn="l"/>
              </a:tabLst>
            </a:pPr>
            <a:r>
              <a:rPr sz="1600" spc="-5" dirty="0">
                <a:latin typeface="Arial"/>
                <a:cs typeface="Arial"/>
              </a:rPr>
              <a:t>Nouveaux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articles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(127a,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b,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c</a:t>
            </a:r>
            <a:r>
              <a:rPr sz="1600" spc="2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LPers)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477586" y="1312948"/>
            <a:ext cx="258445" cy="291465"/>
            <a:chOff x="477586" y="1312948"/>
            <a:chExt cx="258445" cy="291465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77992" y="1312948"/>
              <a:ext cx="130944" cy="166477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41216" y="1313758"/>
              <a:ext cx="94359" cy="127640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477583" y="1498510"/>
              <a:ext cx="105410" cy="106045"/>
            </a:xfrm>
            <a:custGeom>
              <a:avLst/>
              <a:gdLst/>
              <a:ahLst/>
              <a:cxnLst/>
              <a:rect l="l" t="t" r="r" b="b"/>
              <a:pathLst>
                <a:path w="105409" h="106044">
                  <a:moveTo>
                    <a:pt x="73317" y="32854"/>
                  </a:moveTo>
                  <a:lnTo>
                    <a:pt x="812" y="32410"/>
                  </a:lnTo>
                  <a:lnTo>
                    <a:pt x="0" y="97231"/>
                  </a:lnTo>
                  <a:lnTo>
                    <a:pt x="0" y="105892"/>
                  </a:lnTo>
                  <a:lnTo>
                    <a:pt x="73317" y="32854"/>
                  </a:lnTo>
                  <a:close/>
                </a:path>
                <a:path w="105409" h="106044">
                  <a:moveTo>
                    <a:pt x="105257" y="1041"/>
                  </a:moveTo>
                  <a:lnTo>
                    <a:pt x="406" y="0"/>
                  </a:lnTo>
                  <a:lnTo>
                    <a:pt x="406" y="16205"/>
                  </a:lnTo>
                  <a:lnTo>
                    <a:pt x="89141" y="17081"/>
                  </a:lnTo>
                  <a:lnTo>
                    <a:pt x="105257" y="1041"/>
                  </a:lnTo>
                  <a:close/>
                </a:path>
              </a:pathLst>
            </a:custGeom>
            <a:solidFill>
              <a:srgbClr val="007B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66199" y="3893813"/>
            <a:ext cx="216522" cy="160635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42915" y="4607396"/>
            <a:ext cx="228974" cy="194965"/>
          </a:xfrm>
          <a:prstGeom prst="rect">
            <a:avLst/>
          </a:prstGeom>
        </p:spPr>
      </p:pic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5" dirty="0"/>
              <a:t>11</a:t>
            </a:fld>
            <a:endParaRPr spc="-5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3.2</a:t>
            </a:r>
            <a:r>
              <a:rPr spc="20" dirty="0"/>
              <a:t> </a:t>
            </a:r>
            <a:r>
              <a:rPr spc="-5" dirty="0"/>
              <a:t>Meilleure</a:t>
            </a:r>
            <a:r>
              <a:rPr spc="15" dirty="0"/>
              <a:t> </a:t>
            </a:r>
            <a:r>
              <a:rPr spc="-5" dirty="0"/>
              <a:t>protection</a:t>
            </a:r>
            <a:r>
              <a:rPr spc="30" dirty="0"/>
              <a:t> </a:t>
            </a:r>
            <a:r>
              <a:rPr spc="-5" dirty="0"/>
              <a:t>des</a:t>
            </a:r>
            <a:r>
              <a:rPr spc="25" dirty="0"/>
              <a:t> </a:t>
            </a:r>
            <a:r>
              <a:rPr dirty="0"/>
              <a:t>collaborateurs/trices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7200" y="609346"/>
            <a:ext cx="5080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4000" b="1" spc="-5" dirty="0">
                <a:solidFill>
                  <a:srgbClr val="007B94"/>
                </a:solidFill>
                <a:latin typeface="Arial"/>
                <a:cs typeface="Arial"/>
              </a:rPr>
              <a:t>—</a:t>
            </a:r>
            <a:endParaRPr sz="4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7711" y="1338833"/>
            <a:ext cx="7331709" cy="33159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007B94"/>
                </a:solidFill>
                <a:latin typeface="Arial"/>
                <a:cs typeface="Arial"/>
              </a:rPr>
              <a:t>Incapacité</a:t>
            </a:r>
            <a:r>
              <a:rPr sz="2000" b="1" spc="-40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7B94"/>
                </a:solidFill>
                <a:latin typeface="Arial"/>
                <a:cs typeface="Arial"/>
              </a:rPr>
              <a:t>durable</a:t>
            </a:r>
            <a:r>
              <a:rPr sz="2000" b="1" spc="-20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7B94"/>
                </a:solidFill>
                <a:latin typeface="Arial"/>
                <a:cs typeface="Arial"/>
              </a:rPr>
              <a:t>de </a:t>
            </a:r>
            <a:r>
              <a:rPr sz="2000" b="1" spc="-5" dirty="0">
                <a:solidFill>
                  <a:srgbClr val="007B94"/>
                </a:solidFill>
                <a:latin typeface="Arial"/>
                <a:cs typeface="Arial"/>
              </a:rPr>
              <a:t>travail</a:t>
            </a:r>
            <a:r>
              <a:rPr sz="2000" b="1" spc="-20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7B94"/>
                </a:solidFill>
                <a:latin typeface="Arial"/>
                <a:cs typeface="Arial"/>
              </a:rPr>
              <a:t>(art.</a:t>
            </a:r>
            <a:r>
              <a:rPr sz="1600" b="1" spc="30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7B94"/>
                </a:solidFill>
                <a:latin typeface="Arial"/>
                <a:cs typeface="Arial"/>
              </a:rPr>
              <a:t>48</a:t>
            </a:r>
            <a:r>
              <a:rPr sz="1600" b="1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7B94"/>
                </a:solidFill>
                <a:latin typeface="Arial"/>
                <a:cs typeface="Arial"/>
              </a:rPr>
              <a:t>LPers)</a:t>
            </a:r>
            <a:endParaRPr sz="1600">
              <a:latin typeface="Arial"/>
              <a:cs typeface="Arial"/>
            </a:endParaRPr>
          </a:p>
          <a:p>
            <a:pPr marL="567055" indent="-364490">
              <a:lnSpc>
                <a:spcPct val="100000"/>
              </a:lnSpc>
              <a:spcBef>
                <a:spcPts val="1660"/>
              </a:spcBef>
              <a:buClr>
                <a:srgbClr val="007B94"/>
              </a:buClr>
              <a:buChar char="&gt;"/>
              <a:tabLst>
                <a:tab pos="567055" algn="l"/>
                <a:tab pos="567690" algn="l"/>
              </a:tabLst>
            </a:pPr>
            <a:r>
              <a:rPr sz="1600" spc="-5" dirty="0">
                <a:latin typeface="Arial"/>
                <a:cs typeface="Arial"/>
              </a:rPr>
              <a:t>Flexibilisation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de l’article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actuel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007B94"/>
              </a:buClr>
              <a:buFont typeface="Arial"/>
              <a:buChar char="&gt;"/>
            </a:pP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30"/>
              </a:spcBef>
            </a:pPr>
            <a:r>
              <a:rPr sz="2000" b="1" spc="-15" dirty="0">
                <a:solidFill>
                  <a:srgbClr val="007B94"/>
                </a:solidFill>
                <a:latin typeface="Arial"/>
                <a:cs typeface="Arial"/>
              </a:rPr>
              <a:t>Transfert</a:t>
            </a:r>
            <a:r>
              <a:rPr sz="2000" b="1" spc="-45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7B94"/>
                </a:solidFill>
                <a:latin typeface="Arial"/>
                <a:cs typeface="Arial"/>
              </a:rPr>
              <a:t>des</a:t>
            </a:r>
            <a:r>
              <a:rPr sz="2000" b="1" spc="5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7B94"/>
                </a:solidFill>
                <a:latin typeface="Arial"/>
                <a:cs typeface="Arial"/>
              </a:rPr>
              <a:t>droits</a:t>
            </a:r>
            <a:r>
              <a:rPr sz="2000" b="1" spc="-20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7B94"/>
                </a:solidFill>
                <a:latin typeface="Arial"/>
                <a:cs typeface="Arial"/>
              </a:rPr>
              <a:t>d’auteur</a:t>
            </a:r>
            <a:r>
              <a:rPr sz="2000" b="1" spc="-20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7B94"/>
                </a:solidFill>
                <a:latin typeface="Arial"/>
                <a:cs typeface="Arial"/>
              </a:rPr>
              <a:t>à</a:t>
            </a:r>
            <a:r>
              <a:rPr sz="2000" b="1" spc="10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007B94"/>
                </a:solidFill>
                <a:latin typeface="Arial"/>
                <a:cs typeface="Arial"/>
              </a:rPr>
              <a:t>l’Etat-employeur</a:t>
            </a:r>
            <a:r>
              <a:rPr sz="2000" b="1" spc="-10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7B94"/>
                </a:solidFill>
                <a:latin typeface="Arial"/>
                <a:cs typeface="Arial"/>
              </a:rPr>
              <a:t>(art..</a:t>
            </a:r>
            <a:r>
              <a:rPr sz="1600" b="1" spc="35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7B94"/>
                </a:solidFill>
                <a:latin typeface="Arial"/>
                <a:cs typeface="Arial"/>
              </a:rPr>
              <a:t>74a</a:t>
            </a:r>
            <a:r>
              <a:rPr sz="1600" b="1" spc="5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7B94"/>
                </a:solidFill>
                <a:latin typeface="Arial"/>
                <a:cs typeface="Arial"/>
              </a:rPr>
              <a:t>LPers)</a:t>
            </a:r>
            <a:endParaRPr sz="1600">
              <a:latin typeface="Arial"/>
              <a:cs typeface="Arial"/>
            </a:endParaRPr>
          </a:p>
          <a:p>
            <a:pPr marL="570230" indent="-365125">
              <a:lnSpc>
                <a:spcPct val="100000"/>
              </a:lnSpc>
              <a:spcBef>
                <a:spcPts val="1660"/>
              </a:spcBef>
              <a:buClr>
                <a:srgbClr val="007B94"/>
              </a:buClr>
              <a:buChar char="&gt;"/>
              <a:tabLst>
                <a:tab pos="570230" algn="l"/>
                <a:tab pos="570865" algn="l"/>
              </a:tabLst>
            </a:pPr>
            <a:r>
              <a:rPr sz="1600" spc="-5" dirty="0">
                <a:latin typeface="Arial"/>
                <a:cs typeface="Arial"/>
              </a:rPr>
              <a:t>Oeuvres</a:t>
            </a:r>
            <a:r>
              <a:rPr sz="1600" spc="3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réalisées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dans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le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cadre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du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contrat</a:t>
            </a:r>
            <a:r>
              <a:rPr sz="1600" spc="2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de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travail</a:t>
            </a:r>
            <a:endParaRPr sz="1600">
              <a:latin typeface="Arial"/>
              <a:cs typeface="Arial"/>
            </a:endParaRPr>
          </a:p>
          <a:p>
            <a:pPr marL="570230" indent="-365125">
              <a:lnSpc>
                <a:spcPct val="100000"/>
              </a:lnSpc>
              <a:spcBef>
                <a:spcPts val="1560"/>
              </a:spcBef>
              <a:buClr>
                <a:srgbClr val="007B94"/>
              </a:buClr>
              <a:buChar char="&gt;"/>
              <a:tabLst>
                <a:tab pos="570230" algn="l"/>
                <a:tab pos="570865" algn="l"/>
              </a:tabLst>
            </a:pPr>
            <a:r>
              <a:rPr sz="1600" spc="-5" dirty="0">
                <a:latin typeface="Arial"/>
                <a:cs typeface="Arial"/>
              </a:rPr>
              <a:t>Oeuvres</a:t>
            </a:r>
            <a:r>
              <a:rPr sz="1600" spc="3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à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caractère</a:t>
            </a:r>
            <a:r>
              <a:rPr sz="1600" spc="2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individuel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+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toutes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photographies</a:t>
            </a:r>
            <a:endParaRPr sz="1600">
              <a:latin typeface="Arial"/>
              <a:cs typeface="Arial"/>
            </a:endParaRPr>
          </a:p>
          <a:p>
            <a:pPr marL="570230" indent="-365125">
              <a:lnSpc>
                <a:spcPct val="100000"/>
              </a:lnSpc>
              <a:spcBef>
                <a:spcPts val="1560"/>
              </a:spcBef>
              <a:buClr>
                <a:srgbClr val="007B94"/>
              </a:buClr>
              <a:buChar char="&gt;"/>
              <a:tabLst>
                <a:tab pos="570230" algn="l"/>
                <a:tab pos="570865" algn="l"/>
              </a:tabLst>
            </a:pPr>
            <a:r>
              <a:rPr sz="1600" spc="-10" dirty="0">
                <a:latin typeface="Arial"/>
                <a:cs typeface="Arial"/>
              </a:rPr>
              <a:t>Transfert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à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l’Etat-employeur</a:t>
            </a:r>
            <a:endParaRPr sz="1600">
              <a:latin typeface="Arial"/>
              <a:cs typeface="Arial"/>
            </a:endParaRPr>
          </a:p>
          <a:p>
            <a:pPr marL="570230" indent="-365125">
              <a:lnSpc>
                <a:spcPct val="100000"/>
              </a:lnSpc>
              <a:spcBef>
                <a:spcPts val="1560"/>
              </a:spcBef>
              <a:buClr>
                <a:srgbClr val="007B94"/>
              </a:buClr>
              <a:buChar char="&gt;"/>
              <a:tabLst>
                <a:tab pos="570230" algn="l"/>
                <a:tab pos="570865" algn="l"/>
              </a:tabLst>
            </a:pPr>
            <a:r>
              <a:rPr sz="1600" spc="-5" dirty="0">
                <a:latin typeface="Arial"/>
                <a:cs typeface="Arial"/>
              </a:rPr>
              <a:t>Législations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spéciales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ou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accords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particuliers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réservés</a:t>
            </a:r>
            <a:endParaRPr sz="1600">
              <a:latin typeface="Arial"/>
              <a:cs typeface="Arial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9616" y="1364657"/>
            <a:ext cx="216559" cy="196727"/>
          </a:xfrm>
          <a:prstGeom prst="rect">
            <a:avLst/>
          </a:prstGeom>
        </p:spPr>
      </p:pic>
      <p:grpSp>
        <p:nvGrpSpPr>
          <p:cNvPr id="6" name="object 6"/>
          <p:cNvGrpSpPr/>
          <p:nvPr/>
        </p:nvGrpSpPr>
        <p:grpSpPr>
          <a:xfrm>
            <a:off x="501425" y="2464005"/>
            <a:ext cx="264795" cy="264160"/>
            <a:chOff x="501425" y="2464005"/>
            <a:chExt cx="264795" cy="264160"/>
          </a:xfrm>
        </p:grpSpPr>
        <p:sp>
          <p:nvSpPr>
            <p:cNvPr id="7" name="object 7"/>
            <p:cNvSpPr/>
            <p:nvPr/>
          </p:nvSpPr>
          <p:spPr>
            <a:xfrm>
              <a:off x="501425" y="2464005"/>
              <a:ext cx="264795" cy="264160"/>
            </a:xfrm>
            <a:custGeom>
              <a:avLst/>
              <a:gdLst/>
              <a:ahLst/>
              <a:cxnLst/>
              <a:rect l="l" t="t" r="r" b="b"/>
              <a:pathLst>
                <a:path w="264795" h="264160">
                  <a:moveTo>
                    <a:pt x="156386" y="0"/>
                  </a:moveTo>
                  <a:lnTo>
                    <a:pt x="106865" y="7920"/>
                  </a:lnTo>
                  <a:lnTo>
                    <a:pt x="63973" y="30012"/>
                  </a:lnTo>
                  <a:lnTo>
                    <a:pt x="30147" y="63707"/>
                  </a:lnTo>
                  <a:lnTo>
                    <a:pt x="7964" y="106439"/>
                  </a:lnTo>
                  <a:lnTo>
                    <a:pt x="0" y="155657"/>
                  </a:lnTo>
                  <a:lnTo>
                    <a:pt x="7947" y="204841"/>
                  </a:lnTo>
                  <a:lnTo>
                    <a:pt x="30121" y="247574"/>
                  </a:lnTo>
                  <a:lnTo>
                    <a:pt x="46297" y="263694"/>
                  </a:lnTo>
                  <a:lnTo>
                    <a:pt x="85839" y="224304"/>
                  </a:lnTo>
                  <a:lnTo>
                    <a:pt x="71109" y="205289"/>
                  </a:lnTo>
                  <a:lnTo>
                    <a:pt x="61154" y="181802"/>
                  </a:lnTo>
                  <a:lnTo>
                    <a:pt x="58512" y="168819"/>
                  </a:lnTo>
                  <a:lnTo>
                    <a:pt x="57632" y="155640"/>
                  </a:lnTo>
                  <a:lnTo>
                    <a:pt x="58512" y="142495"/>
                  </a:lnTo>
                  <a:lnTo>
                    <a:pt x="71114" y="106024"/>
                  </a:lnTo>
                  <a:lnTo>
                    <a:pt x="106495" y="70801"/>
                  </a:lnTo>
                  <a:lnTo>
                    <a:pt x="149487" y="57579"/>
                  </a:lnTo>
                  <a:lnTo>
                    <a:pt x="253205" y="57579"/>
                  </a:lnTo>
                  <a:lnTo>
                    <a:pt x="264709" y="46119"/>
                  </a:lnTo>
                  <a:lnTo>
                    <a:pt x="248596" y="30051"/>
                  </a:lnTo>
                  <a:lnTo>
                    <a:pt x="205742" y="7950"/>
                  </a:lnTo>
                  <a:lnTo>
                    <a:pt x="156386" y="0"/>
                  </a:lnTo>
                  <a:close/>
                </a:path>
                <a:path w="264795" h="264160">
                  <a:moveTo>
                    <a:pt x="253205" y="57579"/>
                  </a:moveTo>
                  <a:lnTo>
                    <a:pt x="149487" y="57579"/>
                  </a:lnTo>
                  <a:lnTo>
                    <a:pt x="169027" y="58177"/>
                  </a:lnTo>
                  <a:lnTo>
                    <a:pt x="188065" y="62611"/>
                  </a:lnTo>
                  <a:lnTo>
                    <a:pt x="206051" y="70820"/>
                  </a:lnTo>
                  <a:lnTo>
                    <a:pt x="221513" y="81963"/>
                  </a:lnTo>
                  <a:lnTo>
                    <a:pt x="224997" y="85679"/>
                  </a:lnTo>
                  <a:lnTo>
                    <a:pt x="253205" y="57579"/>
                  </a:lnTo>
                  <a:close/>
                </a:path>
              </a:pathLst>
            </a:custGeom>
            <a:solidFill>
              <a:srgbClr val="007B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73898" y="2536140"/>
              <a:ext cx="142272" cy="141771"/>
            </a:xfrm>
            <a:prstGeom prst="rect">
              <a:avLst/>
            </a:prstGeom>
          </p:spPr>
        </p:pic>
      </p:grp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5" dirty="0"/>
              <a:t>12</a:t>
            </a:fld>
            <a:endParaRPr spc="-5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35407"/>
            <a:ext cx="733234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3200" spc="-5" dirty="0"/>
              <a:t>3.3</a:t>
            </a:r>
            <a:r>
              <a:rPr sz="3200" dirty="0"/>
              <a:t> </a:t>
            </a:r>
            <a:r>
              <a:rPr sz="3200" spc="-5" dirty="0"/>
              <a:t>Nouveau</a:t>
            </a:r>
            <a:r>
              <a:rPr sz="3200" spc="-20" dirty="0"/>
              <a:t> </a:t>
            </a:r>
            <a:r>
              <a:rPr sz="3200" spc="-5" dirty="0"/>
              <a:t>système</a:t>
            </a:r>
            <a:r>
              <a:rPr sz="3200" spc="-15" dirty="0"/>
              <a:t> </a:t>
            </a:r>
            <a:r>
              <a:rPr sz="3200" dirty="0"/>
              <a:t>de </a:t>
            </a:r>
            <a:r>
              <a:rPr sz="3200" spc="-5" dirty="0"/>
              <a:t>management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457200" y="705357"/>
            <a:ext cx="407034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solidFill>
                  <a:srgbClr val="007B94"/>
                </a:solidFill>
                <a:latin typeface="Arial"/>
                <a:cs typeface="Arial"/>
              </a:rPr>
              <a:t>—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0059" y="1197356"/>
            <a:ext cx="7533005" cy="4085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solidFill>
                  <a:srgbClr val="007B94"/>
                </a:solidFill>
                <a:latin typeface="Arial"/>
                <a:cs typeface="Arial"/>
              </a:rPr>
              <a:t>Evaluation</a:t>
            </a:r>
            <a:endParaRPr sz="2000">
              <a:latin typeface="Arial"/>
              <a:cs typeface="Arial"/>
            </a:endParaRPr>
          </a:p>
          <a:p>
            <a:pPr marL="622300" indent="-343535">
              <a:lnSpc>
                <a:spcPct val="100000"/>
              </a:lnSpc>
              <a:spcBef>
                <a:spcPts val="1835"/>
              </a:spcBef>
              <a:buClr>
                <a:srgbClr val="007B94"/>
              </a:buClr>
              <a:buFont typeface="Arial"/>
              <a:buChar char="&gt;"/>
              <a:tabLst>
                <a:tab pos="622300" algn="l"/>
                <a:tab pos="622935" algn="l"/>
              </a:tabLst>
            </a:pPr>
            <a:r>
              <a:rPr sz="1600" b="1" spc="-5" dirty="0">
                <a:latin typeface="Arial"/>
                <a:cs typeface="Arial"/>
              </a:rPr>
              <a:t>Suppression</a:t>
            </a:r>
            <a:r>
              <a:rPr sz="1600" b="1" spc="2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du</a:t>
            </a:r>
            <a:r>
              <a:rPr sz="1600" b="1" spc="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lien</a:t>
            </a:r>
            <a:r>
              <a:rPr sz="1600" b="1" spc="1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direct</a:t>
            </a:r>
            <a:r>
              <a:rPr sz="1600" b="1" spc="4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entre</a:t>
            </a:r>
            <a:r>
              <a:rPr sz="1600" b="1" spc="1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évaluation</a:t>
            </a:r>
            <a:r>
              <a:rPr sz="1600" b="1" spc="7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et</a:t>
            </a:r>
            <a:r>
              <a:rPr sz="1600" b="1" spc="1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conséquences</a:t>
            </a:r>
            <a:r>
              <a:rPr sz="1600" b="1" spc="2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juridiques</a:t>
            </a:r>
            <a:endParaRPr sz="1600">
              <a:latin typeface="Arial"/>
              <a:cs typeface="Arial"/>
            </a:endParaRPr>
          </a:p>
          <a:p>
            <a:pPr marL="885825" lvl="1" indent="-343535">
              <a:lnSpc>
                <a:spcPct val="100000"/>
              </a:lnSpc>
              <a:spcBef>
                <a:spcPts val="1560"/>
              </a:spcBef>
              <a:buClr>
                <a:srgbClr val="007B94"/>
              </a:buClr>
              <a:buChar char="&gt;"/>
              <a:tabLst>
                <a:tab pos="885825" algn="l"/>
                <a:tab pos="886460" algn="l"/>
              </a:tabLst>
            </a:pPr>
            <a:r>
              <a:rPr sz="1600" spc="-5" dirty="0">
                <a:latin typeface="Arial"/>
                <a:cs typeface="Arial"/>
              </a:rPr>
              <a:t>licenciement</a:t>
            </a:r>
            <a:endParaRPr sz="1600">
              <a:latin typeface="Arial"/>
              <a:cs typeface="Arial"/>
            </a:endParaRPr>
          </a:p>
          <a:p>
            <a:pPr marL="885825" lvl="1" indent="-343535">
              <a:lnSpc>
                <a:spcPct val="100000"/>
              </a:lnSpc>
              <a:spcBef>
                <a:spcPts val="1565"/>
              </a:spcBef>
              <a:buClr>
                <a:srgbClr val="007B94"/>
              </a:buClr>
              <a:buChar char="&gt;"/>
              <a:tabLst>
                <a:tab pos="885825" algn="l"/>
                <a:tab pos="886460" algn="l"/>
              </a:tabLst>
            </a:pPr>
            <a:r>
              <a:rPr sz="1600" spc="-5" dirty="0">
                <a:latin typeface="Arial"/>
                <a:cs typeface="Arial"/>
              </a:rPr>
              <a:t>promotions</a:t>
            </a:r>
            <a:endParaRPr sz="1600">
              <a:latin typeface="Arial"/>
              <a:cs typeface="Arial"/>
            </a:endParaRPr>
          </a:p>
          <a:p>
            <a:pPr marL="885825" lvl="1" indent="-343535">
              <a:lnSpc>
                <a:spcPct val="100000"/>
              </a:lnSpc>
              <a:spcBef>
                <a:spcPts val="1560"/>
              </a:spcBef>
              <a:buClr>
                <a:srgbClr val="007B94"/>
              </a:buClr>
              <a:buChar char="&gt;"/>
              <a:tabLst>
                <a:tab pos="885825" algn="l"/>
                <a:tab pos="886460" algn="l"/>
              </a:tabLst>
            </a:pPr>
            <a:r>
              <a:rPr sz="1600" spc="-5" dirty="0">
                <a:latin typeface="Arial"/>
                <a:cs typeface="Arial"/>
              </a:rPr>
              <a:t>gratification</a:t>
            </a:r>
            <a:endParaRPr sz="1600">
              <a:latin typeface="Arial"/>
              <a:cs typeface="Arial"/>
            </a:endParaRPr>
          </a:p>
          <a:p>
            <a:pPr marL="885825" lvl="1" indent="-343535">
              <a:lnSpc>
                <a:spcPct val="100000"/>
              </a:lnSpc>
              <a:spcBef>
                <a:spcPts val="1560"/>
              </a:spcBef>
              <a:buClr>
                <a:srgbClr val="007B94"/>
              </a:buClr>
              <a:buChar char="&gt;"/>
              <a:tabLst>
                <a:tab pos="885825" algn="l"/>
                <a:tab pos="886460" algn="l"/>
              </a:tabLst>
            </a:pPr>
            <a:r>
              <a:rPr sz="1600" spc="-5" dirty="0">
                <a:latin typeface="Arial"/>
                <a:cs typeface="Arial"/>
              </a:rPr>
              <a:t>primes</a:t>
            </a:r>
            <a:endParaRPr sz="1600">
              <a:latin typeface="Arial"/>
              <a:cs typeface="Arial"/>
            </a:endParaRPr>
          </a:p>
          <a:p>
            <a:pPr marL="622300" indent="-343535">
              <a:lnSpc>
                <a:spcPct val="100000"/>
              </a:lnSpc>
              <a:spcBef>
                <a:spcPts val="1560"/>
              </a:spcBef>
              <a:buClr>
                <a:srgbClr val="007B94"/>
              </a:buClr>
              <a:buFont typeface="Arial"/>
              <a:buChar char="&gt;"/>
              <a:tabLst>
                <a:tab pos="622300" algn="l"/>
                <a:tab pos="622935" algn="l"/>
              </a:tabLst>
            </a:pPr>
            <a:r>
              <a:rPr sz="1600" b="1" spc="-10" dirty="0">
                <a:latin typeface="Arial"/>
                <a:cs typeface="Arial"/>
              </a:rPr>
              <a:t>Appréciation</a:t>
            </a:r>
            <a:r>
              <a:rPr sz="1600" b="1" spc="3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globale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007B94"/>
              </a:buClr>
              <a:buFont typeface="Arial"/>
              <a:buChar char="&gt;"/>
            </a:pPr>
            <a:endParaRPr sz="1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solidFill>
                  <a:srgbClr val="007B94"/>
                </a:solidFill>
                <a:latin typeface="Arial"/>
                <a:cs typeface="Arial"/>
              </a:rPr>
              <a:t>Primes</a:t>
            </a:r>
            <a:endParaRPr sz="2000">
              <a:latin typeface="Arial"/>
              <a:cs typeface="Arial"/>
            </a:endParaRPr>
          </a:p>
          <a:p>
            <a:pPr marL="622300" indent="-343535">
              <a:lnSpc>
                <a:spcPct val="100000"/>
              </a:lnSpc>
              <a:spcBef>
                <a:spcPts val="1839"/>
              </a:spcBef>
              <a:buClr>
                <a:srgbClr val="007B94"/>
              </a:buClr>
              <a:buChar char="&gt;"/>
              <a:tabLst>
                <a:tab pos="622300" algn="l"/>
                <a:tab pos="622935" algn="l"/>
              </a:tabLst>
            </a:pPr>
            <a:r>
              <a:rPr sz="1600" spc="-5" dirty="0">
                <a:latin typeface="Arial"/>
                <a:cs typeface="Arial"/>
              </a:rPr>
              <a:t>Ordonnance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séparée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52862" y="1337136"/>
            <a:ext cx="372745" cy="229235"/>
          </a:xfrm>
          <a:custGeom>
            <a:avLst/>
            <a:gdLst/>
            <a:ahLst/>
            <a:cxnLst/>
            <a:rect l="l" t="t" r="r" b="b"/>
            <a:pathLst>
              <a:path w="372744" h="229234">
                <a:moveTo>
                  <a:pt x="328443" y="90870"/>
                </a:moveTo>
                <a:lnTo>
                  <a:pt x="295734" y="131269"/>
                </a:lnTo>
                <a:lnTo>
                  <a:pt x="7322" y="23081"/>
                </a:lnTo>
                <a:lnTo>
                  <a:pt x="31152" y="67133"/>
                </a:lnTo>
                <a:lnTo>
                  <a:pt x="0" y="108116"/>
                </a:lnTo>
                <a:lnTo>
                  <a:pt x="50402" y="95421"/>
                </a:lnTo>
                <a:lnTo>
                  <a:pt x="82112" y="107316"/>
                </a:lnTo>
                <a:lnTo>
                  <a:pt x="83507" y="86772"/>
                </a:lnTo>
                <a:lnTo>
                  <a:pt x="129115" y="69750"/>
                </a:lnTo>
                <a:lnTo>
                  <a:pt x="303497" y="135163"/>
                </a:lnTo>
                <a:lnTo>
                  <a:pt x="319019" y="115991"/>
                </a:lnTo>
                <a:lnTo>
                  <a:pt x="327392" y="119132"/>
                </a:lnTo>
                <a:lnTo>
                  <a:pt x="328443" y="90870"/>
                </a:lnTo>
                <a:close/>
              </a:path>
              <a:path w="372744" h="229234">
                <a:moveTo>
                  <a:pt x="82112" y="107316"/>
                </a:moveTo>
                <a:lnTo>
                  <a:pt x="50402" y="95421"/>
                </a:lnTo>
                <a:lnTo>
                  <a:pt x="80020" y="138133"/>
                </a:lnTo>
                <a:lnTo>
                  <a:pt x="82112" y="107316"/>
                </a:lnTo>
                <a:close/>
              </a:path>
              <a:path w="372744" h="229234">
                <a:moveTo>
                  <a:pt x="250238" y="115185"/>
                </a:moveTo>
                <a:lnTo>
                  <a:pt x="129115" y="69750"/>
                </a:lnTo>
                <a:lnTo>
                  <a:pt x="152276" y="112568"/>
                </a:lnTo>
                <a:lnTo>
                  <a:pt x="121123" y="153551"/>
                </a:lnTo>
                <a:lnTo>
                  <a:pt x="171525" y="140857"/>
                </a:lnTo>
                <a:lnTo>
                  <a:pt x="203236" y="152752"/>
                </a:lnTo>
                <a:lnTo>
                  <a:pt x="204630" y="132207"/>
                </a:lnTo>
                <a:lnTo>
                  <a:pt x="250238" y="115185"/>
                </a:lnTo>
                <a:close/>
              </a:path>
              <a:path w="372744" h="229234">
                <a:moveTo>
                  <a:pt x="203236" y="152752"/>
                </a:moveTo>
                <a:lnTo>
                  <a:pt x="171525" y="140857"/>
                </a:lnTo>
                <a:lnTo>
                  <a:pt x="201144" y="183568"/>
                </a:lnTo>
                <a:lnTo>
                  <a:pt x="203236" y="152752"/>
                </a:lnTo>
                <a:close/>
              </a:path>
              <a:path w="372744" h="229234">
                <a:moveTo>
                  <a:pt x="303497" y="135163"/>
                </a:moveTo>
                <a:lnTo>
                  <a:pt x="250238" y="115185"/>
                </a:lnTo>
                <a:lnTo>
                  <a:pt x="273399" y="158004"/>
                </a:lnTo>
                <a:lnTo>
                  <a:pt x="242246" y="198986"/>
                </a:lnTo>
                <a:lnTo>
                  <a:pt x="277594" y="190083"/>
                </a:lnTo>
                <a:lnTo>
                  <a:pt x="263665" y="184859"/>
                </a:lnTo>
                <a:lnTo>
                  <a:pt x="280154" y="163143"/>
                </a:lnTo>
                <a:lnTo>
                  <a:pt x="283481" y="158803"/>
                </a:lnTo>
                <a:lnTo>
                  <a:pt x="267835" y="129865"/>
                </a:lnTo>
                <a:lnTo>
                  <a:pt x="298480" y="141360"/>
                </a:lnTo>
                <a:lnTo>
                  <a:pt x="303497" y="135163"/>
                </a:lnTo>
                <a:close/>
              </a:path>
              <a:path w="372744" h="229234">
                <a:moveTo>
                  <a:pt x="306591" y="191522"/>
                </a:moveTo>
                <a:lnTo>
                  <a:pt x="292648" y="186292"/>
                </a:lnTo>
                <a:lnTo>
                  <a:pt x="322267" y="229003"/>
                </a:lnTo>
                <a:lnTo>
                  <a:pt x="323720" y="207386"/>
                </a:lnTo>
                <a:lnTo>
                  <a:pt x="315424" y="204274"/>
                </a:lnTo>
                <a:lnTo>
                  <a:pt x="306591" y="191522"/>
                </a:lnTo>
                <a:close/>
              </a:path>
              <a:path w="372744" h="229234">
                <a:moveTo>
                  <a:pt x="296274" y="176627"/>
                </a:moveTo>
                <a:lnTo>
                  <a:pt x="263665" y="184859"/>
                </a:lnTo>
                <a:lnTo>
                  <a:pt x="277594" y="190083"/>
                </a:lnTo>
                <a:lnTo>
                  <a:pt x="292648" y="186292"/>
                </a:lnTo>
                <a:lnTo>
                  <a:pt x="306591" y="191522"/>
                </a:lnTo>
                <a:lnTo>
                  <a:pt x="296274" y="176627"/>
                </a:lnTo>
                <a:close/>
              </a:path>
              <a:path w="372744" h="229234">
                <a:moveTo>
                  <a:pt x="327392" y="119132"/>
                </a:moveTo>
                <a:lnTo>
                  <a:pt x="319019" y="115991"/>
                </a:lnTo>
                <a:lnTo>
                  <a:pt x="317806" y="148610"/>
                </a:lnTo>
                <a:lnTo>
                  <a:pt x="348451" y="160106"/>
                </a:lnTo>
                <a:lnTo>
                  <a:pt x="317634" y="171614"/>
                </a:lnTo>
                <a:lnTo>
                  <a:pt x="317252" y="177059"/>
                </a:lnTo>
                <a:lnTo>
                  <a:pt x="315424" y="204274"/>
                </a:lnTo>
                <a:lnTo>
                  <a:pt x="323720" y="207386"/>
                </a:lnTo>
                <a:lnTo>
                  <a:pt x="325720" y="177630"/>
                </a:lnTo>
                <a:lnTo>
                  <a:pt x="372677" y="160132"/>
                </a:lnTo>
                <a:lnTo>
                  <a:pt x="326511" y="142814"/>
                </a:lnTo>
                <a:lnTo>
                  <a:pt x="327392" y="119132"/>
                </a:lnTo>
                <a:close/>
              </a:path>
              <a:path w="372744" h="229234">
                <a:moveTo>
                  <a:pt x="86196" y="0"/>
                </a:moveTo>
                <a:lnTo>
                  <a:pt x="53488" y="40399"/>
                </a:lnTo>
                <a:lnTo>
                  <a:pt x="84265" y="51944"/>
                </a:lnTo>
                <a:lnTo>
                  <a:pt x="86196" y="0"/>
                </a:lnTo>
                <a:close/>
              </a:path>
              <a:path w="372744" h="229234">
                <a:moveTo>
                  <a:pt x="207319" y="45435"/>
                </a:moveTo>
                <a:lnTo>
                  <a:pt x="174611" y="85834"/>
                </a:lnTo>
                <a:lnTo>
                  <a:pt x="205388" y="97379"/>
                </a:lnTo>
                <a:lnTo>
                  <a:pt x="207319" y="45435"/>
                </a:lnTo>
                <a:close/>
              </a:path>
            </a:pathLst>
          </a:custGeom>
          <a:solidFill>
            <a:srgbClr val="007B9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8151" y="4576543"/>
            <a:ext cx="201351" cy="212712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5" dirty="0"/>
              <a:t>13</a:t>
            </a:fld>
            <a:endParaRPr spc="-5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262839"/>
            <a:ext cx="329819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/>
              <a:t>3.4</a:t>
            </a:r>
            <a:r>
              <a:rPr sz="3200" spc="-50" dirty="0"/>
              <a:t> </a:t>
            </a:r>
            <a:r>
              <a:rPr sz="3200" spc="-5" dirty="0"/>
              <a:t>Licenciement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387299" y="1056894"/>
            <a:ext cx="5763260" cy="4931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007B94"/>
                </a:solidFill>
                <a:latin typeface="Arial"/>
                <a:cs typeface="Arial"/>
              </a:rPr>
              <a:t>Période</a:t>
            </a:r>
            <a:r>
              <a:rPr sz="2000" b="1" spc="-5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7B94"/>
                </a:solidFill>
                <a:latin typeface="Arial"/>
                <a:cs typeface="Arial"/>
              </a:rPr>
              <a:t>probatoire</a:t>
            </a:r>
            <a:r>
              <a:rPr sz="2000" b="1" spc="-50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7B94"/>
                </a:solidFill>
                <a:latin typeface="Arial"/>
                <a:cs typeface="Arial"/>
              </a:rPr>
              <a:t>(art.</a:t>
            </a:r>
            <a:r>
              <a:rPr sz="1600" b="1" spc="30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7B94"/>
                </a:solidFill>
                <a:latin typeface="Arial"/>
                <a:cs typeface="Arial"/>
              </a:rPr>
              <a:t>31-32</a:t>
            </a:r>
            <a:r>
              <a:rPr sz="1600" b="1" spc="20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7B94"/>
                </a:solidFill>
                <a:latin typeface="Arial"/>
                <a:cs typeface="Arial"/>
              </a:rPr>
              <a:t>LPers,</a:t>
            </a:r>
            <a:r>
              <a:rPr sz="1600" b="1" spc="10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7B94"/>
                </a:solidFill>
                <a:latin typeface="Arial"/>
                <a:cs typeface="Arial"/>
              </a:rPr>
              <a:t>103</a:t>
            </a:r>
            <a:r>
              <a:rPr sz="1600" b="1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7B94"/>
                </a:solidFill>
                <a:latin typeface="Arial"/>
                <a:cs typeface="Arial"/>
              </a:rPr>
              <a:t>al.</a:t>
            </a:r>
            <a:r>
              <a:rPr sz="1600" b="1" spc="10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7B94"/>
                </a:solidFill>
                <a:latin typeface="Arial"/>
                <a:cs typeface="Arial"/>
              </a:rPr>
              <a:t>2</a:t>
            </a:r>
            <a:r>
              <a:rPr sz="1600" b="1" spc="15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7B94"/>
                </a:solidFill>
                <a:latin typeface="Arial"/>
                <a:cs typeface="Arial"/>
              </a:rPr>
              <a:t>RPers)</a:t>
            </a:r>
            <a:endParaRPr sz="1600">
              <a:latin typeface="Arial"/>
              <a:cs typeface="Arial"/>
            </a:endParaRPr>
          </a:p>
          <a:p>
            <a:pPr marL="603250" indent="-266065">
              <a:lnSpc>
                <a:spcPct val="100000"/>
              </a:lnSpc>
              <a:spcBef>
                <a:spcPts val="1655"/>
              </a:spcBef>
              <a:buClr>
                <a:srgbClr val="007B94"/>
              </a:buClr>
              <a:buFont typeface="Arial"/>
              <a:buChar char="&gt;"/>
              <a:tabLst>
                <a:tab pos="602615" algn="l"/>
                <a:tab pos="603885" algn="l"/>
              </a:tabLst>
            </a:pPr>
            <a:r>
              <a:rPr sz="1600" b="1" spc="-5" dirty="0">
                <a:latin typeface="Arial"/>
                <a:cs typeface="Arial"/>
              </a:rPr>
              <a:t>6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mois</a:t>
            </a:r>
            <a:endParaRPr sz="1600">
              <a:latin typeface="Arial"/>
              <a:cs typeface="Arial"/>
            </a:endParaRPr>
          </a:p>
          <a:p>
            <a:pPr marL="603250" indent="-266065">
              <a:lnSpc>
                <a:spcPct val="100000"/>
              </a:lnSpc>
              <a:spcBef>
                <a:spcPts val="1560"/>
              </a:spcBef>
              <a:buClr>
                <a:srgbClr val="007B94"/>
              </a:buClr>
              <a:buChar char="&gt;"/>
              <a:tabLst>
                <a:tab pos="602615" algn="l"/>
                <a:tab pos="603885" algn="l"/>
              </a:tabLst>
            </a:pPr>
            <a:r>
              <a:rPr sz="1600" spc="-5" dirty="0">
                <a:latin typeface="Arial"/>
                <a:cs typeface="Arial"/>
              </a:rPr>
              <a:t>Suppression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de </a:t>
            </a:r>
            <a:r>
              <a:rPr sz="1600" dirty="0">
                <a:latin typeface="Arial"/>
                <a:cs typeface="Arial"/>
              </a:rPr>
              <a:t>la</a:t>
            </a:r>
            <a:r>
              <a:rPr sz="1600" spc="-5" dirty="0">
                <a:latin typeface="Arial"/>
                <a:cs typeface="Arial"/>
              </a:rPr>
              <a:t> reconnaissance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officielle</a:t>
            </a:r>
            <a:endParaRPr sz="1600">
              <a:latin typeface="Arial"/>
              <a:cs typeface="Arial"/>
            </a:endParaRPr>
          </a:p>
          <a:p>
            <a:pPr marL="603250" indent="-266065">
              <a:lnSpc>
                <a:spcPct val="100000"/>
              </a:lnSpc>
              <a:spcBef>
                <a:spcPts val="1560"/>
              </a:spcBef>
              <a:buClr>
                <a:srgbClr val="007B94"/>
              </a:buClr>
              <a:buChar char="&gt;"/>
              <a:tabLst>
                <a:tab pos="602615" algn="l"/>
                <a:tab pos="603885" algn="l"/>
              </a:tabLst>
            </a:pPr>
            <a:r>
              <a:rPr sz="1600" spc="-5" dirty="0">
                <a:latin typeface="Arial"/>
                <a:cs typeface="Arial"/>
              </a:rPr>
              <a:t>Résiliation:</a:t>
            </a:r>
            <a:endParaRPr sz="1600">
              <a:latin typeface="Arial"/>
              <a:cs typeface="Arial"/>
            </a:endParaRPr>
          </a:p>
          <a:p>
            <a:pPr marL="866775" lvl="1" indent="-262890">
              <a:lnSpc>
                <a:spcPct val="100000"/>
              </a:lnSpc>
              <a:spcBef>
                <a:spcPts val="1565"/>
              </a:spcBef>
              <a:buClr>
                <a:srgbClr val="007B94"/>
              </a:buClr>
              <a:buChar char="&gt;"/>
              <a:tabLst>
                <a:tab pos="866775" algn="l"/>
                <a:tab pos="867410" algn="l"/>
              </a:tabLst>
            </a:pPr>
            <a:r>
              <a:rPr sz="1600" spc="-10" dirty="0">
                <a:latin typeface="Arial"/>
                <a:cs typeface="Arial"/>
              </a:rPr>
              <a:t>durant</a:t>
            </a:r>
            <a:r>
              <a:rPr sz="1600" spc="2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les 2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premiers</a:t>
            </a:r>
            <a:r>
              <a:rPr sz="1600" spc="2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mois,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pour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la</a:t>
            </a:r>
            <a:r>
              <a:rPr sz="1600" dirty="0">
                <a:latin typeface="Arial"/>
                <a:cs typeface="Arial"/>
              </a:rPr>
              <a:t> fin </a:t>
            </a:r>
            <a:r>
              <a:rPr sz="1600" spc="-5" dirty="0">
                <a:latin typeface="Arial"/>
                <a:cs typeface="Arial"/>
              </a:rPr>
              <a:t>d’une</a:t>
            </a:r>
            <a:r>
              <a:rPr sz="1600" spc="-10" dirty="0">
                <a:latin typeface="Arial"/>
                <a:cs typeface="Arial"/>
              </a:rPr>
              <a:t> semaine.</a:t>
            </a:r>
            <a:endParaRPr sz="1600">
              <a:latin typeface="Arial"/>
              <a:cs typeface="Arial"/>
            </a:endParaRPr>
          </a:p>
          <a:p>
            <a:pPr marL="866775" lvl="1" indent="-262890">
              <a:lnSpc>
                <a:spcPct val="100000"/>
              </a:lnSpc>
              <a:spcBef>
                <a:spcPts val="1560"/>
              </a:spcBef>
              <a:buClr>
                <a:srgbClr val="007B94"/>
              </a:buClr>
              <a:buChar char="&gt;"/>
              <a:tabLst>
                <a:tab pos="866775" algn="l"/>
                <a:tab pos="867410" algn="l"/>
              </a:tabLst>
            </a:pPr>
            <a:r>
              <a:rPr sz="1600" spc="-5" dirty="0">
                <a:latin typeface="Arial"/>
                <a:cs typeface="Arial"/>
              </a:rPr>
              <a:t>dès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le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3</a:t>
            </a:r>
            <a:r>
              <a:rPr sz="1575" baseline="26455" dirty="0">
                <a:latin typeface="Arial"/>
                <a:cs typeface="Arial"/>
              </a:rPr>
              <a:t>e</a:t>
            </a:r>
            <a:r>
              <a:rPr sz="1575" spc="209" baseline="2645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mois,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pour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la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fin</a:t>
            </a:r>
            <a:r>
              <a:rPr sz="1600" spc="-5" dirty="0">
                <a:latin typeface="Arial"/>
                <a:cs typeface="Arial"/>
              </a:rPr>
              <a:t> d’un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mois</a:t>
            </a:r>
            <a:endParaRPr sz="1600">
              <a:latin typeface="Arial"/>
              <a:cs typeface="Arial"/>
            </a:endParaRPr>
          </a:p>
          <a:p>
            <a:pPr marL="603250" indent="-266065">
              <a:lnSpc>
                <a:spcPct val="100000"/>
              </a:lnSpc>
              <a:spcBef>
                <a:spcPts val="1560"/>
              </a:spcBef>
              <a:buClr>
                <a:srgbClr val="007B94"/>
              </a:buClr>
              <a:buChar char="&gt;"/>
              <a:tabLst>
                <a:tab pos="602615" algn="l"/>
                <a:tab pos="603885" algn="l"/>
              </a:tabLst>
            </a:pPr>
            <a:r>
              <a:rPr sz="1600" spc="-5" dirty="0">
                <a:latin typeface="Arial"/>
                <a:cs typeface="Arial"/>
              </a:rPr>
              <a:t>Prolongation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possible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de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6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mois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maximum</a:t>
            </a:r>
            <a:endParaRPr sz="1600">
              <a:latin typeface="Arial"/>
              <a:cs typeface="Arial"/>
            </a:endParaRPr>
          </a:p>
          <a:p>
            <a:pPr marL="603250" indent="-266065">
              <a:lnSpc>
                <a:spcPct val="100000"/>
              </a:lnSpc>
              <a:spcBef>
                <a:spcPts val="1560"/>
              </a:spcBef>
              <a:buClr>
                <a:srgbClr val="007B94"/>
              </a:buClr>
              <a:buChar char="&gt;"/>
              <a:tabLst>
                <a:tab pos="602615" algn="l"/>
                <a:tab pos="603885" algn="l"/>
              </a:tabLst>
            </a:pPr>
            <a:r>
              <a:rPr sz="1600" spc="-5" dirty="0">
                <a:latin typeface="Arial"/>
                <a:cs typeface="Arial"/>
              </a:rPr>
              <a:t>1ère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augmentation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de palier après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1 année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007B94"/>
              </a:buClr>
              <a:buFont typeface="Arial"/>
              <a:buChar char="&gt;"/>
            </a:pPr>
            <a:endParaRPr sz="2000">
              <a:latin typeface="Arial"/>
              <a:cs typeface="Arial"/>
            </a:endParaRPr>
          </a:p>
          <a:p>
            <a:pPr marL="63500">
              <a:lnSpc>
                <a:spcPct val="100000"/>
              </a:lnSpc>
            </a:pPr>
            <a:r>
              <a:rPr sz="2000" b="1" dirty="0">
                <a:solidFill>
                  <a:srgbClr val="007B94"/>
                </a:solidFill>
                <a:latin typeface="Arial"/>
                <a:cs typeface="Arial"/>
              </a:rPr>
              <a:t>Licenciement</a:t>
            </a:r>
            <a:r>
              <a:rPr sz="2000" b="1" spc="-35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7B94"/>
                </a:solidFill>
                <a:latin typeface="Arial"/>
                <a:cs typeface="Arial"/>
              </a:rPr>
              <a:t>injustifié</a:t>
            </a:r>
            <a:r>
              <a:rPr sz="2000" b="1" spc="-70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7B94"/>
                </a:solidFill>
                <a:latin typeface="Arial"/>
                <a:cs typeface="Arial"/>
              </a:rPr>
              <a:t>(art.</a:t>
            </a:r>
            <a:r>
              <a:rPr sz="1600" b="1" spc="15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7B94"/>
                </a:solidFill>
                <a:latin typeface="Arial"/>
                <a:cs typeface="Arial"/>
              </a:rPr>
              <a:t>41</a:t>
            </a:r>
            <a:r>
              <a:rPr sz="1600" b="1" spc="15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7B94"/>
                </a:solidFill>
                <a:latin typeface="Arial"/>
                <a:cs typeface="Arial"/>
              </a:rPr>
              <a:t>LPers</a:t>
            </a:r>
            <a:r>
              <a:rPr sz="1600" b="1" spc="5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7B94"/>
                </a:solidFill>
                <a:latin typeface="Arial"/>
                <a:cs typeface="Arial"/>
              </a:rPr>
              <a:t>)</a:t>
            </a:r>
            <a:endParaRPr sz="1600">
              <a:latin typeface="Arial"/>
              <a:cs typeface="Arial"/>
            </a:endParaRPr>
          </a:p>
          <a:p>
            <a:pPr marL="603250" indent="-266065">
              <a:lnSpc>
                <a:spcPct val="100000"/>
              </a:lnSpc>
              <a:spcBef>
                <a:spcPts val="1660"/>
              </a:spcBef>
              <a:buClr>
                <a:srgbClr val="007B94"/>
              </a:buClr>
              <a:buChar char="&gt;"/>
              <a:tabLst>
                <a:tab pos="602615" algn="l"/>
                <a:tab pos="603885" algn="l"/>
              </a:tabLst>
            </a:pPr>
            <a:r>
              <a:rPr sz="1600" spc="-5" dirty="0">
                <a:latin typeface="Arial"/>
                <a:cs typeface="Arial"/>
              </a:rPr>
              <a:t>Réintégration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ou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indemnité</a:t>
            </a:r>
            <a:endParaRPr sz="1600">
              <a:latin typeface="Arial"/>
              <a:cs typeface="Arial"/>
            </a:endParaRPr>
          </a:p>
          <a:p>
            <a:pPr marL="603250" indent="-266065">
              <a:lnSpc>
                <a:spcPct val="100000"/>
              </a:lnSpc>
              <a:spcBef>
                <a:spcPts val="1565"/>
              </a:spcBef>
              <a:buClr>
                <a:srgbClr val="007B94"/>
              </a:buClr>
              <a:buChar char="&gt;"/>
              <a:tabLst>
                <a:tab pos="602615" algn="l"/>
                <a:tab pos="603885" algn="l"/>
              </a:tabLst>
            </a:pPr>
            <a:r>
              <a:rPr sz="1600" spc="-5" dirty="0">
                <a:latin typeface="Arial"/>
                <a:cs typeface="Arial"/>
              </a:rPr>
              <a:t>Indemnité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de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18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mois maximum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7158222" y="4529280"/>
            <a:ext cx="812165" cy="911860"/>
            <a:chOff x="7158222" y="4529280"/>
            <a:chExt cx="812165" cy="911860"/>
          </a:xfrm>
        </p:grpSpPr>
        <p:sp>
          <p:nvSpPr>
            <p:cNvPr id="5" name="object 5"/>
            <p:cNvSpPr/>
            <p:nvPr/>
          </p:nvSpPr>
          <p:spPr>
            <a:xfrm>
              <a:off x="7158215" y="4529289"/>
              <a:ext cx="812165" cy="911860"/>
            </a:xfrm>
            <a:custGeom>
              <a:avLst/>
              <a:gdLst/>
              <a:ahLst/>
              <a:cxnLst/>
              <a:rect l="l" t="t" r="r" b="b"/>
              <a:pathLst>
                <a:path w="812165" h="911860">
                  <a:moveTo>
                    <a:pt x="412610" y="473659"/>
                  </a:moveTo>
                  <a:lnTo>
                    <a:pt x="399389" y="438378"/>
                  </a:lnTo>
                  <a:lnTo>
                    <a:pt x="231787" y="501218"/>
                  </a:lnTo>
                  <a:lnTo>
                    <a:pt x="245021" y="536511"/>
                  </a:lnTo>
                  <a:lnTo>
                    <a:pt x="412610" y="473659"/>
                  </a:lnTo>
                  <a:close/>
                </a:path>
                <a:path w="812165" h="911860">
                  <a:moveTo>
                    <a:pt x="500811" y="199085"/>
                  </a:moveTo>
                  <a:lnTo>
                    <a:pt x="487578" y="163804"/>
                  </a:lnTo>
                  <a:lnTo>
                    <a:pt x="152387" y="289496"/>
                  </a:lnTo>
                  <a:lnTo>
                    <a:pt x="165620" y="324789"/>
                  </a:lnTo>
                  <a:lnTo>
                    <a:pt x="500811" y="199085"/>
                  </a:lnTo>
                  <a:close/>
                </a:path>
                <a:path w="812165" h="911860">
                  <a:moveTo>
                    <a:pt x="527278" y="269671"/>
                  </a:moveTo>
                  <a:lnTo>
                    <a:pt x="514045" y="234378"/>
                  </a:lnTo>
                  <a:lnTo>
                    <a:pt x="178854" y="360070"/>
                  </a:lnTo>
                  <a:lnTo>
                    <a:pt x="192087" y="395363"/>
                  </a:lnTo>
                  <a:lnTo>
                    <a:pt x="527278" y="269671"/>
                  </a:lnTo>
                  <a:close/>
                </a:path>
                <a:path w="812165" h="911860">
                  <a:moveTo>
                    <a:pt x="553745" y="340245"/>
                  </a:moveTo>
                  <a:lnTo>
                    <a:pt x="540512" y="304952"/>
                  </a:lnTo>
                  <a:lnTo>
                    <a:pt x="205320" y="430644"/>
                  </a:lnTo>
                  <a:lnTo>
                    <a:pt x="218554" y="465937"/>
                  </a:lnTo>
                  <a:lnTo>
                    <a:pt x="553745" y="340245"/>
                  </a:lnTo>
                  <a:close/>
                </a:path>
                <a:path w="812165" h="911860">
                  <a:moveTo>
                    <a:pt x="646379" y="587260"/>
                  </a:moveTo>
                  <a:lnTo>
                    <a:pt x="633145" y="551967"/>
                  </a:lnTo>
                  <a:lnTo>
                    <a:pt x="474370" y="611505"/>
                  </a:lnTo>
                  <a:lnTo>
                    <a:pt x="487603" y="646798"/>
                  </a:lnTo>
                  <a:lnTo>
                    <a:pt x="646379" y="587260"/>
                  </a:lnTo>
                  <a:close/>
                </a:path>
                <a:path w="812165" h="911860">
                  <a:moveTo>
                    <a:pt x="811784" y="706386"/>
                  </a:moveTo>
                  <a:lnTo>
                    <a:pt x="791908" y="653415"/>
                  </a:lnTo>
                  <a:lnTo>
                    <a:pt x="791718" y="652881"/>
                  </a:lnTo>
                  <a:lnTo>
                    <a:pt x="566953" y="53517"/>
                  </a:lnTo>
                  <a:lnTo>
                    <a:pt x="546887" y="0"/>
                  </a:lnTo>
                  <a:lnTo>
                    <a:pt x="0" y="205079"/>
                  </a:lnTo>
                  <a:lnTo>
                    <a:pt x="20066" y="258597"/>
                  </a:lnTo>
                  <a:lnTo>
                    <a:pt x="244830" y="857961"/>
                  </a:lnTo>
                  <a:lnTo>
                    <a:pt x="297751" y="838111"/>
                  </a:lnTo>
                  <a:lnTo>
                    <a:pt x="72999" y="238760"/>
                  </a:lnTo>
                  <a:lnTo>
                    <a:pt x="514032" y="73367"/>
                  </a:lnTo>
                  <a:lnTo>
                    <a:pt x="738784" y="672731"/>
                  </a:lnTo>
                  <a:lnTo>
                    <a:pt x="244830" y="857961"/>
                  </a:lnTo>
                  <a:lnTo>
                    <a:pt x="264896" y="911479"/>
                  </a:lnTo>
                  <a:lnTo>
                    <a:pt x="811784" y="706386"/>
                  </a:lnTo>
                  <a:close/>
                </a:path>
              </a:pathLst>
            </a:custGeom>
            <a:solidFill>
              <a:srgbClr val="007B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449880" y="5126760"/>
              <a:ext cx="149295" cy="149307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5" dirty="0"/>
              <a:t>14</a:t>
            </a:fld>
            <a:endParaRPr spc="-5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7868" y="6358128"/>
            <a:ext cx="755904" cy="291084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449580" y="6192011"/>
            <a:ext cx="8245475" cy="1905"/>
          </a:xfrm>
          <a:custGeom>
            <a:avLst/>
            <a:gdLst/>
            <a:ahLst/>
            <a:cxnLst/>
            <a:rect l="l" t="t" r="r" b="b"/>
            <a:pathLst>
              <a:path w="8245475" h="1904">
                <a:moveTo>
                  <a:pt x="0" y="0"/>
                </a:moveTo>
                <a:lnTo>
                  <a:pt x="8245475" y="1587"/>
                </a:lnTo>
              </a:path>
            </a:pathLst>
          </a:custGeom>
          <a:ln w="3175">
            <a:solidFill>
              <a:srgbClr val="C0C0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5" dirty="0"/>
              <a:t>15</a:t>
            </a:fld>
            <a:endParaRPr spc="-5" dirty="0"/>
          </a:p>
        </p:txBody>
      </p:sp>
      <p:pic>
        <p:nvPicPr>
          <p:cNvPr id="2050" name="Picture 2" descr="Afficher l’image source">
            <a:extLst>
              <a:ext uri="{FF2B5EF4-FFF2-40B4-BE49-F238E27FC236}">
                <a16:creationId xmlns:a16="http://schemas.microsoft.com/office/drawing/2014/main" id="{729BE34E-8CEF-4A73-A9B3-1DB5D0E986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272" y="577215"/>
            <a:ext cx="7192328" cy="4794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62839"/>
            <a:ext cx="744664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3200" dirty="0"/>
              <a:t>1.</a:t>
            </a:r>
            <a:r>
              <a:rPr sz="3200" spc="-5" dirty="0"/>
              <a:t> Objectifs</a:t>
            </a:r>
            <a:r>
              <a:rPr sz="3200" spc="-35" dirty="0"/>
              <a:t> </a:t>
            </a:r>
            <a:r>
              <a:rPr sz="3200" dirty="0"/>
              <a:t>de la</a:t>
            </a:r>
            <a:r>
              <a:rPr sz="3200" spc="-5" dirty="0"/>
              <a:t> révision</a:t>
            </a:r>
            <a:r>
              <a:rPr sz="3200" spc="-30" dirty="0"/>
              <a:t> </a:t>
            </a:r>
            <a:r>
              <a:rPr sz="3200" dirty="0"/>
              <a:t>LPers-RPers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457200" y="732789"/>
            <a:ext cx="407034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solidFill>
                  <a:srgbClr val="007B94"/>
                </a:solidFill>
                <a:latin typeface="Arial"/>
                <a:cs typeface="Arial"/>
              </a:rPr>
              <a:t>—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7200" y="1307414"/>
            <a:ext cx="7679690" cy="23806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7E7E7E"/>
                </a:solidFill>
                <a:latin typeface="Arial"/>
                <a:cs typeface="Arial"/>
              </a:rPr>
              <a:t>Prise</a:t>
            </a:r>
            <a:r>
              <a:rPr sz="2400" b="1" spc="-2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7E7E7E"/>
                </a:solidFill>
                <a:latin typeface="Arial"/>
                <a:cs typeface="Arial"/>
              </a:rPr>
              <a:t>en</a:t>
            </a:r>
            <a:r>
              <a:rPr sz="2400" b="1" spc="-3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7E7E7E"/>
                </a:solidFill>
                <a:latin typeface="Arial"/>
                <a:cs typeface="Arial"/>
              </a:rPr>
              <a:t>compte</a:t>
            </a:r>
            <a:r>
              <a:rPr sz="2400" b="1" spc="-1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7E7E7E"/>
                </a:solidFill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300">
              <a:latin typeface="Arial"/>
              <a:cs typeface="Arial"/>
            </a:endParaRPr>
          </a:p>
          <a:p>
            <a:pPr marL="606425" indent="-343535">
              <a:lnSpc>
                <a:spcPct val="100000"/>
              </a:lnSpc>
              <a:buClr>
                <a:srgbClr val="0099B1"/>
              </a:buClr>
              <a:buChar char="&gt;"/>
              <a:tabLst>
                <a:tab pos="606425" algn="l"/>
                <a:tab pos="607060" algn="l"/>
              </a:tabLst>
            </a:pPr>
            <a:r>
              <a:rPr sz="1600" spc="-5" dirty="0">
                <a:latin typeface="Arial"/>
                <a:cs typeface="Arial"/>
              </a:rPr>
              <a:t>Nouvelle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«Politique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du personnel»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0099B1"/>
              </a:buClr>
              <a:buFont typeface="Arial"/>
              <a:buChar char="&gt;"/>
            </a:pPr>
            <a:endParaRPr sz="1850">
              <a:latin typeface="Arial"/>
              <a:cs typeface="Arial"/>
            </a:endParaRPr>
          </a:p>
          <a:p>
            <a:pPr marL="606425" indent="-343535">
              <a:lnSpc>
                <a:spcPct val="100000"/>
              </a:lnSpc>
              <a:buClr>
                <a:srgbClr val="0099B1"/>
              </a:buClr>
              <a:buChar char="&gt;"/>
              <a:tabLst>
                <a:tab pos="606425" algn="l"/>
                <a:tab pos="607060" algn="l"/>
              </a:tabLst>
            </a:pPr>
            <a:r>
              <a:rPr sz="1600" spc="-5" dirty="0">
                <a:latin typeface="Arial"/>
                <a:cs typeface="Arial"/>
              </a:rPr>
              <a:t>Changements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récents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dans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le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monde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du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travail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0099B1"/>
              </a:buClr>
              <a:buFont typeface="Arial"/>
              <a:buChar char="&gt;"/>
            </a:pPr>
            <a:endParaRPr sz="1850">
              <a:latin typeface="Arial"/>
              <a:cs typeface="Arial"/>
            </a:endParaRPr>
          </a:p>
          <a:p>
            <a:pPr marL="606425" indent="-343535">
              <a:lnSpc>
                <a:spcPct val="100000"/>
              </a:lnSpc>
              <a:buClr>
                <a:srgbClr val="0099B1"/>
              </a:buClr>
              <a:buChar char="&gt;"/>
              <a:tabLst>
                <a:tab pos="606425" algn="l"/>
                <a:tab pos="607060" algn="l"/>
              </a:tabLst>
            </a:pPr>
            <a:r>
              <a:rPr sz="1600" spc="-5" dirty="0">
                <a:latin typeface="Arial"/>
                <a:cs typeface="Arial"/>
              </a:rPr>
              <a:t>Capacité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de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l’Etat à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rester</a:t>
            </a:r>
            <a:r>
              <a:rPr sz="1600" spc="2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un </a:t>
            </a:r>
            <a:r>
              <a:rPr sz="1600" spc="-10" dirty="0">
                <a:latin typeface="Arial"/>
                <a:cs typeface="Arial"/>
              </a:rPr>
              <a:t>employeur</a:t>
            </a:r>
            <a:r>
              <a:rPr sz="1600" spc="3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attractif,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compétitif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et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social,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avec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des</a:t>
            </a:r>
            <a:endParaRPr sz="1600">
              <a:latin typeface="Arial"/>
              <a:cs typeface="Arial"/>
            </a:endParaRPr>
          </a:p>
          <a:p>
            <a:pPr marL="606425">
              <a:lnSpc>
                <a:spcPct val="100000"/>
              </a:lnSpc>
              <a:spcBef>
                <a:spcPts val="960"/>
              </a:spcBef>
            </a:pPr>
            <a:r>
              <a:rPr sz="1600" spc="-5" dirty="0">
                <a:latin typeface="Arial"/>
                <a:cs typeface="Arial"/>
              </a:rPr>
              <a:t>conditions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de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travail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modernes</a:t>
            </a:r>
            <a:endParaRPr sz="16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17974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26856" y="6481673"/>
            <a:ext cx="9588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7868" y="6358128"/>
            <a:ext cx="755904" cy="291084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2504058" y="6286296"/>
            <a:ext cx="2660015" cy="358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9000"/>
              </a:lnSpc>
              <a:spcBef>
                <a:spcPts val="100"/>
              </a:spcBef>
            </a:pPr>
            <a:r>
              <a:rPr sz="1000" b="1" spc="-5" dirty="0">
                <a:latin typeface="Arial"/>
                <a:cs typeface="Arial"/>
              </a:rPr>
              <a:t>Service du personnel et d’organisation </a:t>
            </a:r>
            <a:r>
              <a:rPr sz="1000" spc="-10" dirty="0">
                <a:latin typeface="Arial"/>
                <a:cs typeface="Arial"/>
              </a:rPr>
              <a:t>SPO </a:t>
            </a:r>
            <a:r>
              <a:rPr sz="1000" spc="-26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24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novembre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2021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49580" y="6192011"/>
            <a:ext cx="8245475" cy="1905"/>
          </a:xfrm>
          <a:custGeom>
            <a:avLst/>
            <a:gdLst/>
            <a:ahLst/>
            <a:cxnLst/>
            <a:rect l="l" t="t" r="r" b="b"/>
            <a:pathLst>
              <a:path w="8245475" h="1904">
                <a:moveTo>
                  <a:pt x="0" y="0"/>
                </a:moveTo>
                <a:lnTo>
                  <a:pt x="8245475" y="1587"/>
                </a:lnTo>
              </a:path>
            </a:pathLst>
          </a:custGeom>
          <a:ln w="3175">
            <a:solidFill>
              <a:srgbClr val="C0C0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57200" y="262839"/>
            <a:ext cx="768794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3200" dirty="0"/>
              <a:t>2.</a:t>
            </a:r>
            <a:r>
              <a:rPr sz="3200" spc="-5" dirty="0"/>
              <a:t> Objectifs</a:t>
            </a:r>
            <a:r>
              <a:rPr sz="3200" spc="-40" dirty="0"/>
              <a:t> </a:t>
            </a:r>
            <a:r>
              <a:rPr sz="3200" dirty="0"/>
              <a:t>de la</a:t>
            </a:r>
            <a:r>
              <a:rPr sz="3200" spc="-10" dirty="0"/>
              <a:t> </a:t>
            </a:r>
            <a:r>
              <a:rPr sz="3200" dirty="0"/>
              <a:t>politique</a:t>
            </a:r>
            <a:r>
              <a:rPr sz="3200" spc="-35" dirty="0"/>
              <a:t> </a:t>
            </a:r>
            <a:r>
              <a:rPr sz="3200" dirty="0"/>
              <a:t>du</a:t>
            </a:r>
            <a:r>
              <a:rPr sz="3200" spc="-20" dirty="0"/>
              <a:t> </a:t>
            </a:r>
            <a:r>
              <a:rPr sz="3200" spc="-5" dirty="0"/>
              <a:t>personnel</a:t>
            </a:r>
            <a:endParaRPr sz="3200"/>
          </a:p>
        </p:txBody>
      </p:sp>
      <p:sp>
        <p:nvSpPr>
          <p:cNvPr id="7" name="object 7"/>
          <p:cNvSpPr txBox="1"/>
          <p:nvPr/>
        </p:nvSpPr>
        <p:spPr>
          <a:xfrm>
            <a:off x="457200" y="651088"/>
            <a:ext cx="7840980" cy="494474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745"/>
              </a:spcBef>
            </a:pPr>
            <a:r>
              <a:rPr sz="3200" b="1" dirty="0">
                <a:solidFill>
                  <a:srgbClr val="007B94"/>
                </a:solidFill>
                <a:latin typeface="Arial"/>
                <a:cs typeface="Arial"/>
              </a:rPr>
              <a:t>—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50"/>
              </a:spcBef>
            </a:pPr>
            <a:r>
              <a:rPr sz="2400" b="1" dirty="0">
                <a:solidFill>
                  <a:srgbClr val="7E7E7E"/>
                </a:solidFill>
                <a:latin typeface="Arial"/>
                <a:cs typeface="Arial"/>
              </a:rPr>
              <a:t>Art.</a:t>
            </a:r>
            <a:r>
              <a:rPr sz="2400" b="1" spc="-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7E7E7E"/>
                </a:solidFill>
                <a:latin typeface="Arial"/>
                <a:cs typeface="Arial"/>
              </a:rPr>
              <a:t>4</a:t>
            </a:r>
            <a:r>
              <a:rPr sz="2400" b="1" spc="-1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7E7E7E"/>
                </a:solidFill>
                <a:latin typeface="Arial"/>
                <a:cs typeface="Arial"/>
              </a:rPr>
              <a:t>LPers</a:t>
            </a:r>
            <a:r>
              <a:rPr sz="2400" b="1" spc="-1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3200" b="1" spc="5" dirty="0">
                <a:solidFill>
                  <a:srgbClr val="7E7E7E"/>
                </a:solidFill>
                <a:latin typeface="Arial"/>
                <a:cs typeface="Arial"/>
              </a:rPr>
              <a:t>→</a:t>
            </a:r>
            <a:r>
              <a:rPr sz="3200" b="1" spc="-1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7E7E7E"/>
                </a:solidFill>
                <a:latin typeface="Arial"/>
                <a:cs typeface="Arial"/>
              </a:rPr>
              <a:t>nouveaux</a:t>
            </a:r>
            <a:r>
              <a:rPr sz="2400" b="1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7E7E7E"/>
                </a:solidFill>
                <a:latin typeface="Arial"/>
                <a:cs typeface="Arial"/>
              </a:rPr>
              <a:t>principes</a:t>
            </a:r>
            <a:endParaRPr sz="2400">
              <a:latin typeface="Arial"/>
              <a:cs typeface="Arial"/>
            </a:endParaRPr>
          </a:p>
          <a:p>
            <a:pPr marL="738505" indent="-343535">
              <a:lnSpc>
                <a:spcPct val="100000"/>
              </a:lnSpc>
              <a:spcBef>
                <a:spcPts val="1290"/>
              </a:spcBef>
              <a:buClr>
                <a:srgbClr val="007B94"/>
              </a:buClr>
              <a:buChar char="&gt;"/>
              <a:tabLst>
                <a:tab pos="737870" algn="l"/>
                <a:tab pos="739140" algn="l"/>
              </a:tabLst>
            </a:pPr>
            <a:r>
              <a:rPr sz="1600" spc="-5" dirty="0">
                <a:latin typeface="Arial"/>
                <a:cs typeface="Arial"/>
              </a:rPr>
              <a:t>Conciliation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de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la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vie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personnelle et</a:t>
            </a:r>
            <a:r>
              <a:rPr sz="1600" spc="2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de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la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vie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professionnelle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007B94"/>
              </a:buClr>
              <a:buFont typeface="Arial"/>
              <a:buChar char="&gt;"/>
            </a:pPr>
            <a:endParaRPr sz="1400">
              <a:latin typeface="Arial"/>
              <a:cs typeface="Arial"/>
            </a:endParaRPr>
          </a:p>
          <a:p>
            <a:pPr marL="738505" indent="-343535">
              <a:lnSpc>
                <a:spcPct val="100000"/>
              </a:lnSpc>
              <a:buClr>
                <a:srgbClr val="007B94"/>
              </a:buClr>
              <a:buChar char="&gt;"/>
              <a:tabLst>
                <a:tab pos="737870" algn="l"/>
                <a:tab pos="739140" algn="l"/>
              </a:tabLst>
            </a:pPr>
            <a:r>
              <a:rPr sz="1600" spc="-5" dirty="0">
                <a:latin typeface="Arial"/>
                <a:cs typeface="Arial"/>
              </a:rPr>
              <a:t>Encouragement</a:t>
            </a:r>
            <a:r>
              <a:rPr sz="1600" spc="2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de</a:t>
            </a:r>
            <a:r>
              <a:rPr sz="1600" spc="2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nouvelles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formes</a:t>
            </a:r>
            <a:r>
              <a:rPr sz="1600" spc="2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flexibles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de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travail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et</a:t>
            </a:r>
            <a:r>
              <a:rPr sz="1600" spc="3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de</a:t>
            </a:r>
            <a:r>
              <a:rPr sz="1600" spc="2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temps</a:t>
            </a:r>
            <a:r>
              <a:rPr sz="1600" spc="3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de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travail</a:t>
            </a:r>
            <a:endParaRPr sz="1600">
              <a:latin typeface="Arial"/>
              <a:cs typeface="Arial"/>
            </a:endParaRPr>
          </a:p>
          <a:p>
            <a:pPr marL="738505" marR="5080" indent="-342900">
              <a:lnSpc>
                <a:spcPct val="150100"/>
              </a:lnSpc>
              <a:spcBef>
                <a:spcPts val="705"/>
              </a:spcBef>
              <a:buClr>
                <a:srgbClr val="007B94"/>
              </a:buClr>
              <a:buChar char="&gt;"/>
              <a:tabLst>
                <a:tab pos="737870" algn="l"/>
                <a:tab pos="739140" algn="l"/>
              </a:tabLst>
            </a:pPr>
            <a:r>
              <a:rPr sz="1600" spc="-5" dirty="0">
                <a:latin typeface="Arial"/>
                <a:cs typeface="Arial"/>
              </a:rPr>
              <a:t>Développement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des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compétences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et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du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potentiel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des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collaborateurs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et 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collaboratrices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et</a:t>
            </a:r>
            <a:r>
              <a:rPr sz="1600" spc="3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des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cadres,</a:t>
            </a:r>
            <a:r>
              <a:rPr sz="1600" spc="3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notamment</a:t>
            </a:r>
            <a:r>
              <a:rPr sz="1600" spc="4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par</a:t>
            </a:r>
            <a:r>
              <a:rPr sz="1600" spc="2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la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formation,</a:t>
            </a:r>
            <a:r>
              <a:rPr sz="1600" spc="4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en</a:t>
            </a:r>
            <a:r>
              <a:rPr sz="1600" spc="3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fonction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de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leurs </a:t>
            </a:r>
            <a:r>
              <a:rPr sz="1600" spc="-43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aptitudes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et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leurs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qualifications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007B94"/>
              </a:buClr>
              <a:buFont typeface="Arial"/>
              <a:buChar char="&gt;"/>
            </a:pPr>
            <a:endParaRPr sz="1400">
              <a:latin typeface="Arial"/>
              <a:cs typeface="Arial"/>
            </a:endParaRPr>
          </a:p>
          <a:p>
            <a:pPr marL="738505" indent="-343535">
              <a:lnSpc>
                <a:spcPct val="100000"/>
              </a:lnSpc>
              <a:spcBef>
                <a:spcPts val="5"/>
              </a:spcBef>
              <a:buClr>
                <a:srgbClr val="007B94"/>
              </a:buClr>
              <a:buChar char="&gt;"/>
              <a:tabLst>
                <a:tab pos="737870" algn="l"/>
                <a:tab pos="739140" algn="l"/>
              </a:tabLst>
            </a:pPr>
            <a:r>
              <a:rPr sz="1600" spc="-5" dirty="0">
                <a:latin typeface="Arial"/>
                <a:cs typeface="Arial"/>
              </a:rPr>
              <a:t>Promotion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de</a:t>
            </a:r>
            <a:r>
              <a:rPr sz="1600" dirty="0">
                <a:latin typeface="Arial"/>
                <a:cs typeface="Arial"/>
              </a:rPr>
              <a:t> la </a:t>
            </a:r>
            <a:r>
              <a:rPr sz="1600" spc="-5" dirty="0">
                <a:latin typeface="Arial"/>
                <a:cs typeface="Arial"/>
              </a:rPr>
              <a:t>santé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et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de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la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sécurité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au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travail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007B94"/>
              </a:buClr>
              <a:buFont typeface="Arial"/>
              <a:buChar char="&gt;"/>
            </a:pPr>
            <a:endParaRPr sz="1400">
              <a:latin typeface="Arial"/>
              <a:cs typeface="Arial"/>
            </a:endParaRPr>
          </a:p>
          <a:p>
            <a:pPr marL="738505" indent="-343535">
              <a:lnSpc>
                <a:spcPct val="100000"/>
              </a:lnSpc>
              <a:buClr>
                <a:srgbClr val="007B94"/>
              </a:buClr>
              <a:buChar char="&gt;"/>
              <a:tabLst>
                <a:tab pos="737870" algn="l"/>
                <a:tab pos="739140" algn="l"/>
              </a:tabLst>
            </a:pPr>
            <a:r>
              <a:rPr sz="1600" spc="-5" dirty="0">
                <a:latin typeface="Arial"/>
                <a:cs typeface="Arial"/>
              </a:rPr>
              <a:t>Attractivité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de</a:t>
            </a:r>
            <a:r>
              <a:rPr sz="1600" spc="2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l’Etat-employeur</a:t>
            </a:r>
            <a:r>
              <a:rPr sz="1600" spc="2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afin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d’assurer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l’engagement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et</a:t>
            </a:r>
            <a:r>
              <a:rPr sz="1600" spc="2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la fidélisation</a:t>
            </a:r>
            <a:r>
              <a:rPr sz="1600" spc="-10" dirty="0">
                <a:latin typeface="Arial"/>
                <a:cs typeface="Arial"/>
              </a:rPr>
              <a:t> du</a:t>
            </a:r>
            <a:endParaRPr sz="1600">
              <a:latin typeface="Arial"/>
              <a:cs typeface="Arial"/>
            </a:endParaRPr>
          </a:p>
          <a:p>
            <a:pPr marL="738505">
              <a:lnSpc>
                <a:spcPct val="100000"/>
              </a:lnSpc>
              <a:spcBef>
                <a:spcPts val="960"/>
              </a:spcBef>
            </a:pPr>
            <a:r>
              <a:rPr sz="1600" spc="-5" dirty="0">
                <a:latin typeface="Arial"/>
                <a:cs typeface="Arial"/>
              </a:rPr>
              <a:t>personnel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450">
              <a:latin typeface="Arial"/>
              <a:cs typeface="Arial"/>
            </a:endParaRPr>
          </a:p>
          <a:p>
            <a:pPr marL="738505" indent="-343535">
              <a:lnSpc>
                <a:spcPct val="100000"/>
              </a:lnSpc>
              <a:spcBef>
                <a:spcPts val="5"/>
              </a:spcBef>
              <a:buClr>
                <a:srgbClr val="007B94"/>
              </a:buClr>
              <a:buChar char="&gt;"/>
              <a:tabLst>
                <a:tab pos="737870" algn="l"/>
                <a:tab pos="739140" algn="l"/>
              </a:tabLst>
            </a:pPr>
            <a:r>
              <a:rPr sz="1600" spc="-5" dirty="0">
                <a:latin typeface="Arial"/>
                <a:cs typeface="Arial"/>
              </a:rPr>
              <a:t>Encouragement</a:t>
            </a:r>
            <a:r>
              <a:rPr sz="1600" spc="2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des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comportements</a:t>
            </a:r>
            <a:r>
              <a:rPr sz="1600" spc="5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écologiques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et</a:t>
            </a:r>
            <a:r>
              <a:rPr sz="1600" spc="2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la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promotion</a:t>
            </a:r>
            <a:r>
              <a:rPr sz="1600" spc="2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de</a:t>
            </a:r>
            <a:r>
              <a:rPr sz="1600" spc="3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la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mobilité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62839"/>
            <a:ext cx="525843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3200" dirty="0"/>
              <a:t>3.</a:t>
            </a:r>
            <a:r>
              <a:rPr sz="3200" spc="-30" dirty="0"/>
              <a:t> </a:t>
            </a:r>
            <a:r>
              <a:rPr sz="3200" spc="-5" dirty="0"/>
              <a:t>Principaux</a:t>
            </a:r>
            <a:r>
              <a:rPr sz="3200" spc="-55" dirty="0"/>
              <a:t> </a:t>
            </a:r>
            <a:r>
              <a:rPr sz="3200" dirty="0"/>
              <a:t>changements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457200" y="732789"/>
            <a:ext cx="407034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solidFill>
                  <a:srgbClr val="007B94"/>
                </a:solidFill>
                <a:latin typeface="Arial"/>
                <a:cs typeface="Arial"/>
              </a:rPr>
              <a:t>—</a:t>
            </a:r>
            <a:endParaRPr sz="320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60192" y="2421635"/>
            <a:ext cx="2676144" cy="1714500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5" dirty="0"/>
              <a:t>4</a:t>
            </a:fld>
            <a:endParaRPr spc="-5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79603"/>
            <a:ext cx="8096250" cy="497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3100" spc="-5" dirty="0"/>
              <a:t>3.1</a:t>
            </a:r>
            <a:r>
              <a:rPr sz="3100" spc="15" dirty="0"/>
              <a:t> </a:t>
            </a:r>
            <a:r>
              <a:rPr sz="3100" spc="-5" dirty="0"/>
              <a:t>Conciliation</a:t>
            </a:r>
            <a:r>
              <a:rPr sz="3100" spc="15" dirty="0"/>
              <a:t> </a:t>
            </a:r>
            <a:r>
              <a:rPr sz="3100" spc="-10" dirty="0"/>
              <a:t>vie</a:t>
            </a:r>
            <a:r>
              <a:rPr sz="3100" spc="20" dirty="0"/>
              <a:t> </a:t>
            </a:r>
            <a:r>
              <a:rPr sz="3100" spc="-5" dirty="0"/>
              <a:t>privée</a:t>
            </a:r>
            <a:r>
              <a:rPr sz="3100" spc="55" dirty="0"/>
              <a:t> </a:t>
            </a:r>
            <a:r>
              <a:rPr sz="3100" spc="-5" dirty="0"/>
              <a:t>-</a:t>
            </a:r>
            <a:r>
              <a:rPr sz="3100" spc="15" dirty="0"/>
              <a:t> </a:t>
            </a:r>
            <a:r>
              <a:rPr sz="3100" spc="-5" dirty="0"/>
              <a:t>professionnelle</a:t>
            </a:r>
            <a:endParaRPr sz="3100"/>
          </a:p>
        </p:txBody>
      </p:sp>
      <p:sp>
        <p:nvSpPr>
          <p:cNvPr id="3" name="object 3"/>
          <p:cNvSpPr txBox="1"/>
          <p:nvPr/>
        </p:nvSpPr>
        <p:spPr>
          <a:xfrm>
            <a:off x="457200" y="617648"/>
            <a:ext cx="7780655" cy="5107305"/>
          </a:xfrm>
          <a:prstGeom prst="rect">
            <a:avLst/>
          </a:prstGeom>
        </p:spPr>
        <p:txBody>
          <a:bodyPr vert="horz" wrap="square" lIns="0" tIns="1282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10"/>
              </a:spcBef>
            </a:pPr>
            <a:r>
              <a:rPr sz="3200" b="1" dirty="0">
                <a:solidFill>
                  <a:srgbClr val="007B94"/>
                </a:solidFill>
                <a:latin typeface="Arial"/>
                <a:cs typeface="Arial"/>
              </a:rPr>
              <a:t>—</a:t>
            </a:r>
            <a:endParaRPr sz="3200">
              <a:latin typeface="Arial"/>
              <a:cs typeface="Arial"/>
            </a:endParaRPr>
          </a:p>
          <a:p>
            <a:pPr marL="762000" lvl="2" indent="-762635">
              <a:lnSpc>
                <a:spcPct val="100000"/>
              </a:lnSpc>
              <a:spcBef>
                <a:spcPts val="680"/>
              </a:spcBef>
              <a:buAutoNum type="arabicPeriod"/>
              <a:tabLst>
                <a:tab pos="762635" algn="l"/>
              </a:tabLst>
            </a:pPr>
            <a:r>
              <a:rPr sz="2400" b="1" spc="-5" dirty="0">
                <a:solidFill>
                  <a:srgbClr val="7E7E7E"/>
                </a:solidFill>
                <a:latin typeface="Arial"/>
                <a:cs typeface="Arial"/>
              </a:rPr>
              <a:t>Nouveaux</a:t>
            </a:r>
            <a:r>
              <a:rPr sz="2400" b="1" spc="-2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7E7E7E"/>
                </a:solidFill>
                <a:latin typeface="Arial"/>
                <a:cs typeface="Arial"/>
              </a:rPr>
              <a:t>congés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955"/>
              </a:spcBef>
            </a:pPr>
            <a:r>
              <a:rPr sz="2000" b="1" dirty="0">
                <a:solidFill>
                  <a:srgbClr val="007B94"/>
                </a:solidFill>
                <a:latin typeface="Arial"/>
                <a:cs typeface="Arial"/>
              </a:rPr>
              <a:t>Congé pour</a:t>
            </a:r>
            <a:r>
              <a:rPr sz="2000" b="1" spc="-15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7B94"/>
                </a:solidFill>
                <a:latin typeface="Arial"/>
                <a:cs typeface="Arial"/>
              </a:rPr>
              <a:t>proches</a:t>
            </a:r>
            <a:r>
              <a:rPr sz="2000" b="1" spc="-10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7B94"/>
                </a:solidFill>
                <a:latin typeface="Arial"/>
                <a:cs typeface="Arial"/>
              </a:rPr>
              <a:t>aidants</a:t>
            </a:r>
            <a:r>
              <a:rPr sz="2000" b="1" spc="-20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7B94"/>
                </a:solidFill>
                <a:latin typeface="Arial"/>
                <a:cs typeface="Arial"/>
              </a:rPr>
              <a:t>(art.</a:t>
            </a:r>
            <a:r>
              <a:rPr sz="1600" b="1" spc="40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7B94"/>
                </a:solidFill>
                <a:latin typeface="Arial"/>
                <a:cs typeface="Arial"/>
              </a:rPr>
              <a:t>67</a:t>
            </a:r>
            <a:r>
              <a:rPr sz="1600" b="1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7B94"/>
                </a:solidFill>
                <a:latin typeface="Arial"/>
                <a:cs typeface="Arial"/>
              </a:rPr>
              <a:t>al.</a:t>
            </a:r>
            <a:r>
              <a:rPr sz="1600" b="1" spc="30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7B94"/>
                </a:solidFill>
                <a:latin typeface="Arial"/>
                <a:cs typeface="Arial"/>
              </a:rPr>
              <a:t>1</a:t>
            </a:r>
            <a:r>
              <a:rPr sz="1600" b="1" spc="-25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7B94"/>
                </a:solidFill>
                <a:latin typeface="Arial"/>
                <a:cs typeface="Arial"/>
              </a:rPr>
              <a:t>let.i</a:t>
            </a:r>
            <a:r>
              <a:rPr sz="1600" b="1" spc="35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7B94"/>
                </a:solidFill>
                <a:latin typeface="Arial"/>
                <a:cs typeface="Arial"/>
              </a:rPr>
              <a:t>RPers)</a:t>
            </a:r>
            <a:endParaRPr sz="1600">
              <a:latin typeface="Arial"/>
              <a:cs typeface="Arial"/>
            </a:endParaRPr>
          </a:p>
          <a:p>
            <a:pPr marL="609600" lvl="3" indent="-343535">
              <a:lnSpc>
                <a:spcPct val="100000"/>
              </a:lnSpc>
              <a:spcBef>
                <a:spcPts val="1660"/>
              </a:spcBef>
              <a:buClr>
                <a:srgbClr val="007B94"/>
              </a:buClr>
              <a:buFont typeface="Arial"/>
              <a:buChar char="&gt;"/>
              <a:tabLst>
                <a:tab pos="609600" algn="l"/>
                <a:tab pos="610235" algn="l"/>
              </a:tabLst>
            </a:pPr>
            <a:r>
              <a:rPr sz="1600" b="1" spc="-40" dirty="0">
                <a:latin typeface="Arial"/>
                <a:cs typeface="Arial"/>
              </a:rPr>
              <a:t>Tout</a:t>
            </a:r>
            <a:r>
              <a:rPr sz="1600" b="1" spc="1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membre</a:t>
            </a:r>
            <a:r>
              <a:rPr sz="1600" b="1" spc="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de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la famille/partenaire:</a:t>
            </a:r>
            <a:endParaRPr sz="1600">
              <a:latin typeface="Arial"/>
              <a:cs typeface="Arial"/>
            </a:endParaRPr>
          </a:p>
          <a:p>
            <a:pPr marL="873125" marR="5080" lvl="4" indent="-342900">
              <a:lnSpc>
                <a:spcPct val="150000"/>
              </a:lnSpc>
              <a:spcBef>
                <a:spcPts val="600"/>
              </a:spcBef>
              <a:buClr>
                <a:srgbClr val="007B94"/>
              </a:buClr>
              <a:buChar char="&gt;"/>
              <a:tabLst>
                <a:tab pos="873125" algn="l"/>
                <a:tab pos="873760" algn="l"/>
              </a:tabLst>
            </a:pPr>
            <a:r>
              <a:rPr sz="1600" spc="-5" dirty="0">
                <a:latin typeface="Arial"/>
                <a:cs typeface="Arial"/>
              </a:rPr>
              <a:t>Parents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en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ligne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directe,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frères,</a:t>
            </a:r>
            <a:r>
              <a:rPr sz="1600" spc="3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sœurs,</a:t>
            </a:r>
            <a:r>
              <a:rPr sz="1600" spc="4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conjoint-e,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beaux-parents,</a:t>
            </a:r>
            <a:r>
              <a:rPr sz="1600" spc="4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partenaire </a:t>
            </a:r>
            <a:r>
              <a:rPr sz="1600" spc="-43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faisant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ménage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commun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depuis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5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ans</a:t>
            </a:r>
            <a:endParaRPr sz="1600">
              <a:latin typeface="Arial"/>
              <a:cs typeface="Arial"/>
            </a:endParaRPr>
          </a:p>
          <a:p>
            <a:pPr marL="873125" lvl="4" indent="-343535">
              <a:lnSpc>
                <a:spcPct val="100000"/>
              </a:lnSpc>
              <a:spcBef>
                <a:spcPts val="1560"/>
              </a:spcBef>
              <a:buClr>
                <a:srgbClr val="007B94"/>
              </a:buClr>
              <a:buChar char="&gt;"/>
              <a:tabLst>
                <a:tab pos="873125" algn="l"/>
                <a:tab pos="873760" algn="l"/>
              </a:tabLst>
            </a:pPr>
            <a:r>
              <a:rPr sz="1600" spc="-5" dirty="0">
                <a:latin typeface="Arial"/>
                <a:cs typeface="Arial"/>
              </a:rPr>
              <a:t>Enfants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non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compris: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toujours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5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jours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par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an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et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enfant</a:t>
            </a:r>
            <a:endParaRPr sz="1600">
              <a:latin typeface="Arial"/>
              <a:cs typeface="Arial"/>
            </a:endParaRPr>
          </a:p>
          <a:p>
            <a:pPr marL="873125" lvl="4" indent="-343535">
              <a:lnSpc>
                <a:spcPct val="100000"/>
              </a:lnSpc>
              <a:spcBef>
                <a:spcPts val="1560"/>
              </a:spcBef>
              <a:buClr>
                <a:srgbClr val="007B94"/>
              </a:buClr>
              <a:buChar char="&gt;"/>
              <a:tabLst>
                <a:tab pos="873125" algn="l"/>
                <a:tab pos="873760" algn="l"/>
              </a:tabLst>
            </a:pPr>
            <a:r>
              <a:rPr sz="1600" spc="-5" dirty="0">
                <a:latin typeface="Arial"/>
                <a:cs typeface="Arial"/>
              </a:rPr>
              <a:t>Certificat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médical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pour</a:t>
            </a:r>
            <a:r>
              <a:rPr sz="1600" spc="2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enfant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non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nécessaire</a:t>
            </a:r>
            <a:endParaRPr sz="1600">
              <a:latin typeface="Arial"/>
              <a:cs typeface="Arial"/>
            </a:endParaRPr>
          </a:p>
          <a:p>
            <a:pPr marL="609600" lvl="3" indent="-343535">
              <a:lnSpc>
                <a:spcPct val="100000"/>
              </a:lnSpc>
              <a:spcBef>
                <a:spcPts val="1565"/>
              </a:spcBef>
              <a:buClr>
                <a:srgbClr val="007B94"/>
              </a:buClr>
              <a:buFont typeface="Arial"/>
              <a:buChar char="&gt;"/>
              <a:tabLst>
                <a:tab pos="609600" algn="l"/>
                <a:tab pos="610235" algn="l"/>
              </a:tabLst>
            </a:pPr>
            <a:r>
              <a:rPr sz="1600" b="1" spc="-10" dirty="0">
                <a:latin typeface="Arial"/>
                <a:cs typeface="Arial"/>
              </a:rPr>
              <a:t>Atteinte</a:t>
            </a:r>
            <a:r>
              <a:rPr sz="1600" b="1" spc="6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à</a:t>
            </a:r>
            <a:r>
              <a:rPr sz="1600" b="1" spc="1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la</a:t>
            </a:r>
            <a:r>
              <a:rPr sz="1600" b="1" spc="1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santé</a:t>
            </a:r>
            <a:r>
              <a:rPr sz="1600" spc="-5" dirty="0">
                <a:latin typeface="Arial"/>
                <a:cs typeface="Arial"/>
              </a:rPr>
              <a:t>:</a:t>
            </a:r>
            <a:r>
              <a:rPr sz="1600" spc="2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maladie, accident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/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pas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de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notion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de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gravité</a:t>
            </a:r>
            <a:endParaRPr sz="1600">
              <a:latin typeface="Arial"/>
              <a:cs typeface="Arial"/>
            </a:endParaRPr>
          </a:p>
          <a:p>
            <a:pPr marL="609600" lvl="3" indent="-343535">
              <a:lnSpc>
                <a:spcPct val="100000"/>
              </a:lnSpc>
              <a:spcBef>
                <a:spcPts val="1560"/>
              </a:spcBef>
              <a:buClr>
                <a:srgbClr val="007B94"/>
              </a:buClr>
              <a:buFont typeface="Arial"/>
              <a:buChar char="&gt;"/>
              <a:tabLst>
                <a:tab pos="609600" algn="l"/>
                <a:tab pos="610235" algn="l"/>
              </a:tabLst>
            </a:pPr>
            <a:r>
              <a:rPr sz="1600" b="1" spc="-5" dirty="0">
                <a:latin typeface="Arial"/>
                <a:cs typeface="Arial"/>
              </a:rPr>
              <a:t>3</a:t>
            </a:r>
            <a:r>
              <a:rPr sz="1600" b="1" spc="-1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jours</a:t>
            </a:r>
            <a:r>
              <a:rPr sz="1600" b="1" spc="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par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cas (affection),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10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jours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maximum</a:t>
            </a:r>
            <a:endParaRPr sz="1600">
              <a:latin typeface="Arial"/>
              <a:cs typeface="Arial"/>
            </a:endParaRPr>
          </a:p>
          <a:p>
            <a:pPr marL="609600" lvl="3" indent="-343535">
              <a:lnSpc>
                <a:spcPct val="100000"/>
              </a:lnSpc>
              <a:spcBef>
                <a:spcPts val="1560"/>
              </a:spcBef>
              <a:buClr>
                <a:srgbClr val="007B94"/>
              </a:buClr>
              <a:buChar char="&gt;"/>
              <a:tabLst>
                <a:tab pos="609600" algn="l"/>
                <a:tab pos="610235" algn="l"/>
              </a:tabLst>
            </a:pPr>
            <a:r>
              <a:rPr sz="1600" spc="-5" dirty="0">
                <a:latin typeface="Arial"/>
                <a:cs typeface="Arial"/>
              </a:rPr>
              <a:t>Congé </a:t>
            </a:r>
            <a:r>
              <a:rPr sz="1600" dirty="0">
                <a:latin typeface="Arial"/>
                <a:cs typeface="Arial"/>
              </a:rPr>
              <a:t>limité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au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temps</a:t>
            </a:r>
            <a:r>
              <a:rPr sz="1600" spc="2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nécessaire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à la prise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en charge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400633" y="5104917"/>
            <a:ext cx="405130" cy="171450"/>
          </a:xfrm>
          <a:custGeom>
            <a:avLst/>
            <a:gdLst/>
            <a:ahLst/>
            <a:cxnLst/>
            <a:rect l="l" t="t" r="r" b="b"/>
            <a:pathLst>
              <a:path w="405129" h="171450">
                <a:moveTo>
                  <a:pt x="262293" y="42633"/>
                </a:moveTo>
                <a:lnTo>
                  <a:pt x="123621" y="84201"/>
                </a:lnTo>
                <a:lnTo>
                  <a:pt x="113677" y="51473"/>
                </a:lnTo>
                <a:lnTo>
                  <a:pt x="109639" y="43878"/>
                </a:lnTo>
                <a:lnTo>
                  <a:pt x="103238" y="38646"/>
                </a:lnTo>
                <a:lnTo>
                  <a:pt x="95326" y="36195"/>
                </a:lnTo>
                <a:lnTo>
                  <a:pt x="86766" y="36995"/>
                </a:lnTo>
                <a:lnTo>
                  <a:pt x="79235" y="41071"/>
                </a:lnTo>
                <a:lnTo>
                  <a:pt x="74002" y="47498"/>
                </a:lnTo>
                <a:lnTo>
                  <a:pt x="71564" y="55422"/>
                </a:lnTo>
                <a:lnTo>
                  <a:pt x="72390" y="63957"/>
                </a:lnTo>
                <a:lnTo>
                  <a:pt x="82283" y="96570"/>
                </a:lnTo>
                <a:lnTo>
                  <a:pt x="20548" y="115074"/>
                </a:lnTo>
                <a:lnTo>
                  <a:pt x="10426" y="120383"/>
                </a:lnTo>
                <a:lnTo>
                  <a:pt x="3365" y="128866"/>
                </a:lnTo>
                <a:lnTo>
                  <a:pt x="0" y="139395"/>
                </a:lnTo>
                <a:lnTo>
                  <a:pt x="952" y="150812"/>
                </a:lnTo>
                <a:lnTo>
                  <a:pt x="6248" y="160947"/>
                </a:lnTo>
                <a:lnTo>
                  <a:pt x="14706" y="168021"/>
                </a:lnTo>
                <a:lnTo>
                  <a:pt x="25196" y="171411"/>
                </a:lnTo>
                <a:lnTo>
                  <a:pt x="36855" y="170332"/>
                </a:lnTo>
                <a:lnTo>
                  <a:pt x="233705" y="111417"/>
                </a:lnTo>
                <a:lnTo>
                  <a:pt x="262293" y="42633"/>
                </a:lnTo>
                <a:close/>
              </a:path>
              <a:path w="405129" h="171450">
                <a:moveTo>
                  <a:pt x="362229" y="42722"/>
                </a:moveTo>
                <a:lnTo>
                  <a:pt x="357809" y="35382"/>
                </a:lnTo>
                <a:lnTo>
                  <a:pt x="350126" y="28448"/>
                </a:lnTo>
                <a:lnTo>
                  <a:pt x="340791" y="24015"/>
                </a:lnTo>
                <a:lnTo>
                  <a:pt x="330352" y="22453"/>
                </a:lnTo>
                <a:lnTo>
                  <a:pt x="319925" y="24015"/>
                </a:lnTo>
                <a:lnTo>
                  <a:pt x="310578" y="28448"/>
                </a:lnTo>
                <a:lnTo>
                  <a:pt x="302895" y="35382"/>
                </a:lnTo>
                <a:lnTo>
                  <a:pt x="297459" y="44437"/>
                </a:lnTo>
                <a:lnTo>
                  <a:pt x="252399" y="152781"/>
                </a:lnTo>
                <a:lnTo>
                  <a:pt x="324916" y="80124"/>
                </a:lnTo>
                <a:lnTo>
                  <a:pt x="322389" y="80124"/>
                </a:lnTo>
                <a:lnTo>
                  <a:pt x="315976" y="73685"/>
                </a:lnTo>
                <a:lnTo>
                  <a:pt x="315976" y="57772"/>
                </a:lnTo>
                <a:lnTo>
                  <a:pt x="322389" y="51282"/>
                </a:lnTo>
                <a:lnTo>
                  <a:pt x="338328" y="51282"/>
                </a:lnTo>
                <a:lnTo>
                  <a:pt x="344741" y="57772"/>
                </a:lnTo>
                <a:lnTo>
                  <a:pt x="344741" y="60248"/>
                </a:lnTo>
                <a:lnTo>
                  <a:pt x="353682" y="51282"/>
                </a:lnTo>
                <a:lnTo>
                  <a:pt x="362229" y="42722"/>
                </a:lnTo>
                <a:close/>
              </a:path>
              <a:path w="405129" h="171450">
                <a:moveTo>
                  <a:pt x="404850" y="0"/>
                </a:moveTo>
                <a:lnTo>
                  <a:pt x="377151" y="8305"/>
                </a:lnTo>
                <a:lnTo>
                  <a:pt x="382422" y="13677"/>
                </a:lnTo>
                <a:lnTo>
                  <a:pt x="386283" y="18605"/>
                </a:lnTo>
                <a:lnTo>
                  <a:pt x="404850" y="0"/>
                </a:lnTo>
                <a:close/>
              </a:path>
            </a:pathLst>
          </a:custGeom>
          <a:solidFill>
            <a:srgbClr val="007B94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7967029" y="5355234"/>
            <a:ext cx="606425" cy="403860"/>
            <a:chOff x="7967029" y="5355234"/>
            <a:chExt cx="606425" cy="40386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450266" y="5355234"/>
              <a:ext cx="71910" cy="72076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018804" y="5355234"/>
              <a:ext cx="71910" cy="72076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306445" y="5355234"/>
              <a:ext cx="71910" cy="72076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162625" y="5355234"/>
              <a:ext cx="71910" cy="72076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7967029" y="5434519"/>
              <a:ext cx="606425" cy="324485"/>
            </a:xfrm>
            <a:custGeom>
              <a:avLst/>
              <a:gdLst/>
              <a:ahLst/>
              <a:cxnLst/>
              <a:rect l="l" t="t" r="r" b="b"/>
              <a:pathLst>
                <a:path w="606425" h="324485">
                  <a:moveTo>
                    <a:pt x="80539" y="201815"/>
                  </a:moveTo>
                  <a:lnTo>
                    <a:pt x="51775" y="201815"/>
                  </a:lnTo>
                  <a:lnTo>
                    <a:pt x="51775" y="324346"/>
                  </a:lnTo>
                  <a:lnTo>
                    <a:pt x="80539" y="324346"/>
                  </a:lnTo>
                  <a:lnTo>
                    <a:pt x="80539" y="201815"/>
                  </a:lnTo>
                  <a:close/>
                </a:path>
                <a:path w="606425" h="324485">
                  <a:moveTo>
                    <a:pt x="123685" y="201815"/>
                  </a:moveTo>
                  <a:lnTo>
                    <a:pt x="94921" y="201815"/>
                  </a:lnTo>
                  <a:lnTo>
                    <a:pt x="94921" y="324346"/>
                  </a:lnTo>
                  <a:lnTo>
                    <a:pt x="123685" y="324346"/>
                  </a:lnTo>
                  <a:lnTo>
                    <a:pt x="123685" y="201815"/>
                  </a:lnTo>
                  <a:close/>
                </a:path>
                <a:path w="606425" h="324485">
                  <a:moveTo>
                    <a:pt x="267506" y="43246"/>
                  </a:moveTo>
                  <a:lnTo>
                    <a:pt x="195595" y="43246"/>
                  </a:lnTo>
                  <a:lnTo>
                    <a:pt x="195596" y="324346"/>
                  </a:lnTo>
                  <a:lnTo>
                    <a:pt x="224360" y="324346"/>
                  </a:lnTo>
                  <a:lnTo>
                    <a:pt x="224360" y="158569"/>
                  </a:lnTo>
                  <a:lnTo>
                    <a:pt x="267506" y="158569"/>
                  </a:lnTo>
                  <a:lnTo>
                    <a:pt x="267506" y="43246"/>
                  </a:lnTo>
                  <a:close/>
                </a:path>
                <a:path w="606425" h="324485">
                  <a:moveTo>
                    <a:pt x="267506" y="158569"/>
                  </a:moveTo>
                  <a:lnTo>
                    <a:pt x="238742" y="158569"/>
                  </a:lnTo>
                  <a:lnTo>
                    <a:pt x="238742" y="324346"/>
                  </a:lnTo>
                  <a:lnTo>
                    <a:pt x="267506" y="324346"/>
                  </a:lnTo>
                  <a:lnTo>
                    <a:pt x="267506" y="158569"/>
                  </a:lnTo>
                  <a:close/>
                </a:path>
                <a:path w="606425" h="324485">
                  <a:moveTo>
                    <a:pt x="368180" y="201815"/>
                  </a:moveTo>
                  <a:lnTo>
                    <a:pt x="339416" y="201815"/>
                  </a:lnTo>
                  <a:lnTo>
                    <a:pt x="339416" y="324346"/>
                  </a:lnTo>
                  <a:lnTo>
                    <a:pt x="368180" y="324346"/>
                  </a:lnTo>
                  <a:lnTo>
                    <a:pt x="368180" y="201815"/>
                  </a:lnTo>
                  <a:close/>
                </a:path>
                <a:path w="606425" h="324485">
                  <a:moveTo>
                    <a:pt x="411327" y="201815"/>
                  </a:moveTo>
                  <a:lnTo>
                    <a:pt x="382562" y="201815"/>
                  </a:lnTo>
                  <a:lnTo>
                    <a:pt x="382563" y="324346"/>
                  </a:lnTo>
                  <a:lnTo>
                    <a:pt x="411327" y="324346"/>
                  </a:lnTo>
                  <a:lnTo>
                    <a:pt x="411327" y="201815"/>
                  </a:lnTo>
                  <a:close/>
                </a:path>
                <a:path w="606425" h="324485">
                  <a:moveTo>
                    <a:pt x="555147" y="43246"/>
                  </a:moveTo>
                  <a:lnTo>
                    <a:pt x="483237" y="43246"/>
                  </a:lnTo>
                  <a:lnTo>
                    <a:pt x="483237" y="324346"/>
                  </a:lnTo>
                  <a:lnTo>
                    <a:pt x="512001" y="324346"/>
                  </a:lnTo>
                  <a:lnTo>
                    <a:pt x="512001" y="158569"/>
                  </a:lnTo>
                  <a:lnTo>
                    <a:pt x="555147" y="158569"/>
                  </a:lnTo>
                  <a:lnTo>
                    <a:pt x="555147" y="43246"/>
                  </a:lnTo>
                  <a:close/>
                </a:path>
                <a:path w="606425" h="324485">
                  <a:moveTo>
                    <a:pt x="555147" y="158569"/>
                  </a:moveTo>
                  <a:lnTo>
                    <a:pt x="526383" y="158569"/>
                  </a:lnTo>
                  <a:lnTo>
                    <a:pt x="526383" y="324346"/>
                  </a:lnTo>
                  <a:lnTo>
                    <a:pt x="555147" y="324346"/>
                  </a:lnTo>
                  <a:lnTo>
                    <a:pt x="555147" y="158569"/>
                  </a:lnTo>
                  <a:close/>
                </a:path>
                <a:path w="606425" h="324485">
                  <a:moveTo>
                    <a:pt x="123685" y="43246"/>
                  </a:moveTo>
                  <a:lnTo>
                    <a:pt x="51775" y="43246"/>
                  </a:lnTo>
                  <a:lnTo>
                    <a:pt x="51775" y="94420"/>
                  </a:lnTo>
                  <a:lnTo>
                    <a:pt x="30202" y="201815"/>
                  </a:lnTo>
                  <a:lnTo>
                    <a:pt x="145258" y="201815"/>
                  </a:lnTo>
                  <a:lnTo>
                    <a:pt x="123685" y="94420"/>
                  </a:lnTo>
                  <a:lnTo>
                    <a:pt x="123685" y="43246"/>
                  </a:lnTo>
                  <a:close/>
                </a:path>
                <a:path w="606425" h="324485">
                  <a:moveTo>
                    <a:pt x="411326" y="43246"/>
                  </a:moveTo>
                  <a:lnTo>
                    <a:pt x="339416" y="43246"/>
                  </a:lnTo>
                  <a:lnTo>
                    <a:pt x="339416" y="95141"/>
                  </a:lnTo>
                  <a:lnTo>
                    <a:pt x="317843" y="201815"/>
                  </a:lnTo>
                  <a:lnTo>
                    <a:pt x="432900" y="201815"/>
                  </a:lnTo>
                  <a:lnTo>
                    <a:pt x="411326" y="93700"/>
                  </a:lnTo>
                  <a:lnTo>
                    <a:pt x="411326" y="43246"/>
                  </a:lnTo>
                  <a:close/>
                </a:path>
                <a:path w="606425" h="324485">
                  <a:moveTo>
                    <a:pt x="153677" y="43246"/>
                  </a:moveTo>
                  <a:lnTo>
                    <a:pt x="123685" y="43246"/>
                  </a:lnTo>
                  <a:lnTo>
                    <a:pt x="146697" y="146316"/>
                  </a:lnTo>
                  <a:lnTo>
                    <a:pt x="152449" y="151361"/>
                  </a:lnTo>
                  <a:lnTo>
                    <a:pt x="165393" y="151361"/>
                  </a:lnTo>
                  <a:lnTo>
                    <a:pt x="171146" y="147037"/>
                  </a:lnTo>
                  <a:lnTo>
                    <a:pt x="172584" y="139829"/>
                  </a:lnTo>
                  <a:lnTo>
                    <a:pt x="189242" y="69914"/>
                  </a:lnTo>
                  <a:lnTo>
                    <a:pt x="159640" y="69914"/>
                  </a:lnTo>
                  <a:lnTo>
                    <a:pt x="153677" y="43246"/>
                  </a:lnTo>
                  <a:close/>
                </a:path>
                <a:path w="606425" h="324485">
                  <a:moveTo>
                    <a:pt x="297440" y="43246"/>
                  </a:moveTo>
                  <a:lnTo>
                    <a:pt x="267506" y="43246"/>
                  </a:lnTo>
                  <a:lnTo>
                    <a:pt x="290517" y="146316"/>
                  </a:lnTo>
                  <a:lnTo>
                    <a:pt x="296270" y="151361"/>
                  </a:lnTo>
                  <a:lnTo>
                    <a:pt x="309933" y="151361"/>
                  </a:lnTo>
                  <a:lnTo>
                    <a:pt x="315686" y="147037"/>
                  </a:lnTo>
                  <a:lnTo>
                    <a:pt x="317124" y="139829"/>
                  </a:lnTo>
                  <a:lnTo>
                    <a:pt x="333094" y="70635"/>
                  </a:lnTo>
                  <a:lnTo>
                    <a:pt x="303461" y="70635"/>
                  </a:lnTo>
                  <a:lnTo>
                    <a:pt x="297440" y="43246"/>
                  </a:lnTo>
                  <a:close/>
                </a:path>
                <a:path w="606425" h="324485">
                  <a:moveTo>
                    <a:pt x="441261" y="43246"/>
                  </a:moveTo>
                  <a:lnTo>
                    <a:pt x="411326" y="43246"/>
                  </a:lnTo>
                  <a:lnTo>
                    <a:pt x="434338" y="146316"/>
                  </a:lnTo>
                  <a:lnTo>
                    <a:pt x="440091" y="151361"/>
                  </a:lnTo>
                  <a:lnTo>
                    <a:pt x="453754" y="151361"/>
                  </a:lnTo>
                  <a:lnTo>
                    <a:pt x="459506" y="147037"/>
                  </a:lnTo>
                  <a:lnTo>
                    <a:pt x="461664" y="139829"/>
                  </a:lnTo>
                  <a:lnTo>
                    <a:pt x="477119" y="70635"/>
                  </a:lnTo>
                  <a:lnTo>
                    <a:pt x="447282" y="70635"/>
                  </a:lnTo>
                  <a:lnTo>
                    <a:pt x="441261" y="43246"/>
                  </a:lnTo>
                  <a:close/>
                </a:path>
                <a:path w="606425" h="324485">
                  <a:moveTo>
                    <a:pt x="585064" y="43246"/>
                  </a:moveTo>
                  <a:lnTo>
                    <a:pt x="555147" y="43246"/>
                  </a:lnTo>
                  <a:lnTo>
                    <a:pt x="578158" y="146316"/>
                  </a:lnTo>
                  <a:lnTo>
                    <a:pt x="583911" y="151361"/>
                  </a:lnTo>
                  <a:lnTo>
                    <a:pt x="594698" y="151361"/>
                  </a:lnTo>
                  <a:lnTo>
                    <a:pt x="596136" y="150640"/>
                  </a:lnTo>
                  <a:lnTo>
                    <a:pt x="602608" y="147757"/>
                  </a:lnTo>
                  <a:lnTo>
                    <a:pt x="606203" y="140550"/>
                  </a:lnTo>
                  <a:lnTo>
                    <a:pt x="604765" y="133342"/>
                  </a:lnTo>
                  <a:lnTo>
                    <a:pt x="585064" y="43246"/>
                  </a:lnTo>
                  <a:close/>
                </a:path>
                <a:path w="606425" h="324485">
                  <a:moveTo>
                    <a:pt x="87730" y="0"/>
                  </a:moveTo>
                  <a:lnTo>
                    <a:pt x="43775" y="11532"/>
                  </a:lnTo>
                  <a:lnTo>
                    <a:pt x="2157" y="132621"/>
                  </a:lnTo>
                  <a:lnTo>
                    <a:pt x="0" y="140550"/>
                  </a:lnTo>
                  <a:lnTo>
                    <a:pt x="5033" y="149199"/>
                  </a:lnTo>
                  <a:lnTo>
                    <a:pt x="13662" y="150640"/>
                  </a:lnTo>
                  <a:lnTo>
                    <a:pt x="22292" y="150640"/>
                  </a:lnTo>
                  <a:lnTo>
                    <a:pt x="28045" y="146316"/>
                  </a:lnTo>
                  <a:lnTo>
                    <a:pt x="30202" y="139108"/>
                  </a:lnTo>
                  <a:lnTo>
                    <a:pt x="51775" y="43246"/>
                  </a:lnTo>
                  <a:lnTo>
                    <a:pt x="153677" y="43246"/>
                  </a:lnTo>
                  <a:lnTo>
                    <a:pt x="131685" y="11262"/>
                  </a:lnTo>
                  <a:lnTo>
                    <a:pt x="95157" y="382"/>
                  </a:lnTo>
                  <a:lnTo>
                    <a:pt x="87730" y="0"/>
                  </a:lnTo>
                  <a:close/>
                </a:path>
                <a:path w="606425" h="324485">
                  <a:moveTo>
                    <a:pt x="375371" y="0"/>
                  </a:moveTo>
                  <a:lnTo>
                    <a:pt x="331416" y="11532"/>
                  </a:lnTo>
                  <a:lnTo>
                    <a:pt x="303461" y="69914"/>
                  </a:lnTo>
                  <a:lnTo>
                    <a:pt x="303461" y="70635"/>
                  </a:lnTo>
                  <a:lnTo>
                    <a:pt x="333094" y="70635"/>
                  </a:lnTo>
                  <a:lnTo>
                    <a:pt x="339416" y="43246"/>
                  </a:lnTo>
                  <a:lnTo>
                    <a:pt x="441261" y="43246"/>
                  </a:lnTo>
                  <a:lnTo>
                    <a:pt x="419326" y="11262"/>
                  </a:lnTo>
                  <a:lnTo>
                    <a:pt x="382798" y="382"/>
                  </a:lnTo>
                  <a:lnTo>
                    <a:pt x="375371" y="0"/>
                  </a:lnTo>
                  <a:close/>
                </a:path>
                <a:path w="606425" h="324485">
                  <a:moveTo>
                    <a:pt x="519192" y="0"/>
                  </a:moveTo>
                  <a:lnTo>
                    <a:pt x="475237" y="11532"/>
                  </a:lnTo>
                  <a:lnTo>
                    <a:pt x="447282" y="70635"/>
                  </a:lnTo>
                  <a:lnTo>
                    <a:pt x="477119" y="70635"/>
                  </a:lnTo>
                  <a:lnTo>
                    <a:pt x="483237" y="43246"/>
                  </a:lnTo>
                  <a:lnTo>
                    <a:pt x="585064" y="43246"/>
                  </a:lnTo>
                  <a:lnTo>
                    <a:pt x="563147" y="11262"/>
                  </a:lnTo>
                  <a:lnTo>
                    <a:pt x="526619" y="382"/>
                  </a:lnTo>
                  <a:lnTo>
                    <a:pt x="519192" y="0"/>
                  </a:lnTo>
                  <a:close/>
                </a:path>
                <a:path w="606425" h="324485">
                  <a:moveTo>
                    <a:pt x="231551" y="0"/>
                  </a:moveTo>
                  <a:lnTo>
                    <a:pt x="187595" y="11532"/>
                  </a:lnTo>
                  <a:lnTo>
                    <a:pt x="159640" y="69914"/>
                  </a:lnTo>
                  <a:lnTo>
                    <a:pt x="189242" y="69914"/>
                  </a:lnTo>
                  <a:lnTo>
                    <a:pt x="195595" y="43246"/>
                  </a:lnTo>
                  <a:lnTo>
                    <a:pt x="297440" y="43246"/>
                  </a:lnTo>
                  <a:lnTo>
                    <a:pt x="275506" y="11262"/>
                  </a:lnTo>
                  <a:lnTo>
                    <a:pt x="238978" y="382"/>
                  </a:lnTo>
                  <a:lnTo>
                    <a:pt x="231551" y="0"/>
                  </a:lnTo>
                  <a:close/>
                </a:path>
              </a:pathLst>
            </a:custGeom>
            <a:solidFill>
              <a:srgbClr val="007B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5" dirty="0"/>
              <a:t>5</a:t>
            </a:fld>
            <a:endParaRPr spc="-5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79603"/>
            <a:ext cx="8096250" cy="497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3100" spc="-5" dirty="0"/>
              <a:t>3.1</a:t>
            </a:r>
            <a:r>
              <a:rPr sz="3100" spc="15" dirty="0"/>
              <a:t> </a:t>
            </a:r>
            <a:r>
              <a:rPr sz="3100" spc="-5" dirty="0"/>
              <a:t>Conciliation</a:t>
            </a:r>
            <a:r>
              <a:rPr sz="3100" spc="15" dirty="0"/>
              <a:t> </a:t>
            </a:r>
            <a:r>
              <a:rPr sz="3100" spc="-10" dirty="0"/>
              <a:t>vie</a:t>
            </a:r>
            <a:r>
              <a:rPr sz="3100" spc="20" dirty="0"/>
              <a:t> </a:t>
            </a:r>
            <a:r>
              <a:rPr sz="3100" spc="-5" dirty="0"/>
              <a:t>privée</a:t>
            </a:r>
            <a:r>
              <a:rPr sz="3100" spc="55" dirty="0"/>
              <a:t> </a:t>
            </a:r>
            <a:r>
              <a:rPr sz="3100" spc="-5" dirty="0"/>
              <a:t>-</a:t>
            </a:r>
            <a:r>
              <a:rPr sz="3100" spc="15" dirty="0"/>
              <a:t> </a:t>
            </a:r>
            <a:r>
              <a:rPr sz="3100" spc="-5" dirty="0"/>
              <a:t>professionnelle</a:t>
            </a:r>
            <a:endParaRPr sz="3100"/>
          </a:p>
        </p:txBody>
      </p:sp>
      <p:sp>
        <p:nvSpPr>
          <p:cNvPr id="3" name="object 3"/>
          <p:cNvSpPr txBox="1"/>
          <p:nvPr/>
        </p:nvSpPr>
        <p:spPr>
          <a:xfrm>
            <a:off x="457200" y="732789"/>
            <a:ext cx="407034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solidFill>
                  <a:srgbClr val="007B94"/>
                </a:solidFill>
                <a:latin typeface="Arial"/>
                <a:cs typeface="Arial"/>
              </a:rPr>
              <a:t>—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17295" y="1915820"/>
            <a:ext cx="7465695" cy="420243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700"/>
              </a:spcBef>
              <a:buClr>
                <a:srgbClr val="007B94"/>
              </a:buClr>
              <a:buChar char="&gt;"/>
              <a:tabLst>
                <a:tab pos="299085" algn="l"/>
                <a:tab pos="299720" algn="l"/>
              </a:tabLst>
            </a:pPr>
            <a:r>
              <a:rPr sz="1600" spc="-5" dirty="0">
                <a:latin typeface="Arial"/>
                <a:cs typeface="Arial"/>
              </a:rPr>
              <a:t>Art.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16n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à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16s LAPG</a:t>
            </a:r>
            <a:endParaRPr sz="16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605"/>
              </a:spcBef>
              <a:buClr>
                <a:srgbClr val="007B94"/>
              </a:buClr>
              <a:buFont typeface="Arial"/>
              <a:buChar char="&gt;"/>
              <a:tabLst>
                <a:tab pos="299085" algn="l"/>
                <a:tab pos="299720" algn="l"/>
              </a:tabLst>
            </a:pPr>
            <a:r>
              <a:rPr sz="1600" b="1" spc="-5" dirty="0">
                <a:latin typeface="Arial"/>
                <a:cs typeface="Arial"/>
              </a:rPr>
              <a:t>14</a:t>
            </a:r>
            <a:r>
              <a:rPr sz="1600" b="1" spc="-4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semaines</a:t>
            </a:r>
            <a:r>
              <a:rPr sz="1600" spc="-5" dirty="0">
                <a:latin typeface="Arial"/>
                <a:cs typeface="Arial"/>
              </a:rPr>
              <a:t>:</a:t>
            </a:r>
            <a:endParaRPr sz="1600">
              <a:latin typeface="Arial"/>
              <a:cs typeface="Arial"/>
            </a:endParaRPr>
          </a:p>
          <a:p>
            <a:pPr marL="613410" lvl="1" indent="-342900">
              <a:lnSpc>
                <a:spcPct val="100000"/>
              </a:lnSpc>
              <a:spcBef>
                <a:spcPts val="600"/>
              </a:spcBef>
              <a:buClr>
                <a:srgbClr val="007B94"/>
              </a:buClr>
              <a:buChar char="&gt;"/>
              <a:tabLst>
                <a:tab pos="612775" algn="l"/>
                <a:tab pos="613410" algn="l"/>
              </a:tabLst>
            </a:pPr>
            <a:r>
              <a:rPr sz="1600" spc="-5" dirty="0">
                <a:latin typeface="Arial"/>
                <a:cs typeface="Arial"/>
              </a:rPr>
              <a:t>1x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ou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journées</a:t>
            </a:r>
            <a:endParaRPr sz="1600">
              <a:latin typeface="Arial"/>
              <a:cs typeface="Arial"/>
            </a:endParaRPr>
          </a:p>
          <a:p>
            <a:pPr marL="613410" lvl="1" indent="-342900">
              <a:lnSpc>
                <a:spcPct val="100000"/>
              </a:lnSpc>
              <a:spcBef>
                <a:spcPts val="600"/>
              </a:spcBef>
              <a:buClr>
                <a:srgbClr val="007B94"/>
              </a:buClr>
              <a:buChar char="&gt;"/>
              <a:tabLst>
                <a:tab pos="612775" algn="l"/>
                <a:tab pos="613410" algn="l"/>
              </a:tabLst>
            </a:pPr>
            <a:r>
              <a:rPr sz="1600" spc="-5" dirty="0">
                <a:latin typeface="Arial"/>
                <a:cs typeface="Arial"/>
              </a:rPr>
              <a:t>Délai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cadre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de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18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mois</a:t>
            </a:r>
            <a:endParaRPr sz="16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600"/>
              </a:spcBef>
              <a:buClr>
                <a:srgbClr val="007B94"/>
              </a:buClr>
              <a:buFont typeface="Arial"/>
              <a:buChar char="&gt;"/>
              <a:tabLst>
                <a:tab pos="299085" algn="l"/>
                <a:tab pos="299720" algn="l"/>
              </a:tabLst>
            </a:pPr>
            <a:r>
              <a:rPr sz="1600" b="1" spc="-10" dirty="0">
                <a:latin typeface="Arial"/>
                <a:cs typeface="Arial"/>
              </a:rPr>
              <a:t>Atteinte</a:t>
            </a:r>
            <a:r>
              <a:rPr sz="1600" b="1" spc="60" dirty="0">
                <a:latin typeface="Arial"/>
                <a:cs typeface="Arial"/>
              </a:rPr>
              <a:t> </a:t>
            </a:r>
            <a:r>
              <a:rPr sz="1600" b="1" spc="-15" dirty="0">
                <a:latin typeface="Arial"/>
                <a:cs typeface="Arial"/>
              </a:rPr>
              <a:t>grave</a:t>
            </a:r>
            <a:r>
              <a:rPr sz="1600" b="1" spc="5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à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la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santé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(maladie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ou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accident)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-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i="1" spc="-5" dirty="0">
                <a:latin typeface="Arial"/>
                <a:cs typeface="Arial"/>
              </a:rPr>
              <a:t>art.</a:t>
            </a:r>
            <a:r>
              <a:rPr sz="1600" i="1" spc="35" dirty="0">
                <a:latin typeface="Arial"/>
                <a:cs typeface="Arial"/>
              </a:rPr>
              <a:t> </a:t>
            </a:r>
            <a:r>
              <a:rPr sz="1600" i="1" spc="-5" dirty="0">
                <a:latin typeface="Arial"/>
                <a:cs typeface="Arial"/>
              </a:rPr>
              <a:t>16o</a:t>
            </a:r>
            <a:r>
              <a:rPr sz="1600" i="1" dirty="0">
                <a:latin typeface="Arial"/>
                <a:cs typeface="Arial"/>
              </a:rPr>
              <a:t> </a:t>
            </a:r>
            <a:r>
              <a:rPr sz="1600" i="1" spc="-5" dirty="0">
                <a:latin typeface="Arial"/>
                <a:cs typeface="Arial"/>
              </a:rPr>
              <a:t>LAPG</a:t>
            </a:r>
            <a:endParaRPr sz="1600">
              <a:latin typeface="Arial"/>
              <a:cs typeface="Arial"/>
            </a:endParaRPr>
          </a:p>
          <a:p>
            <a:pPr marL="613410" lvl="1" indent="-342900">
              <a:lnSpc>
                <a:spcPct val="100000"/>
              </a:lnSpc>
              <a:spcBef>
                <a:spcPts val="600"/>
              </a:spcBef>
              <a:buClr>
                <a:srgbClr val="007B94"/>
              </a:buClr>
              <a:buChar char="&gt;"/>
              <a:tabLst>
                <a:tab pos="612775" algn="l"/>
                <a:tab pos="613410" algn="l"/>
              </a:tabLst>
            </a:pPr>
            <a:r>
              <a:rPr sz="1600" spc="-10" dirty="0">
                <a:latin typeface="Arial"/>
                <a:cs typeface="Arial"/>
              </a:rPr>
              <a:t>Changement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majeur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de l’état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physique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ou </a:t>
            </a:r>
            <a:r>
              <a:rPr sz="1600" spc="-10" dirty="0">
                <a:latin typeface="Arial"/>
                <a:cs typeface="Arial"/>
              </a:rPr>
              <a:t>psychique</a:t>
            </a:r>
            <a:endParaRPr sz="1600">
              <a:latin typeface="Arial"/>
              <a:cs typeface="Arial"/>
            </a:endParaRPr>
          </a:p>
          <a:p>
            <a:pPr marL="613410" marR="5080" lvl="1" indent="-342900">
              <a:lnSpc>
                <a:spcPct val="100000"/>
              </a:lnSpc>
              <a:spcBef>
                <a:spcPts val="600"/>
              </a:spcBef>
              <a:buClr>
                <a:srgbClr val="007B94"/>
              </a:buClr>
              <a:buChar char="&gt;"/>
              <a:tabLst>
                <a:tab pos="612775" algn="l"/>
                <a:tab pos="613410" algn="l"/>
              </a:tabLst>
            </a:pPr>
            <a:r>
              <a:rPr sz="1600" spc="-15" dirty="0">
                <a:latin typeface="Arial"/>
                <a:cs typeface="Arial"/>
              </a:rPr>
              <a:t>L’évolution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ou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l’issue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de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ce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changement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est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difficilement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prévisible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ou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il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faut 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s’attendre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à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ce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qu’il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conduise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à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une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atteinte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durable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ou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croissante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à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l’état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de </a:t>
            </a:r>
            <a:r>
              <a:rPr sz="1600" spc="-43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santé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ou au décès</a:t>
            </a:r>
            <a:endParaRPr sz="1600">
              <a:latin typeface="Arial"/>
              <a:cs typeface="Arial"/>
            </a:endParaRPr>
          </a:p>
          <a:p>
            <a:pPr marL="613410" marR="151130" lvl="1" indent="-342900">
              <a:lnSpc>
                <a:spcPct val="100000"/>
              </a:lnSpc>
              <a:spcBef>
                <a:spcPts val="600"/>
              </a:spcBef>
              <a:buClr>
                <a:srgbClr val="007B94"/>
              </a:buClr>
              <a:buChar char="&gt;"/>
              <a:tabLst>
                <a:tab pos="612775" algn="l"/>
                <a:tab pos="613410" algn="l"/>
              </a:tabLst>
            </a:pPr>
            <a:r>
              <a:rPr sz="1600" spc="-5" dirty="0">
                <a:latin typeface="Arial"/>
                <a:cs typeface="Arial"/>
              </a:rPr>
              <a:t>Si l’enfant </a:t>
            </a:r>
            <a:r>
              <a:rPr sz="1600" spc="-10" dirty="0">
                <a:latin typeface="Arial"/>
                <a:cs typeface="Arial"/>
              </a:rPr>
              <a:t>présente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un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besoin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accru de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prise en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charge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de </a:t>
            </a:r>
            <a:r>
              <a:rPr sz="1600" dirty="0">
                <a:latin typeface="Arial"/>
                <a:cs typeface="Arial"/>
              </a:rPr>
              <a:t>la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part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d’un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des </a:t>
            </a:r>
            <a:r>
              <a:rPr sz="1600" spc="-43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parents</a:t>
            </a:r>
            <a:endParaRPr sz="1600">
              <a:latin typeface="Arial"/>
              <a:cs typeface="Arial"/>
            </a:endParaRPr>
          </a:p>
          <a:p>
            <a:pPr marL="613410" lvl="1" indent="-342900">
              <a:lnSpc>
                <a:spcPct val="100000"/>
              </a:lnSpc>
              <a:spcBef>
                <a:spcPts val="600"/>
              </a:spcBef>
              <a:buClr>
                <a:srgbClr val="007B94"/>
              </a:buClr>
              <a:buChar char="&gt;"/>
              <a:tabLst>
                <a:tab pos="612775" algn="l"/>
                <a:tab pos="613410" algn="l"/>
              </a:tabLst>
            </a:pPr>
            <a:r>
              <a:rPr sz="1600" spc="-5" dirty="0">
                <a:latin typeface="Arial"/>
                <a:cs typeface="Arial"/>
              </a:rPr>
              <a:t>Si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au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moins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un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des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deux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parents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doit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interrompre</a:t>
            </a:r>
            <a:r>
              <a:rPr sz="1600" spc="3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son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activité lucrative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pour</a:t>
            </a:r>
            <a:endParaRPr sz="1600">
              <a:latin typeface="Arial"/>
              <a:cs typeface="Arial"/>
            </a:endParaRPr>
          </a:p>
          <a:p>
            <a:pPr marL="613410">
              <a:lnSpc>
                <a:spcPct val="100000"/>
              </a:lnSpc>
              <a:spcBef>
                <a:spcPts val="5"/>
              </a:spcBef>
            </a:pPr>
            <a:r>
              <a:rPr sz="1600" spc="-5" dirty="0">
                <a:latin typeface="Arial"/>
                <a:cs typeface="Arial"/>
              </a:rPr>
              <a:t>s’occuper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de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l’enfant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–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certificat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médical</a:t>
            </a:r>
            <a:endParaRPr sz="16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600"/>
              </a:spcBef>
              <a:buClr>
                <a:srgbClr val="007B94"/>
              </a:buClr>
              <a:buFont typeface="Arial"/>
              <a:buChar char="&gt;"/>
              <a:tabLst>
                <a:tab pos="299085" algn="l"/>
                <a:tab pos="299720" algn="l"/>
              </a:tabLst>
            </a:pPr>
            <a:r>
              <a:rPr sz="1600" b="1" spc="-5" dirty="0">
                <a:latin typeface="Arial"/>
                <a:cs typeface="Arial"/>
              </a:rPr>
              <a:t>Lien</a:t>
            </a:r>
            <a:r>
              <a:rPr sz="1600" b="1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de</a:t>
            </a:r>
            <a:r>
              <a:rPr sz="1600" b="1" spc="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filiation</a:t>
            </a:r>
            <a:r>
              <a:rPr sz="1600" b="1" spc="5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selon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art.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252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CC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7200" y="1096797"/>
            <a:ext cx="5828665" cy="843280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725"/>
              </a:spcBef>
            </a:pPr>
            <a:r>
              <a:rPr sz="2400" b="1" dirty="0">
                <a:solidFill>
                  <a:srgbClr val="7E7E7E"/>
                </a:solidFill>
                <a:latin typeface="Arial"/>
                <a:cs typeface="Arial"/>
              </a:rPr>
              <a:t>3.1.1</a:t>
            </a:r>
            <a:r>
              <a:rPr sz="2400" b="1" spc="-3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7E7E7E"/>
                </a:solidFill>
                <a:latin typeface="Arial"/>
                <a:cs typeface="Arial"/>
              </a:rPr>
              <a:t>Nouveaux</a:t>
            </a:r>
            <a:r>
              <a:rPr sz="2400" b="1" spc="-1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7E7E7E"/>
                </a:solidFill>
                <a:latin typeface="Arial"/>
                <a:cs typeface="Arial"/>
              </a:rPr>
              <a:t>congés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30"/>
              </a:spcBef>
            </a:pPr>
            <a:r>
              <a:rPr sz="2000" b="1" spc="-5" dirty="0">
                <a:solidFill>
                  <a:srgbClr val="007B94"/>
                </a:solidFill>
                <a:latin typeface="Arial"/>
                <a:cs typeface="Arial"/>
              </a:rPr>
              <a:t>Congé</a:t>
            </a:r>
            <a:r>
              <a:rPr sz="2000" b="1" spc="5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7B94"/>
                </a:solidFill>
                <a:latin typeface="Arial"/>
                <a:cs typeface="Arial"/>
              </a:rPr>
              <a:t>pour</a:t>
            </a:r>
            <a:r>
              <a:rPr sz="2000" b="1" spc="-10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007B94"/>
                </a:solidFill>
                <a:latin typeface="Arial"/>
                <a:cs typeface="Arial"/>
              </a:rPr>
              <a:t>tâches</a:t>
            </a:r>
            <a:r>
              <a:rPr sz="2000" b="1" spc="-20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7B94"/>
                </a:solidFill>
                <a:latin typeface="Arial"/>
                <a:cs typeface="Arial"/>
              </a:rPr>
              <a:t>d’assistance</a:t>
            </a:r>
            <a:r>
              <a:rPr sz="2000" b="1" spc="-25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007B94"/>
                </a:solidFill>
                <a:latin typeface="Arial"/>
                <a:cs typeface="Arial"/>
              </a:rPr>
              <a:t>(art.</a:t>
            </a:r>
            <a:r>
              <a:rPr sz="2000" b="1" spc="-40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007B94"/>
                </a:solidFill>
                <a:latin typeface="Arial"/>
                <a:cs typeface="Arial"/>
              </a:rPr>
              <a:t>67a</a:t>
            </a:r>
            <a:r>
              <a:rPr sz="2000" b="1" spc="10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7B94"/>
                </a:solidFill>
                <a:latin typeface="Arial"/>
                <a:cs typeface="Arial"/>
              </a:rPr>
              <a:t>RPers)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7242143" y="2162071"/>
            <a:ext cx="1172845" cy="748665"/>
            <a:chOff x="7242143" y="2162071"/>
            <a:chExt cx="1172845" cy="748665"/>
          </a:xfrm>
        </p:grpSpPr>
        <p:sp>
          <p:nvSpPr>
            <p:cNvPr id="7" name="object 7"/>
            <p:cNvSpPr/>
            <p:nvPr/>
          </p:nvSpPr>
          <p:spPr>
            <a:xfrm>
              <a:off x="7242137" y="2162073"/>
              <a:ext cx="661035" cy="266700"/>
            </a:xfrm>
            <a:custGeom>
              <a:avLst/>
              <a:gdLst/>
              <a:ahLst/>
              <a:cxnLst/>
              <a:rect l="l" t="t" r="r" b="b"/>
              <a:pathLst>
                <a:path w="661034" h="266700">
                  <a:moveTo>
                    <a:pt x="262293" y="137960"/>
                  </a:moveTo>
                  <a:lnTo>
                    <a:pt x="123621" y="179438"/>
                  </a:lnTo>
                  <a:lnTo>
                    <a:pt x="113677" y="146773"/>
                  </a:lnTo>
                  <a:lnTo>
                    <a:pt x="109639" y="139204"/>
                  </a:lnTo>
                  <a:lnTo>
                    <a:pt x="103238" y="133972"/>
                  </a:lnTo>
                  <a:lnTo>
                    <a:pt x="95326" y="131533"/>
                  </a:lnTo>
                  <a:lnTo>
                    <a:pt x="86766" y="132334"/>
                  </a:lnTo>
                  <a:lnTo>
                    <a:pt x="79235" y="136398"/>
                  </a:lnTo>
                  <a:lnTo>
                    <a:pt x="74002" y="142811"/>
                  </a:lnTo>
                  <a:lnTo>
                    <a:pt x="71564" y="150723"/>
                  </a:lnTo>
                  <a:lnTo>
                    <a:pt x="72390" y="159232"/>
                  </a:lnTo>
                  <a:lnTo>
                    <a:pt x="82283" y="191782"/>
                  </a:lnTo>
                  <a:lnTo>
                    <a:pt x="20548" y="210235"/>
                  </a:lnTo>
                  <a:lnTo>
                    <a:pt x="10426" y="215531"/>
                  </a:lnTo>
                  <a:lnTo>
                    <a:pt x="3365" y="224002"/>
                  </a:lnTo>
                  <a:lnTo>
                    <a:pt x="0" y="234505"/>
                  </a:lnTo>
                  <a:lnTo>
                    <a:pt x="952" y="245897"/>
                  </a:lnTo>
                  <a:lnTo>
                    <a:pt x="6248" y="256006"/>
                  </a:lnTo>
                  <a:lnTo>
                    <a:pt x="14706" y="263067"/>
                  </a:lnTo>
                  <a:lnTo>
                    <a:pt x="25196" y="266446"/>
                  </a:lnTo>
                  <a:lnTo>
                    <a:pt x="36855" y="265379"/>
                  </a:lnTo>
                  <a:lnTo>
                    <a:pt x="233705" y="206590"/>
                  </a:lnTo>
                  <a:lnTo>
                    <a:pt x="262293" y="137960"/>
                  </a:lnTo>
                  <a:close/>
                </a:path>
                <a:path w="661034" h="266700">
                  <a:moveTo>
                    <a:pt x="660628" y="60655"/>
                  </a:moveTo>
                  <a:lnTo>
                    <a:pt x="659587" y="49288"/>
                  </a:lnTo>
                  <a:lnTo>
                    <a:pt x="658558" y="47371"/>
                  </a:lnTo>
                  <a:lnTo>
                    <a:pt x="654215" y="39204"/>
                  </a:lnTo>
                  <a:lnTo>
                    <a:pt x="645693" y="32219"/>
                  </a:lnTo>
                  <a:lnTo>
                    <a:pt x="635177" y="28943"/>
                  </a:lnTo>
                  <a:lnTo>
                    <a:pt x="623811" y="29984"/>
                  </a:lnTo>
                  <a:lnTo>
                    <a:pt x="565619" y="47371"/>
                  </a:lnTo>
                  <a:lnTo>
                    <a:pt x="555853" y="15189"/>
                  </a:lnTo>
                  <a:lnTo>
                    <a:pt x="551789" y="7645"/>
                  </a:lnTo>
                  <a:lnTo>
                    <a:pt x="545363" y="2438"/>
                  </a:lnTo>
                  <a:lnTo>
                    <a:pt x="537464" y="0"/>
                  </a:lnTo>
                  <a:lnTo>
                    <a:pt x="528942" y="800"/>
                  </a:lnTo>
                  <a:lnTo>
                    <a:pt x="521411" y="4864"/>
                  </a:lnTo>
                  <a:lnTo>
                    <a:pt x="516178" y="11290"/>
                  </a:lnTo>
                  <a:lnTo>
                    <a:pt x="513740" y="19189"/>
                  </a:lnTo>
                  <a:lnTo>
                    <a:pt x="514565" y="27711"/>
                  </a:lnTo>
                  <a:lnTo>
                    <a:pt x="524217" y="59715"/>
                  </a:lnTo>
                  <a:lnTo>
                    <a:pt x="377151" y="103708"/>
                  </a:lnTo>
                  <a:lnTo>
                    <a:pt x="405625" y="155244"/>
                  </a:lnTo>
                  <a:lnTo>
                    <a:pt x="640283" y="85064"/>
                  </a:lnTo>
                  <a:lnTo>
                    <a:pt x="650367" y="79692"/>
                  </a:lnTo>
                  <a:lnTo>
                    <a:pt x="657352" y="71170"/>
                  </a:lnTo>
                  <a:lnTo>
                    <a:pt x="660628" y="60655"/>
                  </a:lnTo>
                  <a:close/>
                </a:path>
              </a:pathLst>
            </a:custGeom>
            <a:solidFill>
              <a:srgbClr val="007B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452828" y="2279891"/>
              <a:ext cx="239341" cy="230142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60308" y="2506878"/>
              <a:ext cx="71910" cy="72076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291770" y="2506878"/>
              <a:ext cx="71910" cy="72076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147949" y="2506878"/>
              <a:ext cx="71910" cy="72076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004129" y="2506878"/>
              <a:ext cx="71910" cy="72076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7808533" y="2586163"/>
              <a:ext cx="606425" cy="324485"/>
            </a:xfrm>
            <a:custGeom>
              <a:avLst/>
              <a:gdLst/>
              <a:ahLst/>
              <a:cxnLst/>
              <a:rect l="l" t="t" r="r" b="b"/>
              <a:pathLst>
                <a:path w="606425" h="324485">
                  <a:moveTo>
                    <a:pt x="80539" y="201815"/>
                  </a:moveTo>
                  <a:lnTo>
                    <a:pt x="51775" y="201815"/>
                  </a:lnTo>
                  <a:lnTo>
                    <a:pt x="51775" y="324346"/>
                  </a:lnTo>
                  <a:lnTo>
                    <a:pt x="80539" y="324346"/>
                  </a:lnTo>
                  <a:lnTo>
                    <a:pt x="80539" y="201815"/>
                  </a:lnTo>
                  <a:close/>
                </a:path>
                <a:path w="606425" h="324485">
                  <a:moveTo>
                    <a:pt x="123685" y="201815"/>
                  </a:moveTo>
                  <a:lnTo>
                    <a:pt x="94921" y="201815"/>
                  </a:lnTo>
                  <a:lnTo>
                    <a:pt x="94921" y="324346"/>
                  </a:lnTo>
                  <a:lnTo>
                    <a:pt x="123685" y="324346"/>
                  </a:lnTo>
                  <a:lnTo>
                    <a:pt x="123685" y="201815"/>
                  </a:lnTo>
                  <a:close/>
                </a:path>
                <a:path w="606425" h="324485">
                  <a:moveTo>
                    <a:pt x="267506" y="43246"/>
                  </a:moveTo>
                  <a:lnTo>
                    <a:pt x="195595" y="43246"/>
                  </a:lnTo>
                  <a:lnTo>
                    <a:pt x="195596" y="324346"/>
                  </a:lnTo>
                  <a:lnTo>
                    <a:pt x="224360" y="324346"/>
                  </a:lnTo>
                  <a:lnTo>
                    <a:pt x="224360" y="158569"/>
                  </a:lnTo>
                  <a:lnTo>
                    <a:pt x="267506" y="158569"/>
                  </a:lnTo>
                  <a:lnTo>
                    <a:pt x="267506" y="43246"/>
                  </a:lnTo>
                  <a:close/>
                </a:path>
                <a:path w="606425" h="324485">
                  <a:moveTo>
                    <a:pt x="267506" y="158569"/>
                  </a:moveTo>
                  <a:lnTo>
                    <a:pt x="238742" y="158569"/>
                  </a:lnTo>
                  <a:lnTo>
                    <a:pt x="238742" y="324346"/>
                  </a:lnTo>
                  <a:lnTo>
                    <a:pt x="267506" y="324346"/>
                  </a:lnTo>
                  <a:lnTo>
                    <a:pt x="267506" y="158569"/>
                  </a:lnTo>
                  <a:close/>
                </a:path>
                <a:path w="606425" h="324485">
                  <a:moveTo>
                    <a:pt x="368180" y="201815"/>
                  </a:moveTo>
                  <a:lnTo>
                    <a:pt x="339416" y="201815"/>
                  </a:lnTo>
                  <a:lnTo>
                    <a:pt x="339416" y="324346"/>
                  </a:lnTo>
                  <a:lnTo>
                    <a:pt x="368180" y="324346"/>
                  </a:lnTo>
                  <a:lnTo>
                    <a:pt x="368180" y="201815"/>
                  </a:lnTo>
                  <a:close/>
                </a:path>
                <a:path w="606425" h="324485">
                  <a:moveTo>
                    <a:pt x="411327" y="201815"/>
                  </a:moveTo>
                  <a:lnTo>
                    <a:pt x="382562" y="201815"/>
                  </a:lnTo>
                  <a:lnTo>
                    <a:pt x="382563" y="324346"/>
                  </a:lnTo>
                  <a:lnTo>
                    <a:pt x="411327" y="324346"/>
                  </a:lnTo>
                  <a:lnTo>
                    <a:pt x="411327" y="201815"/>
                  </a:lnTo>
                  <a:close/>
                </a:path>
                <a:path w="606425" h="324485">
                  <a:moveTo>
                    <a:pt x="555147" y="43246"/>
                  </a:moveTo>
                  <a:lnTo>
                    <a:pt x="483237" y="43246"/>
                  </a:lnTo>
                  <a:lnTo>
                    <a:pt x="483237" y="324346"/>
                  </a:lnTo>
                  <a:lnTo>
                    <a:pt x="512001" y="324346"/>
                  </a:lnTo>
                  <a:lnTo>
                    <a:pt x="512001" y="158569"/>
                  </a:lnTo>
                  <a:lnTo>
                    <a:pt x="555147" y="158569"/>
                  </a:lnTo>
                  <a:lnTo>
                    <a:pt x="555147" y="43246"/>
                  </a:lnTo>
                  <a:close/>
                </a:path>
                <a:path w="606425" h="324485">
                  <a:moveTo>
                    <a:pt x="555147" y="158569"/>
                  </a:moveTo>
                  <a:lnTo>
                    <a:pt x="526383" y="158569"/>
                  </a:lnTo>
                  <a:lnTo>
                    <a:pt x="526383" y="324346"/>
                  </a:lnTo>
                  <a:lnTo>
                    <a:pt x="555147" y="324346"/>
                  </a:lnTo>
                  <a:lnTo>
                    <a:pt x="555147" y="158569"/>
                  </a:lnTo>
                  <a:close/>
                </a:path>
                <a:path w="606425" h="324485">
                  <a:moveTo>
                    <a:pt x="123685" y="43246"/>
                  </a:moveTo>
                  <a:lnTo>
                    <a:pt x="51775" y="43246"/>
                  </a:lnTo>
                  <a:lnTo>
                    <a:pt x="51775" y="94420"/>
                  </a:lnTo>
                  <a:lnTo>
                    <a:pt x="30202" y="201815"/>
                  </a:lnTo>
                  <a:lnTo>
                    <a:pt x="145258" y="201815"/>
                  </a:lnTo>
                  <a:lnTo>
                    <a:pt x="123685" y="94420"/>
                  </a:lnTo>
                  <a:lnTo>
                    <a:pt x="123685" y="43246"/>
                  </a:lnTo>
                  <a:close/>
                </a:path>
                <a:path w="606425" h="324485">
                  <a:moveTo>
                    <a:pt x="411326" y="43246"/>
                  </a:moveTo>
                  <a:lnTo>
                    <a:pt x="339416" y="43246"/>
                  </a:lnTo>
                  <a:lnTo>
                    <a:pt x="339416" y="95141"/>
                  </a:lnTo>
                  <a:lnTo>
                    <a:pt x="317843" y="201815"/>
                  </a:lnTo>
                  <a:lnTo>
                    <a:pt x="432900" y="201815"/>
                  </a:lnTo>
                  <a:lnTo>
                    <a:pt x="411326" y="93700"/>
                  </a:lnTo>
                  <a:lnTo>
                    <a:pt x="411326" y="43246"/>
                  </a:lnTo>
                  <a:close/>
                </a:path>
                <a:path w="606425" h="324485">
                  <a:moveTo>
                    <a:pt x="153677" y="43246"/>
                  </a:moveTo>
                  <a:lnTo>
                    <a:pt x="123685" y="43246"/>
                  </a:lnTo>
                  <a:lnTo>
                    <a:pt x="146697" y="146316"/>
                  </a:lnTo>
                  <a:lnTo>
                    <a:pt x="152449" y="151361"/>
                  </a:lnTo>
                  <a:lnTo>
                    <a:pt x="165393" y="151361"/>
                  </a:lnTo>
                  <a:lnTo>
                    <a:pt x="171146" y="147037"/>
                  </a:lnTo>
                  <a:lnTo>
                    <a:pt x="172584" y="139829"/>
                  </a:lnTo>
                  <a:lnTo>
                    <a:pt x="189242" y="69914"/>
                  </a:lnTo>
                  <a:lnTo>
                    <a:pt x="159640" y="69914"/>
                  </a:lnTo>
                  <a:lnTo>
                    <a:pt x="153677" y="43246"/>
                  </a:lnTo>
                  <a:close/>
                </a:path>
                <a:path w="606425" h="324485">
                  <a:moveTo>
                    <a:pt x="297440" y="43246"/>
                  </a:moveTo>
                  <a:lnTo>
                    <a:pt x="267506" y="43246"/>
                  </a:lnTo>
                  <a:lnTo>
                    <a:pt x="290517" y="146316"/>
                  </a:lnTo>
                  <a:lnTo>
                    <a:pt x="296270" y="151361"/>
                  </a:lnTo>
                  <a:lnTo>
                    <a:pt x="309933" y="151361"/>
                  </a:lnTo>
                  <a:lnTo>
                    <a:pt x="315686" y="147037"/>
                  </a:lnTo>
                  <a:lnTo>
                    <a:pt x="317124" y="139829"/>
                  </a:lnTo>
                  <a:lnTo>
                    <a:pt x="333094" y="70635"/>
                  </a:lnTo>
                  <a:lnTo>
                    <a:pt x="303461" y="70635"/>
                  </a:lnTo>
                  <a:lnTo>
                    <a:pt x="297440" y="43246"/>
                  </a:lnTo>
                  <a:close/>
                </a:path>
                <a:path w="606425" h="324485">
                  <a:moveTo>
                    <a:pt x="441261" y="43246"/>
                  </a:moveTo>
                  <a:lnTo>
                    <a:pt x="411326" y="43246"/>
                  </a:lnTo>
                  <a:lnTo>
                    <a:pt x="434338" y="146316"/>
                  </a:lnTo>
                  <a:lnTo>
                    <a:pt x="440091" y="151361"/>
                  </a:lnTo>
                  <a:lnTo>
                    <a:pt x="453754" y="151361"/>
                  </a:lnTo>
                  <a:lnTo>
                    <a:pt x="459506" y="147037"/>
                  </a:lnTo>
                  <a:lnTo>
                    <a:pt x="461664" y="139829"/>
                  </a:lnTo>
                  <a:lnTo>
                    <a:pt x="477119" y="70635"/>
                  </a:lnTo>
                  <a:lnTo>
                    <a:pt x="447282" y="70635"/>
                  </a:lnTo>
                  <a:lnTo>
                    <a:pt x="441261" y="43246"/>
                  </a:lnTo>
                  <a:close/>
                </a:path>
                <a:path w="606425" h="324485">
                  <a:moveTo>
                    <a:pt x="585064" y="43246"/>
                  </a:moveTo>
                  <a:lnTo>
                    <a:pt x="555147" y="43246"/>
                  </a:lnTo>
                  <a:lnTo>
                    <a:pt x="578158" y="146316"/>
                  </a:lnTo>
                  <a:lnTo>
                    <a:pt x="583911" y="151361"/>
                  </a:lnTo>
                  <a:lnTo>
                    <a:pt x="594698" y="151361"/>
                  </a:lnTo>
                  <a:lnTo>
                    <a:pt x="596136" y="150640"/>
                  </a:lnTo>
                  <a:lnTo>
                    <a:pt x="602608" y="147757"/>
                  </a:lnTo>
                  <a:lnTo>
                    <a:pt x="606203" y="140550"/>
                  </a:lnTo>
                  <a:lnTo>
                    <a:pt x="604765" y="133342"/>
                  </a:lnTo>
                  <a:lnTo>
                    <a:pt x="585064" y="43246"/>
                  </a:lnTo>
                  <a:close/>
                </a:path>
                <a:path w="606425" h="324485">
                  <a:moveTo>
                    <a:pt x="87730" y="0"/>
                  </a:moveTo>
                  <a:lnTo>
                    <a:pt x="43775" y="11532"/>
                  </a:lnTo>
                  <a:lnTo>
                    <a:pt x="2157" y="132621"/>
                  </a:lnTo>
                  <a:lnTo>
                    <a:pt x="0" y="140550"/>
                  </a:lnTo>
                  <a:lnTo>
                    <a:pt x="5033" y="149199"/>
                  </a:lnTo>
                  <a:lnTo>
                    <a:pt x="13662" y="150640"/>
                  </a:lnTo>
                  <a:lnTo>
                    <a:pt x="22292" y="150640"/>
                  </a:lnTo>
                  <a:lnTo>
                    <a:pt x="28045" y="146316"/>
                  </a:lnTo>
                  <a:lnTo>
                    <a:pt x="30202" y="139108"/>
                  </a:lnTo>
                  <a:lnTo>
                    <a:pt x="51775" y="43246"/>
                  </a:lnTo>
                  <a:lnTo>
                    <a:pt x="153677" y="43246"/>
                  </a:lnTo>
                  <a:lnTo>
                    <a:pt x="131685" y="11262"/>
                  </a:lnTo>
                  <a:lnTo>
                    <a:pt x="95157" y="382"/>
                  </a:lnTo>
                  <a:lnTo>
                    <a:pt x="87730" y="0"/>
                  </a:lnTo>
                  <a:close/>
                </a:path>
                <a:path w="606425" h="324485">
                  <a:moveTo>
                    <a:pt x="375371" y="0"/>
                  </a:moveTo>
                  <a:lnTo>
                    <a:pt x="331416" y="11532"/>
                  </a:lnTo>
                  <a:lnTo>
                    <a:pt x="303461" y="69914"/>
                  </a:lnTo>
                  <a:lnTo>
                    <a:pt x="303461" y="70635"/>
                  </a:lnTo>
                  <a:lnTo>
                    <a:pt x="333094" y="70635"/>
                  </a:lnTo>
                  <a:lnTo>
                    <a:pt x="339416" y="43246"/>
                  </a:lnTo>
                  <a:lnTo>
                    <a:pt x="441261" y="43246"/>
                  </a:lnTo>
                  <a:lnTo>
                    <a:pt x="419326" y="11262"/>
                  </a:lnTo>
                  <a:lnTo>
                    <a:pt x="382798" y="382"/>
                  </a:lnTo>
                  <a:lnTo>
                    <a:pt x="375371" y="0"/>
                  </a:lnTo>
                  <a:close/>
                </a:path>
                <a:path w="606425" h="324485">
                  <a:moveTo>
                    <a:pt x="519192" y="0"/>
                  </a:moveTo>
                  <a:lnTo>
                    <a:pt x="475237" y="11532"/>
                  </a:lnTo>
                  <a:lnTo>
                    <a:pt x="447282" y="70635"/>
                  </a:lnTo>
                  <a:lnTo>
                    <a:pt x="477119" y="70635"/>
                  </a:lnTo>
                  <a:lnTo>
                    <a:pt x="483237" y="43246"/>
                  </a:lnTo>
                  <a:lnTo>
                    <a:pt x="585064" y="43246"/>
                  </a:lnTo>
                  <a:lnTo>
                    <a:pt x="563147" y="11262"/>
                  </a:lnTo>
                  <a:lnTo>
                    <a:pt x="526619" y="382"/>
                  </a:lnTo>
                  <a:lnTo>
                    <a:pt x="519192" y="0"/>
                  </a:lnTo>
                  <a:close/>
                </a:path>
                <a:path w="606425" h="324485">
                  <a:moveTo>
                    <a:pt x="231551" y="0"/>
                  </a:moveTo>
                  <a:lnTo>
                    <a:pt x="187595" y="11532"/>
                  </a:lnTo>
                  <a:lnTo>
                    <a:pt x="159640" y="69914"/>
                  </a:lnTo>
                  <a:lnTo>
                    <a:pt x="189242" y="69914"/>
                  </a:lnTo>
                  <a:lnTo>
                    <a:pt x="195595" y="43246"/>
                  </a:lnTo>
                  <a:lnTo>
                    <a:pt x="297440" y="43246"/>
                  </a:lnTo>
                  <a:lnTo>
                    <a:pt x="275506" y="11262"/>
                  </a:lnTo>
                  <a:lnTo>
                    <a:pt x="238978" y="382"/>
                  </a:lnTo>
                  <a:lnTo>
                    <a:pt x="231551" y="0"/>
                  </a:lnTo>
                  <a:close/>
                </a:path>
              </a:pathLst>
            </a:custGeom>
            <a:solidFill>
              <a:srgbClr val="007B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5" dirty="0"/>
              <a:t>6</a:t>
            </a:fld>
            <a:endParaRPr spc="-5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88747"/>
            <a:ext cx="73152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3.1</a:t>
            </a:r>
            <a:r>
              <a:rPr spc="20" dirty="0"/>
              <a:t> </a:t>
            </a:r>
            <a:r>
              <a:rPr spc="-5" dirty="0"/>
              <a:t>Conciliation</a:t>
            </a:r>
            <a:r>
              <a:rPr spc="25" dirty="0"/>
              <a:t> </a:t>
            </a:r>
            <a:r>
              <a:rPr spc="-5" dirty="0"/>
              <a:t>vie</a:t>
            </a:r>
            <a:r>
              <a:rPr spc="10" dirty="0"/>
              <a:t> </a:t>
            </a:r>
            <a:r>
              <a:rPr spc="-5" dirty="0"/>
              <a:t>privée</a:t>
            </a:r>
            <a:r>
              <a:rPr spc="50" dirty="0"/>
              <a:t> </a:t>
            </a:r>
            <a:r>
              <a:rPr spc="-5" dirty="0"/>
              <a:t>-</a:t>
            </a:r>
            <a:r>
              <a:rPr spc="20" dirty="0"/>
              <a:t> </a:t>
            </a:r>
            <a:r>
              <a:rPr spc="-5" dirty="0"/>
              <a:t>professionnelle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2003" y="617648"/>
            <a:ext cx="8138795" cy="5545455"/>
          </a:xfrm>
          <a:prstGeom prst="rect">
            <a:avLst/>
          </a:prstGeom>
        </p:spPr>
        <p:txBody>
          <a:bodyPr vert="horz" wrap="square" lIns="0" tIns="128270" rIns="0" bIns="0" rtlCol="0">
            <a:spAutoFit/>
          </a:bodyPr>
          <a:lstStyle/>
          <a:p>
            <a:pPr marL="24765">
              <a:lnSpc>
                <a:spcPct val="100000"/>
              </a:lnSpc>
              <a:spcBef>
                <a:spcPts val="1010"/>
              </a:spcBef>
            </a:pPr>
            <a:r>
              <a:rPr sz="3200" b="1" dirty="0">
                <a:solidFill>
                  <a:srgbClr val="007B94"/>
                </a:solidFill>
                <a:latin typeface="Arial"/>
                <a:cs typeface="Arial"/>
              </a:rPr>
              <a:t>—</a:t>
            </a:r>
            <a:endParaRPr sz="3200">
              <a:latin typeface="Arial"/>
              <a:cs typeface="Arial"/>
            </a:endParaRPr>
          </a:p>
          <a:p>
            <a:pPr marL="786765" lvl="2" indent="-762635">
              <a:lnSpc>
                <a:spcPct val="100000"/>
              </a:lnSpc>
              <a:spcBef>
                <a:spcPts val="680"/>
              </a:spcBef>
              <a:buAutoNum type="arabicPeriod" startAt="2"/>
              <a:tabLst>
                <a:tab pos="787400" algn="l"/>
              </a:tabLst>
            </a:pPr>
            <a:r>
              <a:rPr sz="2400" b="1" spc="-5" dirty="0">
                <a:solidFill>
                  <a:srgbClr val="7E7E7E"/>
                </a:solidFill>
                <a:latin typeface="Arial"/>
                <a:cs typeface="Arial"/>
              </a:rPr>
              <a:t>Prolongation</a:t>
            </a:r>
            <a:r>
              <a:rPr sz="2400" b="1" spc="-4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7E7E7E"/>
                </a:solidFill>
                <a:latin typeface="Arial"/>
                <a:cs typeface="Arial"/>
              </a:rPr>
              <a:t>de</a:t>
            </a:r>
            <a:r>
              <a:rPr sz="2400" b="1" spc="-1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7E7E7E"/>
                </a:solidFill>
                <a:latin typeface="Arial"/>
                <a:cs typeface="Arial"/>
              </a:rPr>
              <a:t>congés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5"/>
              </a:spcBef>
            </a:pPr>
            <a:r>
              <a:rPr sz="2000" b="1" dirty="0">
                <a:solidFill>
                  <a:srgbClr val="007B94"/>
                </a:solidFill>
                <a:latin typeface="Arial"/>
                <a:cs typeface="Arial"/>
              </a:rPr>
              <a:t>Congé</a:t>
            </a:r>
            <a:r>
              <a:rPr sz="2000" b="1" spc="-5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7B94"/>
                </a:solidFill>
                <a:latin typeface="Arial"/>
                <a:cs typeface="Arial"/>
              </a:rPr>
              <a:t>paternité</a:t>
            </a:r>
            <a:r>
              <a:rPr sz="2000" b="1" spc="-35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7B94"/>
                </a:solidFill>
                <a:latin typeface="Arial"/>
                <a:cs typeface="Arial"/>
              </a:rPr>
              <a:t>(art.</a:t>
            </a:r>
            <a:r>
              <a:rPr sz="1600" b="1" spc="15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1600" b="1" spc="-25" dirty="0">
                <a:solidFill>
                  <a:srgbClr val="007B94"/>
                </a:solidFill>
                <a:latin typeface="Arial"/>
                <a:cs typeface="Arial"/>
              </a:rPr>
              <a:t>114a</a:t>
            </a:r>
            <a:r>
              <a:rPr sz="1600" b="1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7B94"/>
                </a:solidFill>
                <a:latin typeface="Arial"/>
                <a:cs typeface="Arial"/>
              </a:rPr>
              <a:t>LPers,</a:t>
            </a:r>
            <a:r>
              <a:rPr sz="1600" b="1" spc="10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7B94"/>
                </a:solidFill>
                <a:latin typeface="Arial"/>
                <a:cs typeface="Arial"/>
              </a:rPr>
              <a:t>86a</a:t>
            </a:r>
            <a:r>
              <a:rPr sz="1600" b="1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7B94"/>
                </a:solidFill>
                <a:latin typeface="Arial"/>
                <a:cs typeface="Arial"/>
              </a:rPr>
              <a:t>RPers)</a:t>
            </a:r>
            <a:endParaRPr sz="1600">
              <a:latin typeface="Arial"/>
              <a:cs typeface="Arial"/>
            </a:endParaRPr>
          </a:p>
          <a:p>
            <a:pPr marL="622300" lvl="3" indent="-342900">
              <a:lnSpc>
                <a:spcPct val="100000"/>
              </a:lnSpc>
              <a:spcBef>
                <a:spcPts val="1660"/>
              </a:spcBef>
              <a:buClr>
                <a:srgbClr val="007B94"/>
              </a:buClr>
              <a:buFont typeface="Arial"/>
              <a:buChar char="&gt;"/>
              <a:tabLst>
                <a:tab pos="621665" algn="l"/>
                <a:tab pos="622300" algn="l"/>
              </a:tabLst>
            </a:pPr>
            <a:r>
              <a:rPr sz="1600" b="1" spc="-5" dirty="0">
                <a:latin typeface="Arial"/>
                <a:cs typeface="Arial"/>
              </a:rPr>
              <a:t>15 jours</a:t>
            </a:r>
            <a:r>
              <a:rPr sz="1600" b="1" spc="2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dans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les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six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mois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dès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la naissance</a:t>
            </a:r>
            <a:endParaRPr sz="1600">
              <a:latin typeface="Arial"/>
              <a:cs typeface="Arial"/>
            </a:endParaRPr>
          </a:p>
          <a:p>
            <a:pPr lvl="3">
              <a:lnSpc>
                <a:spcPct val="100000"/>
              </a:lnSpc>
              <a:buClr>
                <a:srgbClr val="007B94"/>
              </a:buClr>
              <a:buFont typeface="Arial"/>
              <a:buChar char="&gt;"/>
            </a:pP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solidFill>
                  <a:srgbClr val="007B94"/>
                </a:solidFill>
                <a:latin typeface="Arial"/>
                <a:cs typeface="Arial"/>
              </a:rPr>
              <a:t>Congé maternité</a:t>
            </a:r>
            <a:r>
              <a:rPr sz="2000" b="1" spc="-45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7B94"/>
                </a:solidFill>
                <a:latin typeface="Arial"/>
                <a:cs typeface="Arial"/>
              </a:rPr>
              <a:t>(art.</a:t>
            </a:r>
            <a:r>
              <a:rPr sz="1600" b="1" spc="35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1600" b="1" spc="-35" dirty="0">
                <a:solidFill>
                  <a:srgbClr val="007B94"/>
                </a:solidFill>
                <a:latin typeface="Arial"/>
                <a:cs typeface="Arial"/>
              </a:rPr>
              <a:t>113</a:t>
            </a:r>
            <a:r>
              <a:rPr sz="1600" b="1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7B94"/>
                </a:solidFill>
                <a:latin typeface="Arial"/>
                <a:cs typeface="Arial"/>
              </a:rPr>
              <a:t>LPers,</a:t>
            </a:r>
            <a:r>
              <a:rPr sz="1600" b="1" spc="15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7B94"/>
                </a:solidFill>
                <a:latin typeface="Arial"/>
                <a:cs typeface="Arial"/>
              </a:rPr>
              <a:t>82,</a:t>
            </a:r>
            <a:r>
              <a:rPr sz="1600" b="1" spc="10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7B94"/>
                </a:solidFill>
                <a:latin typeface="Arial"/>
                <a:cs typeface="Arial"/>
              </a:rPr>
              <a:t>83</a:t>
            </a:r>
            <a:r>
              <a:rPr sz="1600" b="1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7B94"/>
                </a:solidFill>
                <a:latin typeface="Arial"/>
                <a:cs typeface="Arial"/>
              </a:rPr>
              <a:t>RPers)</a:t>
            </a:r>
            <a:endParaRPr sz="1600">
              <a:latin typeface="Arial"/>
              <a:cs typeface="Arial"/>
            </a:endParaRPr>
          </a:p>
          <a:p>
            <a:pPr marL="622300" marR="5080" lvl="3" indent="-342900">
              <a:lnSpc>
                <a:spcPct val="150000"/>
              </a:lnSpc>
              <a:spcBef>
                <a:spcPts val="700"/>
              </a:spcBef>
              <a:buClr>
                <a:srgbClr val="007B94"/>
              </a:buClr>
              <a:buFont typeface="Arial"/>
              <a:buChar char="&gt;"/>
              <a:tabLst>
                <a:tab pos="621665" algn="l"/>
                <a:tab pos="622300" algn="l"/>
              </a:tabLst>
            </a:pPr>
            <a:r>
              <a:rPr sz="1600" b="1" spc="-5" dirty="0">
                <a:latin typeface="Arial"/>
                <a:cs typeface="Arial"/>
              </a:rPr>
              <a:t>16</a:t>
            </a:r>
            <a:r>
              <a:rPr sz="1600" b="1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semaines</a:t>
            </a:r>
            <a:r>
              <a:rPr sz="1600" b="1" spc="2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pour</a:t>
            </a:r>
            <a:r>
              <a:rPr sz="1600" b="1" spc="2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toutes</a:t>
            </a:r>
            <a:r>
              <a:rPr sz="1600" b="1" spc="3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les</a:t>
            </a:r>
            <a:r>
              <a:rPr sz="1600" b="1" spc="1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collaboratrices</a:t>
            </a:r>
            <a:r>
              <a:rPr sz="1600" b="1" spc="5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peu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importe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la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nature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et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la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durée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de </a:t>
            </a:r>
            <a:r>
              <a:rPr sz="1600" spc="-42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leur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contrat</a:t>
            </a:r>
            <a:endParaRPr sz="1600">
              <a:latin typeface="Arial"/>
              <a:cs typeface="Arial"/>
            </a:endParaRPr>
          </a:p>
          <a:p>
            <a:pPr marL="622300" lvl="3" indent="-342900">
              <a:lnSpc>
                <a:spcPct val="100000"/>
              </a:lnSpc>
              <a:spcBef>
                <a:spcPts val="1565"/>
              </a:spcBef>
              <a:buClr>
                <a:srgbClr val="007B94"/>
              </a:buClr>
              <a:buFont typeface="Arial"/>
              <a:buChar char="&gt;"/>
              <a:tabLst>
                <a:tab pos="621665" algn="l"/>
                <a:tab pos="622300" algn="l"/>
              </a:tabLst>
            </a:pPr>
            <a:r>
              <a:rPr sz="1600" b="1" spc="-10" dirty="0">
                <a:latin typeface="Arial"/>
                <a:cs typeface="Arial"/>
              </a:rPr>
              <a:t>Prolongation</a:t>
            </a:r>
            <a:r>
              <a:rPr sz="1600" b="1" spc="4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du</a:t>
            </a:r>
            <a:r>
              <a:rPr sz="1600" b="1" spc="1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congé</a:t>
            </a:r>
            <a:r>
              <a:rPr sz="1600" b="1" spc="3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maternité</a:t>
            </a:r>
            <a:r>
              <a:rPr sz="1600" b="1" spc="4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en</a:t>
            </a:r>
            <a:r>
              <a:rPr sz="1600" b="1" spc="1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cas</a:t>
            </a:r>
            <a:r>
              <a:rPr sz="1600" b="1" spc="10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d’hospitalisation</a:t>
            </a:r>
            <a:r>
              <a:rPr sz="1600" b="1" spc="7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du</a:t>
            </a:r>
            <a:r>
              <a:rPr sz="1600" b="1" spc="10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nouveau-né</a:t>
            </a:r>
            <a:endParaRPr sz="1600">
              <a:latin typeface="Arial"/>
              <a:cs typeface="Arial"/>
            </a:endParaRPr>
          </a:p>
          <a:p>
            <a:pPr marL="885825" lvl="4" indent="-343535">
              <a:lnSpc>
                <a:spcPct val="100000"/>
              </a:lnSpc>
              <a:spcBef>
                <a:spcPts val="1560"/>
              </a:spcBef>
              <a:buClr>
                <a:srgbClr val="007B94"/>
              </a:buClr>
              <a:buChar char="&gt;"/>
              <a:tabLst>
                <a:tab pos="885825" algn="l"/>
                <a:tab pos="886460" algn="l"/>
              </a:tabLst>
            </a:pPr>
            <a:r>
              <a:rPr sz="1600" spc="-5" dirty="0">
                <a:latin typeface="Arial"/>
                <a:cs typeface="Arial"/>
              </a:rPr>
              <a:t>Hospitalisation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de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deux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semaines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au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moins</a:t>
            </a:r>
            <a:endParaRPr sz="1600">
              <a:latin typeface="Arial"/>
              <a:cs typeface="Arial"/>
            </a:endParaRPr>
          </a:p>
          <a:p>
            <a:pPr marL="885825" lvl="4" indent="-343535">
              <a:lnSpc>
                <a:spcPct val="100000"/>
              </a:lnSpc>
              <a:spcBef>
                <a:spcPts val="1560"/>
              </a:spcBef>
              <a:buClr>
                <a:srgbClr val="007B94"/>
              </a:buClr>
              <a:buChar char="&gt;"/>
              <a:tabLst>
                <a:tab pos="885825" algn="l"/>
                <a:tab pos="886460" algn="l"/>
              </a:tabLst>
            </a:pPr>
            <a:r>
              <a:rPr sz="1600" spc="-5" dirty="0">
                <a:latin typeface="Arial"/>
                <a:cs typeface="Arial"/>
              </a:rPr>
              <a:t>Immédiatement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après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la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naissance</a:t>
            </a:r>
            <a:endParaRPr sz="1600">
              <a:latin typeface="Arial"/>
              <a:cs typeface="Arial"/>
            </a:endParaRPr>
          </a:p>
          <a:p>
            <a:pPr marL="885825" lvl="4" indent="-343535">
              <a:lnSpc>
                <a:spcPct val="100000"/>
              </a:lnSpc>
              <a:spcBef>
                <a:spcPts val="1560"/>
              </a:spcBef>
              <a:buClr>
                <a:srgbClr val="007B94"/>
              </a:buClr>
              <a:buChar char="&gt;"/>
              <a:tabLst>
                <a:tab pos="885825" algn="l"/>
                <a:tab pos="886460" algn="l"/>
              </a:tabLst>
            </a:pPr>
            <a:r>
              <a:rPr sz="1600" spc="-5" dirty="0">
                <a:latin typeface="Arial"/>
                <a:cs typeface="Arial"/>
              </a:rPr>
              <a:t>Reprise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de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l’activité</a:t>
            </a:r>
            <a:endParaRPr sz="1600">
              <a:latin typeface="Arial"/>
              <a:cs typeface="Arial"/>
            </a:endParaRPr>
          </a:p>
          <a:p>
            <a:pPr marL="885825" lvl="4" indent="-343535">
              <a:lnSpc>
                <a:spcPct val="100000"/>
              </a:lnSpc>
              <a:spcBef>
                <a:spcPts val="1560"/>
              </a:spcBef>
              <a:buClr>
                <a:srgbClr val="007B94"/>
              </a:buClr>
              <a:buFont typeface="Arial"/>
              <a:buChar char="&gt;"/>
              <a:tabLst>
                <a:tab pos="885825" algn="l"/>
                <a:tab pos="886460" algn="l"/>
              </a:tabLst>
            </a:pPr>
            <a:r>
              <a:rPr sz="1600" b="1" spc="-5" dirty="0">
                <a:latin typeface="Arial"/>
                <a:cs typeface="Arial"/>
              </a:rPr>
              <a:t>56</a:t>
            </a:r>
            <a:r>
              <a:rPr sz="1600" b="1" spc="-2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jours</a:t>
            </a:r>
            <a:r>
              <a:rPr sz="1600" b="1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maximum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7255859" y="1502179"/>
            <a:ext cx="904240" cy="624840"/>
            <a:chOff x="7255859" y="1502179"/>
            <a:chExt cx="904240" cy="624840"/>
          </a:xfrm>
        </p:grpSpPr>
        <p:sp>
          <p:nvSpPr>
            <p:cNvPr id="5" name="object 5"/>
            <p:cNvSpPr/>
            <p:nvPr/>
          </p:nvSpPr>
          <p:spPr>
            <a:xfrm>
              <a:off x="7255852" y="1502181"/>
              <a:ext cx="661035" cy="266700"/>
            </a:xfrm>
            <a:custGeom>
              <a:avLst/>
              <a:gdLst/>
              <a:ahLst/>
              <a:cxnLst/>
              <a:rect l="l" t="t" r="r" b="b"/>
              <a:pathLst>
                <a:path w="661034" h="266700">
                  <a:moveTo>
                    <a:pt x="262293" y="137960"/>
                  </a:moveTo>
                  <a:lnTo>
                    <a:pt x="123621" y="179438"/>
                  </a:lnTo>
                  <a:lnTo>
                    <a:pt x="113677" y="146773"/>
                  </a:lnTo>
                  <a:lnTo>
                    <a:pt x="109639" y="139204"/>
                  </a:lnTo>
                  <a:lnTo>
                    <a:pt x="103238" y="133972"/>
                  </a:lnTo>
                  <a:lnTo>
                    <a:pt x="95326" y="131533"/>
                  </a:lnTo>
                  <a:lnTo>
                    <a:pt x="86766" y="132334"/>
                  </a:lnTo>
                  <a:lnTo>
                    <a:pt x="79235" y="136398"/>
                  </a:lnTo>
                  <a:lnTo>
                    <a:pt x="74002" y="142811"/>
                  </a:lnTo>
                  <a:lnTo>
                    <a:pt x="71564" y="150723"/>
                  </a:lnTo>
                  <a:lnTo>
                    <a:pt x="72390" y="159232"/>
                  </a:lnTo>
                  <a:lnTo>
                    <a:pt x="82283" y="191782"/>
                  </a:lnTo>
                  <a:lnTo>
                    <a:pt x="20548" y="210235"/>
                  </a:lnTo>
                  <a:lnTo>
                    <a:pt x="10426" y="215531"/>
                  </a:lnTo>
                  <a:lnTo>
                    <a:pt x="3365" y="224002"/>
                  </a:lnTo>
                  <a:lnTo>
                    <a:pt x="0" y="234505"/>
                  </a:lnTo>
                  <a:lnTo>
                    <a:pt x="952" y="245897"/>
                  </a:lnTo>
                  <a:lnTo>
                    <a:pt x="6248" y="256006"/>
                  </a:lnTo>
                  <a:lnTo>
                    <a:pt x="14706" y="263067"/>
                  </a:lnTo>
                  <a:lnTo>
                    <a:pt x="25196" y="266446"/>
                  </a:lnTo>
                  <a:lnTo>
                    <a:pt x="36855" y="265379"/>
                  </a:lnTo>
                  <a:lnTo>
                    <a:pt x="233705" y="206590"/>
                  </a:lnTo>
                  <a:lnTo>
                    <a:pt x="262293" y="137960"/>
                  </a:lnTo>
                  <a:close/>
                </a:path>
                <a:path w="661034" h="266700">
                  <a:moveTo>
                    <a:pt x="660628" y="60655"/>
                  </a:moveTo>
                  <a:lnTo>
                    <a:pt x="659587" y="49288"/>
                  </a:lnTo>
                  <a:lnTo>
                    <a:pt x="658558" y="47371"/>
                  </a:lnTo>
                  <a:lnTo>
                    <a:pt x="654215" y="39204"/>
                  </a:lnTo>
                  <a:lnTo>
                    <a:pt x="645693" y="32219"/>
                  </a:lnTo>
                  <a:lnTo>
                    <a:pt x="635177" y="28943"/>
                  </a:lnTo>
                  <a:lnTo>
                    <a:pt x="623811" y="29984"/>
                  </a:lnTo>
                  <a:lnTo>
                    <a:pt x="565619" y="47371"/>
                  </a:lnTo>
                  <a:lnTo>
                    <a:pt x="555853" y="15189"/>
                  </a:lnTo>
                  <a:lnTo>
                    <a:pt x="551789" y="7645"/>
                  </a:lnTo>
                  <a:lnTo>
                    <a:pt x="545363" y="2438"/>
                  </a:lnTo>
                  <a:lnTo>
                    <a:pt x="537464" y="0"/>
                  </a:lnTo>
                  <a:lnTo>
                    <a:pt x="528942" y="800"/>
                  </a:lnTo>
                  <a:lnTo>
                    <a:pt x="521411" y="4864"/>
                  </a:lnTo>
                  <a:lnTo>
                    <a:pt x="516178" y="11290"/>
                  </a:lnTo>
                  <a:lnTo>
                    <a:pt x="513740" y="19189"/>
                  </a:lnTo>
                  <a:lnTo>
                    <a:pt x="514565" y="27711"/>
                  </a:lnTo>
                  <a:lnTo>
                    <a:pt x="524217" y="59715"/>
                  </a:lnTo>
                  <a:lnTo>
                    <a:pt x="377151" y="103708"/>
                  </a:lnTo>
                  <a:lnTo>
                    <a:pt x="405625" y="155244"/>
                  </a:lnTo>
                  <a:lnTo>
                    <a:pt x="640283" y="85064"/>
                  </a:lnTo>
                  <a:lnTo>
                    <a:pt x="650367" y="79692"/>
                  </a:lnTo>
                  <a:lnTo>
                    <a:pt x="657352" y="71170"/>
                  </a:lnTo>
                  <a:lnTo>
                    <a:pt x="660628" y="60655"/>
                  </a:lnTo>
                  <a:close/>
                </a:path>
              </a:pathLst>
            </a:custGeom>
            <a:solidFill>
              <a:srgbClr val="007B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466543" y="1619999"/>
              <a:ext cx="239341" cy="230142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64056" y="1772914"/>
              <a:ext cx="295915" cy="353500"/>
            </a:xfrm>
            <a:prstGeom prst="rect">
              <a:avLst/>
            </a:prstGeom>
          </p:spPr>
        </p:pic>
      </p:grp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5" dirty="0"/>
              <a:t>7</a:t>
            </a:fld>
            <a:endParaRPr spc="-5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88747"/>
            <a:ext cx="73152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3.1</a:t>
            </a:r>
            <a:r>
              <a:rPr spc="20" dirty="0"/>
              <a:t> </a:t>
            </a:r>
            <a:r>
              <a:rPr spc="-5" dirty="0"/>
              <a:t>Conciliation</a:t>
            </a:r>
            <a:r>
              <a:rPr spc="25" dirty="0"/>
              <a:t> </a:t>
            </a:r>
            <a:r>
              <a:rPr spc="-5" dirty="0"/>
              <a:t>vie</a:t>
            </a:r>
            <a:r>
              <a:rPr spc="10" dirty="0"/>
              <a:t> </a:t>
            </a:r>
            <a:r>
              <a:rPr spc="-5" dirty="0"/>
              <a:t>privée</a:t>
            </a:r>
            <a:r>
              <a:rPr spc="50" dirty="0"/>
              <a:t> </a:t>
            </a:r>
            <a:r>
              <a:rPr spc="-5" dirty="0"/>
              <a:t>-</a:t>
            </a:r>
            <a:r>
              <a:rPr spc="20" dirty="0"/>
              <a:t> </a:t>
            </a:r>
            <a:r>
              <a:rPr spc="-5" dirty="0"/>
              <a:t>professionnelle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7200" y="617648"/>
            <a:ext cx="4228465" cy="1081405"/>
          </a:xfrm>
          <a:prstGeom prst="rect">
            <a:avLst/>
          </a:prstGeom>
        </p:spPr>
        <p:txBody>
          <a:bodyPr vert="horz" wrap="square" lIns="0" tIns="1282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10"/>
              </a:spcBef>
            </a:pPr>
            <a:r>
              <a:rPr sz="3200" b="1" dirty="0">
                <a:solidFill>
                  <a:srgbClr val="007B94"/>
                </a:solidFill>
                <a:latin typeface="Arial"/>
                <a:cs typeface="Arial"/>
              </a:rPr>
              <a:t>—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80"/>
              </a:spcBef>
            </a:pPr>
            <a:r>
              <a:rPr sz="2400" b="1" dirty="0">
                <a:solidFill>
                  <a:srgbClr val="7E7E7E"/>
                </a:solidFill>
                <a:latin typeface="Arial"/>
                <a:cs typeface="Arial"/>
              </a:rPr>
              <a:t>3.1.2</a:t>
            </a:r>
            <a:r>
              <a:rPr sz="2400" b="1" spc="-1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7E7E7E"/>
                </a:solidFill>
                <a:latin typeface="Arial"/>
                <a:cs typeface="Arial"/>
              </a:rPr>
              <a:t>Prolongation</a:t>
            </a:r>
            <a:r>
              <a:rPr sz="2400" b="1" spc="-3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7E7E7E"/>
                </a:solidFill>
                <a:latin typeface="Arial"/>
                <a:cs typeface="Arial"/>
              </a:rPr>
              <a:t>de</a:t>
            </a:r>
            <a:r>
              <a:rPr sz="2400" b="1" spc="-1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7E7E7E"/>
                </a:solidFill>
                <a:latin typeface="Arial"/>
                <a:cs typeface="Arial"/>
              </a:rPr>
              <a:t>congés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7200" y="2028520"/>
            <a:ext cx="4676775" cy="168828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007B94"/>
                </a:solidFill>
                <a:latin typeface="Arial"/>
                <a:cs typeface="Arial"/>
              </a:rPr>
              <a:t>Adoption</a:t>
            </a:r>
            <a:r>
              <a:rPr sz="2000" b="1" spc="-125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7B94"/>
                </a:solidFill>
                <a:latin typeface="Arial"/>
                <a:cs typeface="Arial"/>
              </a:rPr>
              <a:t>(art.</a:t>
            </a:r>
            <a:r>
              <a:rPr sz="1600" b="1" spc="5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1600" b="1" spc="-30" dirty="0">
                <a:solidFill>
                  <a:srgbClr val="007B94"/>
                </a:solidFill>
                <a:latin typeface="Arial"/>
                <a:cs typeface="Arial"/>
              </a:rPr>
              <a:t>114</a:t>
            </a:r>
            <a:r>
              <a:rPr sz="1600" b="1" spc="-10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7B94"/>
                </a:solidFill>
                <a:latin typeface="Arial"/>
                <a:cs typeface="Arial"/>
              </a:rPr>
              <a:t>LPers)</a:t>
            </a:r>
            <a:endParaRPr sz="1600" dirty="0">
              <a:latin typeface="Arial"/>
              <a:cs typeface="Arial"/>
            </a:endParaRPr>
          </a:p>
          <a:p>
            <a:pPr marL="622300" indent="-343535">
              <a:lnSpc>
                <a:spcPct val="100000"/>
              </a:lnSpc>
              <a:spcBef>
                <a:spcPts val="1665"/>
              </a:spcBef>
              <a:buClr>
                <a:srgbClr val="007B94"/>
              </a:buClr>
              <a:buFont typeface="Arial"/>
              <a:buChar char="&gt;"/>
              <a:tabLst>
                <a:tab pos="622300" algn="l"/>
                <a:tab pos="622935" algn="l"/>
              </a:tabLst>
            </a:pPr>
            <a:r>
              <a:rPr sz="1600" b="1" spc="-5" dirty="0">
                <a:latin typeface="Arial"/>
                <a:cs typeface="Arial"/>
              </a:rPr>
              <a:t>12</a:t>
            </a:r>
            <a:r>
              <a:rPr sz="1600" b="1" spc="-1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semaines</a:t>
            </a:r>
            <a:r>
              <a:rPr sz="1600" b="1" spc="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pour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le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ou</a:t>
            </a:r>
            <a:r>
              <a:rPr sz="1600" dirty="0">
                <a:latin typeface="Arial"/>
                <a:cs typeface="Arial"/>
              </a:rPr>
              <a:t> la </a:t>
            </a:r>
            <a:r>
              <a:rPr sz="1600" spc="-5" dirty="0">
                <a:latin typeface="Arial"/>
                <a:cs typeface="Arial"/>
              </a:rPr>
              <a:t>collaborateur/trice</a:t>
            </a:r>
            <a:endParaRPr sz="1600" dirty="0">
              <a:latin typeface="Arial"/>
              <a:cs typeface="Arial"/>
            </a:endParaRPr>
          </a:p>
          <a:p>
            <a:pPr marL="622300" indent="-343535">
              <a:lnSpc>
                <a:spcPct val="100000"/>
              </a:lnSpc>
              <a:spcBef>
                <a:spcPts val="1560"/>
              </a:spcBef>
              <a:buClr>
                <a:srgbClr val="007B94"/>
              </a:buClr>
              <a:buChar char="&gt;"/>
              <a:tabLst>
                <a:tab pos="622300" algn="l"/>
                <a:tab pos="622935" algn="l"/>
              </a:tabLst>
            </a:pPr>
            <a:r>
              <a:rPr sz="1600" spc="-5" dirty="0">
                <a:latin typeface="Arial"/>
                <a:cs typeface="Arial"/>
              </a:rPr>
              <a:t>Si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les</a:t>
            </a:r>
            <a:r>
              <a:rPr sz="1600" spc="-10" dirty="0">
                <a:latin typeface="Arial"/>
                <a:cs typeface="Arial"/>
              </a:rPr>
              <a:t> deux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parents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sont au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service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de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 err="1">
                <a:latin typeface="Arial"/>
                <a:cs typeface="Arial"/>
              </a:rPr>
              <a:t>l’Etat</a:t>
            </a:r>
            <a:r>
              <a:rPr sz="1600" spc="-5" dirty="0">
                <a:latin typeface="Arial"/>
                <a:cs typeface="Arial"/>
              </a:rPr>
              <a:t>:</a:t>
            </a:r>
            <a:endParaRPr lang="de-CH" sz="1600" dirty="0">
              <a:latin typeface="Arial"/>
              <a:cs typeface="Arial"/>
            </a:endParaRPr>
          </a:p>
          <a:p>
            <a:pPr marL="278765">
              <a:lnSpc>
                <a:spcPct val="100000"/>
              </a:lnSpc>
              <a:spcBef>
                <a:spcPts val="1560"/>
              </a:spcBef>
              <a:buClr>
                <a:srgbClr val="007B94"/>
              </a:buClr>
              <a:tabLst>
                <a:tab pos="622300" algn="l"/>
                <a:tab pos="622935" algn="l"/>
              </a:tabLst>
            </a:pPr>
            <a:r>
              <a:rPr lang="de-CH" sz="1600" spc="-5" dirty="0">
                <a:latin typeface="Arial"/>
                <a:cs typeface="Arial"/>
              </a:rPr>
              <a:t>     </a:t>
            </a:r>
            <a:r>
              <a:rPr sz="1600" spc="-5" dirty="0">
                <a:latin typeface="Arial"/>
                <a:cs typeface="Arial"/>
              </a:rPr>
              <a:t>12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semaines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+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15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jours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pour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le 2e</a:t>
            </a:r>
            <a:endParaRPr sz="1600" dirty="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6786467" y="4565805"/>
            <a:ext cx="965200" cy="762635"/>
            <a:chOff x="6786467" y="4565805"/>
            <a:chExt cx="965200" cy="762635"/>
          </a:xfrm>
        </p:grpSpPr>
        <p:sp>
          <p:nvSpPr>
            <p:cNvPr id="6" name="object 6"/>
            <p:cNvSpPr/>
            <p:nvPr/>
          </p:nvSpPr>
          <p:spPr>
            <a:xfrm>
              <a:off x="6786461" y="4565814"/>
              <a:ext cx="661035" cy="267335"/>
            </a:xfrm>
            <a:custGeom>
              <a:avLst/>
              <a:gdLst/>
              <a:ahLst/>
              <a:cxnLst/>
              <a:rect l="l" t="t" r="r" b="b"/>
              <a:pathLst>
                <a:path w="661034" h="267335">
                  <a:moveTo>
                    <a:pt x="262293" y="138252"/>
                  </a:moveTo>
                  <a:lnTo>
                    <a:pt x="123621" y="179819"/>
                  </a:lnTo>
                  <a:lnTo>
                    <a:pt x="113677" y="147091"/>
                  </a:lnTo>
                  <a:lnTo>
                    <a:pt x="109639" y="139496"/>
                  </a:lnTo>
                  <a:lnTo>
                    <a:pt x="103238" y="134264"/>
                  </a:lnTo>
                  <a:lnTo>
                    <a:pt x="95326" y="131813"/>
                  </a:lnTo>
                  <a:lnTo>
                    <a:pt x="86766" y="132613"/>
                  </a:lnTo>
                  <a:lnTo>
                    <a:pt x="79235" y="136690"/>
                  </a:lnTo>
                  <a:lnTo>
                    <a:pt x="74002" y="143116"/>
                  </a:lnTo>
                  <a:lnTo>
                    <a:pt x="71564" y="151041"/>
                  </a:lnTo>
                  <a:lnTo>
                    <a:pt x="72390" y="159575"/>
                  </a:lnTo>
                  <a:lnTo>
                    <a:pt x="82283" y="192189"/>
                  </a:lnTo>
                  <a:lnTo>
                    <a:pt x="20548" y="210693"/>
                  </a:lnTo>
                  <a:lnTo>
                    <a:pt x="10426" y="216001"/>
                  </a:lnTo>
                  <a:lnTo>
                    <a:pt x="3365" y="224485"/>
                  </a:lnTo>
                  <a:lnTo>
                    <a:pt x="0" y="235013"/>
                  </a:lnTo>
                  <a:lnTo>
                    <a:pt x="952" y="246430"/>
                  </a:lnTo>
                  <a:lnTo>
                    <a:pt x="6248" y="256565"/>
                  </a:lnTo>
                  <a:lnTo>
                    <a:pt x="14706" y="263639"/>
                  </a:lnTo>
                  <a:lnTo>
                    <a:pt x="25196" y="267030"/>
                  </a:lnTo>
                  <a:lnTo>
                    <a:pt x="36855" y="265950"/>
                  </a:lnTo>
                  <a:lnTo>
                    <a:pt x="233705" y="207035"/>
                  </a:lnTo>
                  <a:lnTo>
                    <a:pt x="262293" y="138252"/>
                  </a:lnTo>
                  <a:close/>
                </a:path>
                <a:path w="661034" h="267335">
                  <a:moveTo>
                    <a:pt x="660628" y="60782"/>
                  </a:moveTo>
                  <a:lnTo>
                    <a:pt x="659587" y="49390"/>
                  </a:lnTo>
                  <a:lnTo>
                    <a:pt x="658558" y="47459"/>
                  </a:lnTo>
                  <a:lnTo>
                    <a:pt x="654215" y="39281"/>
                  </a:lnTo>
                  <a:lnTo>
                    <a:pt x="645693" y="32283"/>
                  </a:lnTo>
                  <a:lnTo>
                    <a:pt x="635177" y="28994"/>
                  </a:lnTo>
                  <a:lnTo>
                    <a:pt x="623811" y="30048"/>
                  </a:lnTo>
                  <a:lnTo>
                    <a:pt x="565619" y="47459"/>
                  </a:lnTo>
                  <a:lnTo>
                    <a:pt x="555853" y="15214"/>
                  </a:lnTo>
                  <a:lnTo>
                    <a:pt x="551789" y="7658"/>
                  </a:lnTo>
                  <a:lnTo>
                    <a:pt x="545363" y="2438"/>
                  </a:lnTo>
                  <a:lnTo>
                    <a:pt x="537464" y="0"/>
                  </a:lnTo>
                  <a:lnTo>
                    <a:pt x="528942" y="787"/>
                  </a:lnTo>
                  <a:lnTo>
                    <a:pt x="521411" y="4876"/>
                  </a:lnTo>
                  <a:lnTo>
                    <a:pt x="516178" y="11303"/>
                  </a:lnTo>
                  <a:lnTo>
                    <a:pt x="513740" y="19227"/>
                  </a:lnTo>
                  <a:lnTo>
                    <a:pt x="514565" y="27762"/>
                  </a:lnTo>
                  <a:lnTo>
                    <a:pt x="524217" y="59842"/>
                  </a:lnTo>
                  <a:lnTo>
                    <a:pt x="377151" y="103924"/>
                  </a:lnTo>
                  <a:lnTo>
                    <a:pt x="405625" y="155575"/>
                  </a:lnTo>
                  <a:lnTo>
                    <a:pt x="640283" y="85242"/>
                  </a:lnTo>
                  <a:lnTo>
                    <a:pt x="650367" y="79857"/>
                  </a:lnTo>
                  <a:lnTo>
                    <a:pt x="657352" y="71323"/>
                  </a:lnTo>
                  <a:lnTo>
                    <a:pt x="660628" y="60782"/>
                  </a:lnTo>
                  <a:close/>
                </a:path>
              </a:pathLst>
            </a:custGeom>
            <a:solidFill>
              <a:srgbClr val="007B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997152" y="4683883"/>
              <a:ext cx="239341" cy="230646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542863" y="4761477"/>
              <a:ext cx="100988" cy="100750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675411" y="4824431"/>
              <a:ext cx="75741" cy="75562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7454498" y="4875239"/>
              <a:ext cx="220979" cy="453390"/>
            </a:xfrm>
            <a:custGeom>
              <a:avLst/>
              <a:gdLst/>
              <a:ahLst/>
              <a:cxnLst/>
              <a:rect l="l" t="t" r="r" b="b"/>
              <a:pathLst>
                <a:path w="220979" h="453389">
                  <a:moveTo>
                    <a:pt x="149629" y="0"/>
                  </a:moveTo>
                  <a:lnTo>
                    <a:pt x="107616" y="3286"/>
                  </a:lnTo>
                  <a:lnTo>
                    <a:pt x="68798" y="16883"/>
                  </a:lnTo>
                  <a:lnTo>
                    <a:pt x="37870" y="42385"/>
                  </a:lnTo>
                  <a:lnTo>
                    <a:pt x="1262" y="198548"/>
                  </a:lnTo>
                  <a:lnTo>
                    <a:pt x="0" y="201067"/>
                  </a:lnTo>
                  <a:lnTo>
                    <a:pt x="1992" y="213366"/>
                  </a:lnTo>
                  <a:lnTo>
                    <a:pt x="7416" y="221374"/>
                  </a:lnTo>
                  <a:lnTo>
                    <a:pt x="15444" y="226786"/>
                  </a:lnTo>
                  <a:lnTo>
                    <a:pt x="25247" y="228773"/>
                  </a:lnTo>
                  <a:lnTo>
                    <a:pt x="33432" y="227238"/>
                  </a:lnTo>
                  <a:lnTo>
                    <a:pt x="40553" y="223106"/>
                  </a:lnTo>
                  <a:lnTo>
                    <a:pt x="46017" y="217085"/>
                  </a:lnTo>
                  <a:lnTo>
                    <a:pt x="49232" y="209883"/>
                  </a:lnTo>
                  <a:lnTo>
                    <a:pt x="75741" y="100317"/>
                  </a:lnTo>
                  <a:lnTo>
                    <a:pt x="75741" y="452943"/>
                  </a:lnTo>
                  <a:lnTo>
                    <a:pt x="126236" y="452943"/>
                  </a:lnTo>
                  <a:lnTo>
                    <a:pt x="126236" y="226255"/>
                  </a:lnTo>
                  <a:lnTo>
                    <a:pt x="151483" y="226255"/>
                  </a:lnTo>
                  <a:lnTo>
                    <a:pt x="151483" y="452943"/>
                  </a:lnTo>
                  <a:lnTo>
                    <a:pt x="201977" y="452943"/>
                  </a:lnTo>
                  <a:lnTo>
                    <a:pt x="201977" y="185325"/>
                  </a:lnTo>
                  <a:lnTo>
                    <a:pt x="189354" y="191622"/>
                  </a:lnTo>
                  <a:lnTo>
                    <a:pt x="179886" y="193511"/>
                  </a:lnTo>
                  <a:lnTo>
                    <a:pt x="139096" y="181940"/>
                  </a:lnTo>
                  <a:lnTo>
                    <a:pt x="126236" y="150692"/>
                  </a:lnTo>
                  <a:lnTo>
                    <a:pt x="128612" y="136209"/>
                  </a:lnTo>
                  <a:lnTo>
                    <a:pt x="135309" y="123615"/>
                  </a:lnTo>
                  <a:lnTo>
                    <a:pt x="145674" y="113855"/>
                  </a:lnTo>
                  <a:lnTo>
                    <a:pt x="163998" y="105502"/>
                  </a:lnTo>
                  <a:lnTo>
                    <a:pt x="174442" y="97404"/>
                  </a:lnTo>
                  <a:lnTo>
                    <a:pt x="186661" y="80688"/>
                  </a:lnTo>
                  <a:lnTo>
                    <a:pt x="200320" y="43054"/>
                  </a:lnTo>
                  <a:lnTo>
                    <a:pt x="205607" y="34829"/>
                  </a:lnTo>
                  <a:lnTo>
                    <a:pt x="212550" y="28021"/>
                  </a:lnTo>
                  <a:lnTo>
                    <a:pt x="220913" y="22865"/>
                  </a:lnTo>
                  <a:lnTo>
                    <a:pt x="201898" y="12554"/>
                  </a:lnTo>
                  <a:lnTo>
                    <a:pt x="180517" y="4604"/>
                  </a:lnTo>
                  <a:lnTo>
                    <a:pt x="149629" y="0"/>
                  </a:lnTo>
                  <a:close/>
                </a:path>
              </a:pathLst>
            </a:custGeom>
            <a:solidFill>
              <a:srgbClr val="007B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592726" y="4906044"/>
              <a:ext cx="132794" cy="151371"/>
            </a:xfrm>
            <a:prstGeom prst="rect">
              <a:avLst/>
            </a:prstGeom>
          </p:spPr>
        </p:pic>
      </p:grp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5" dirty="0"/>
              <a:t>8</a:t>
            </a:fld>
            <a:endParaRPr spc="-5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7868" y="6358128"/>
            <a:ext cx="755904" cy="29108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4500" y="288747"/>
            <a:ext cx="831405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3.2</a:t>
            </a:r>
            <a:r>
              <a:rPr spc="10" dirty="0"/>
              <a:t> </a:t>
            </a:r>
            <a:r>
              <a:rPr spc="-5" dirty="0"/>
              <a:t>Meilleure</a:t>
            </a:r>
            <a:r>
              <a:rPr spc="10" dirty="0"/>
              <a:t> </a:t>
            </a:r>
            <a:r>
              <a:rPr spc="-5" dirty="0"/>
              <a:t>protection</a:t>
            </a:r>
            <a:r>
              <a:rPr spc="25" dirty="0"/>
              <a:t> </a:t>
            </a:r>
            <a:r>
              <a:rPr spc="-5" dirty="0"/>
              <a:t>des</a:t>
            </a:r>
            <a:r>
              <a:rPr spc="20" dirty="0"/>
              <a:t> </a:t>
            </a:r>
            <a:r>
              <a:rPr dirty="0"/>
              <a:t>collaborateurs/trices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57200" y="732789"/>
            <a:ext cx="407034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solidFill>
                  <a:srgbClr val="007B94"/>
                </a:solidFill>
                <a:latin typeface="Arial"/>
                <a:cs typeface="Arial"/>
              </a:rPr>
              <a:t>—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7200" y="1134237"/>
            <a:ext cx="7626350" cy="47110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007B94"/>
                </a:solidFill>
                <a:latin typeface="Arial"/>
                <a:cs typeface="Arial"/>
              </a:rPr>
              <a:t>Indemnité</a:t>
            </a:r>
            <a:r>
              <a:rPr sz="2000" b="1" spc="-30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7B94"/>
                </a:solidFill>
                <a:latin typeface="Arial"/>
                <a:cs typeface="Arial"/>
              </a:rPr>
              <a:t>de situation</a:t>
            </a:r>
            <a:r>
              <a:rPr sz="2000" b="1" spc="-35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7B94"/>
                </a:solidFill>
                <a:latin typeface="Arial"/>
                <a:cs typeface="Arial"/>
              </a:rPr>
              <a:t>acquise</a:t>
            </a:r>
            <a:r>
              <a:rPr sz="2000" b="1" spc="-15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7B94"/>
                </a:solidFill>
                <a:latin typeface="Arial"/>
                <a:cs typeface="Arial"/>
              </a:rPr>
              <a:t>(art.</a:t>
            </a:r>
            <a:r>
              <a:rPr sz="1600" b="1" spc="30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7B94"/>
                </a:solidFill>
                <a:latin typeface="Arial"/>
                <a:cs typeface="Arial"/>
              </a:rPr>
              <a:t>47a</a:t>
            </a:r>
            <a:r>
              <a:rPr sz="1600" b="1" spc="5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7B94"/>
                </a:solidFill>
                <a:latin typeface="Arial"/>
                <a:cs typeface="Arial"/>
              </a:rPr>
              <a:t>LPers</a:t>
            </a:r>
            <a:r>
              <a:rPr sz="1600" b="1" spc="5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7B94"/>
                </a:solidFill>
                <a:latin typeface="Arial"/>
                <a:cs typeface="Arial"/>
              </a:rPr>
              <a:t>/34a</a:t>
            </a:r>
            <a:r>
              <a:rPr sz="1600" b="1" spc="10" dirty="0">
                <a:solidFill>
                  <a:srgbClr val="007B94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7B94"/>
                </a:solidFill>
                <a:latin typeface="Arial"/>
                <a:cs typeface="Arial"/>
              </a:rPr>
              <a:t>RPers)</a:t>
            </a:r>
            <a:endParaRPr sz="1600">
              <a:latin typeface="Arial"/>
              <a:cs typeface="Arial"/>
            </a:endParaRPr>
          </a:p>
          <a:p>
            <a:pPr marL="539750" indent="-266065">
              <a:lnSpc>
                <a:spcPct val="100000"/>
              </a:lnSpc>
              <a:spcBef>
                <a:spcPts val="1755"/>
              </a:spcBef>
              <a:buClr>
                <a:srgbClr val="007B94"/>
              </a:buClr>
              <a:buChar char="&gt;"/>
              <a:tabLst>
                <a:tab pos="539115" algn="l"/>
                <a:tab pos="540385" algn="l"/>
              </a:tabLst>
            </a:pPr>
            <a:r>
              <a:rPr sz="1600" spc="-5" dirty="0">
                <a:latin typeface="Arial"/>
                <a:cs typeface="Arial"/>
              </a:rPr>
              <a:t>Pour les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55</a:t>
            </a:r>
            <a:r>
              <a:rPr sz="1600" b="1" spc="-1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ans et plus</a:t>
            </a:r>
            <a:endParaRPr sz="1600">
              <a:latin typeface="Arial"/>
              <a:cs typeface="Arial"/>
            </a:endParaRPr>
          </a:p>
          <a:p>
            <a:pPr marL="539750" indent="-266065">
              <a:lnSpc>
                <a:spcPct val="100000"/>
              </a:lnSpc>
              <a:spcBef>
                <a:spcPts val="1165"/>
              </a:spcBef>
              <a:buClr>
                <a:srgbClr val="007B94"/>
              </a:buClr>
              <a:buChar char="&gt;"/>
              <a:tabLst>
                <a:tab pos="539115" algn="l"/>
                <a:tab pos="540385" algn="l"/>
              </a:tabLst>
            </a:pPr>
            <a:r>
              <a:rPr sz="1600" spc="-5" dirty="0">
                <a:latin typeface="Arial"/>
                <a:cs typeface="Arial"/>
              </a:rPr>
              <a:t>Changement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de fonction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lié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à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une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réorganisation</a:t>
            </a:r>
            <a:endParaRPr sz="1600">
              <a:latin typeface="Arial"/>
              <a:cs typeface="Arial"/>
            </a:endParaRPr>
          </a:p>
          <a:p>
            <a:pPr marL="539750" indent="-266065">
              <a:lnSpc>
                <a:spcPct val="100000"/>
              </a:lnSpc>
              <a:spcBef>
                <a:spcPts val="1165"/>
              </a:spcBef>
              <a:buClr>
                <a:srgbClr val="007B94"/>
              </a:buClr>
              <a:buChar char="&gt;"/>
              <a:tabLst>
                <a:tab pos="539115" algn="l"/>
                <a:tab pos="540385" algn="l"/>
              </a:tabLst>
            </a:pPr>
            <a:r>
              <a:rPr sz="1600" spc="-5" dirty="0">
                <a:latin typeface="Arial"/>
                <a:cs typeface="Arial"/>
              </a:rPr>
              <a:t>Accepter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un poste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moins</a:t>
            </a:r>
            <a:r>
              <a:rPr sz="1600" b="1" spc="1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bien</a:t>
            </a:r>
            <a:r>
              <a:rPr sz="1600" b="1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rémunéré</a:t>
            </a:r>
            <a:endParaRPr sz="1600">
              <a:latin typeface="Arial"/>
              <a:cs typeface="Arial"/>
            </a:endParaRPr>
          </a:p>
          <a:p>
            <a:pPr marL="539750" indent="-266065">
              <a:lnSpc>
                <a:spcPct val="100000"/>
              </a:lnSpc>
              <a:spcBef>
                <a:spcPts val="1150"/>
              </a:spcBef>
              <a:buClr>
                <a:srgbClr val="007B94"/>
              </a:buClr>
              <a:buChar char="&gt;"/>
              <a:tabLst>
                <a:tab pos="539115" algn="l"/>
                <a:tab pos="540385" algn="l"/>
                <a:tab pos="4538980" algn="l"/>
              </a:tabLst>
            </a:pPr>
            <a:r>
              <a:rPr sz="1600" spc="-5" dirty="0">
                <a:latin typeface="Arial"/>
                <a:cs typeface="Arial"/>
              </a:rPr>
              <a:t>Fonction</a:t>
            </a:r>
            <a:r>
              <a:rPr sz="1600" spc="4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raisonnablement</a:t>
            </a:r>
            <a:r>
              <a:rPr sz="1600" spc="5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acceptable	différence de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4</a:t>
            </a:r>
            <a:r>
              <a:rPr sz="1600" b="1" spc="-1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classes</a:t>
            </a:r>
            <a:endParaRPr sz="1600">
              <a:latin typeface="Arial"/>
              <a:cs typeface="Arial"/>
            </a:endParaRPr>
          </a:p>
          <a:p>
            <a:pPr marL="539750" indent="-266065">
              <a:lnSpc>
                <a:spcPct val="100000"/>
              </a:lnSpc>
              <a:spcBef>
                <a:spcPts val="1170"/>
              </a:spcBef>
              <a:buClr>
                <a:srgbClr val="007B94"/>
              </a:buClr>
              <a:buChar char="&gt;"/>
              <a:tabLst>
                <a:tab pos="539115" algn="l"/>
                <a:tab pos="540385" algn="l"/>
              </a:tabLst>
            </a:pPr>
            <a:r>
              <a:rPr sz="1600" spc="-5" dirty="0">
                <a:latin typeface="Arial"/>
                <a:cs typeface="Arial"/>
              </a:rPr>
              <a:t>Indemnité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correspondant</a:t>
            </a:r>
            <a:r>
              <a:rPr sz="1600" spc="3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à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la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différence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entre</a:t>
            </a:r>
            <a:r>
              <a:rPr sz="1600" spc="3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l’ancien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et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le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nouveau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traitement</a:t>
            </a:r>
            <a:endParaRPr sz="1600">
              <a:latin typeface="Arial"/>
              <a:cs typeface="Arial"/>
            </a:endParaRPr>
          </a:p>
          <a:p>
            <a:pPr marL="539750" indent="-266065">
              <a:lnSpc>
                <a:spcPct val="100000"/>
              </a:lnSpc>
              <a:spcBef>
                <a:spcPts val="1160"/>
              </a:spcBef>
              <a:buClr>
                <a:srgbClr val="007B94"/>
              </a:buClr>
              <a:buFont typeface="Arial"/>
              <a:buChar char="&gt;"/>
              <a:tabLst>
                <a:tab pos="539115" algn="l"/>
                <a:tab pos="540385" algn="l"/>
              </a:tabLst>
            </a:pPr>
            <a:r>
              <a:rPr sz="1600" b="1" spc="-5" dirty="0">
                <a:latin typeface="Arial"/>
                <a:cs typeface="Arial"/>
              </a:rPr>
              <a:t>Pas</a:t>
            </a:r>
            <a:r>
              <a:rPr sz="1600" b="1" spc="-2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de</a:t>
            </a:r>
            <a:r>
              <a:rPr sz="1600" b="1" spc="-10" dirty="0">
                <a:latin typeface="Arial"/>
                <a:cs typeface="Arial"/>
              </a:rPr>
              <a:t> </a:t>
            </a:r>
            <a:r>
              <a:rPr sz="1600" b="1" spc="-15" dirty="0">
                <a:latin typeface="Arial"/>
                <a:cs typeface="Arial"/>
              </a:rPr>
              <a:t>nouvel</a:t>
            </a:r>
            <a:r>
              <a:rPr sz="1600" b="1" spc="2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EPT</a:t>
            </a:r>
            <a:endParaRPr sz="1600">
              <a:latin typeface="Arial"/>
              <a:cs typeface="Arial"/>
            </a:endParaRPr>
          </a:p>
          <a:p>
            <a:pPr marL="539750" indent="-266065">
              <a:lnSpc>
                <a:spcPct val="100000"/>
              </a:lnSpc>
              <a:spcBef>
                <a:spcPts val="1155"/>
              </a:spcBef>
              <a:buClr>
                <a:srgbClr val="007B94"/>
              </a:buClr>
              <a:buChar char="&gt;"/>
              <a:tabLst>
                <a:tab pos="539115" algn="l"/>
                <a:tab pos="540385" algn="l"/>
              </a:tabLst>
            </a:pPr>
            <a:r>
              <a:rPr sz="1600" spc="-15" dirty="0">
                <a:latin typeface="Arial"/>
                <a:cs typeface="Arial"/>
              </a:rPr>
              <a:t>Versement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mensuel</a:t>
            </a:r>
            <a:endParaRPr sz="1600">
              <a:latin typeface="Arial"/>
              <a:cs typeface="Arial"/>
            </a:endParaRPr>
          </a:p>
          <a:p>
            <a:pPr marL="539750" indent="-266065">
              <a:lnSpc>
                <a:spcPct val="100000"/>
              </a:lnSpc>
              <a:spcBef>
                <a:spcPts val="1165"/>
              </a:spcBef>
              <a:buClr>
                <a:srgbClr val="007B94"/>
              </a:buClr>
              <a:buChar char="&gt;"/>
              <a:tabLst>
                <a:tab pos="539115" algn="l"/>
                <a:tab pos="540385" algn="l"/>
              </a:tabLst>
            </a:pPr>
            <a:r>
              <a:rPr sz="1600" spc="-5" dirty="0">
                <a:latin typeface="Arial"/>
                <a:cs typeface="Arial"/>
              </a:rPr>
              <a:t>Indemnité non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indexée</a:t>
            </a:r>
            <a:endParaRPr sz="1600">
              <a:latin typeface="Arial"/>
              <a:cs typeface="Arial"/>
            </a:endParaRPr>
          </a:p>
          <a:p>
            <a:pPr marL="539750" indent="-266065">
              <a:lnSpc>
                <a:spcPct val="100000"/>
              </a:lnSpc>
              <a:spcBef>
                <a:spcPts val="1165"/>
              </a:spcBef>
              <a:buClr>
                <a:srgbClr val="007B94"/>
              </a:buClr>
              <a:buChar char="&gt;"/>
              <a:tabLst>
                <a:tab pos="539115" algn="l"/>
                <a:tab pos="540385" algn="l"/>
              </a:tabLst>
            </a:pPr>
            <a:r>
              <a:rPr sz="1600" spc="-5" dirty="0">
                <a:latin typeface="Arial"/>
                <a:cs typeface="Arial"/>
              </a:rPr>
              <a:t>Indemnité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assurée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à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la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CPPEF</a:t>
            </a:r>
            <a:endParaRPr sz="1600">
              <a:latin typeface="Arial"/>
              <a:cs typeface="Arial"/>
            </a:endParaRPr>
          </a:p>
          <a:p>
            <a:pPr marL="539750" indent="-266065">
              <a:lnSpc>
                <a:spcPct val="100000"/>
              </a:lnSpc>
              <a:spcBef>
                <a:spcPts val="1150"/>
              </a:spcBef>
              <a:buClr>
                <a:srgbClr val="007B94"/>
              </a:buClr>
              <a:buChar char="&gt;"/>
              <a:tabLst>
                <a:tab pos="539115" algn="l"/>
                <a:tab pos="540385" algn="l"/>
              </a:tabLst>
            </a:pPr>
            <a:r>
              <a:rPr sz="1600" spc="-5" dirty="0">
                <a:latin typeface="Arial"/>
                <a:cs typeface="Arial"/>
              </a:rPr>
              <a:t>Jusqu’à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la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fin </a:t>
            </a:r>
            <a:r>
              <a:rPr sz="1600" spc="-10" dirty="0">
                <a:latin typeface="Arial"/>
                <a:cs typeface="Arial"/>
              </a:rPr>
              <a:t>des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rapports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de service</a:t>
            </a:r>
            <a:endParaRPr sz="1600">
              <a:latin typeface="Arial"/>
              <a:cs typeface="Arial"/>
            </a:endParaRPr>
          </a:p>
          <a:p>
            <a:pPr marL="539750" indent="-266065">
              <a:lnSpc>
                <a:spcPct val="100000"/>
              </a:lnSpc>
              <a:spcBef>
                <a:spcPts val="1165"/>
              </a:spcBef>
              <a:buClr>
                <a:srgbClr val="007B94"/>
              </a:buClr>
              <a:buChar char="&gt;"/>
              <a:tabLst>
                <a:tab pos="539115" algn="l"/>
                <a:tab pos="540385" algn="l"/>
              </a:tabLst>
            </a:pPr>
            <a:r>
              <a:rPr sz="1600" spc="-5" dirty="0">
                <a:latin typeface="Arial"/>
                <a:cs typeface="Arial"/>
              </a:rPr>
              <a:t>Suppression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en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cas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de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promotion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ou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de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changement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de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poste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35292" y="5967780"/>
            <a:ext cx="827405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95910" algn="l"/>
                <a:tab pos="561340" algn="l"/>
                <a:tab pos="8260715" algn="l"/>
              </a:tabLst>
            </a:pPr>
            <a:r>
              <a:rPr sz="1600" u="sng" spc="-5" dirty="0">
                <a:solidFill>
                  <a:srgbClr val="007B94"/>
                </a:solidFill>
                <a:uFill>
                  <a:solidFill>
                    <a:srgbClr val="C0C0C0"/>
                  </a:solidFill>
                </a:uFill>
                <a:latin typeface="Arial"/>
                <a:cs typeface="Arial"/>
              </a:rPr>
              <a:t> 	&gt;	</a:t>
            </a:r>
            <a:r>
              <a:rPr sz="1600" b="1" u="sng" spc="-10" dirty="0">
                <a:uFill>
                  <a:solidFill>
                    <a:srgbClr val="C0C0C0"/>
                  </a:solidFill>
                </a:uFill>
                <a:latin typeface="Arial"/>
                <a:cs typeface="Arial"/>
              </a:rPr>
              <a:t>Préavis</a:t>
            </a:r>
            <a:r>
              <a:rPr sz="1600" b="1" u="sng" spc="5" dirty="0">
                <a:uFill>
                  <a:solidFill>
                    <a:srgbClr val="C0C0C0"/>
                  </a:solidFill>
                </a:uFill>
                <a:latin typeface="Arial"/>
                <a:cs typeface="Arial"/>
              </a:rPr>
              <a:t> </a:t>
            </a:r>
            <a:r>
              <a:rPr sz="1600" b="1" u="sng" spc="-5" dirty="0">
                <a:uFill>
                  <a:solidFill>
                    <a:srgbClr val="C0C0C0"/>
                  </a:solidFill>
                </a:uFill>
                <a:latin typeface="Arial"/>
                <a:cs typeface="Arial"/>
              </a:rPr>
              <a:t>du</a:t>
            </a:r>
            <a:r>
              <a:rPr sz="1600" b="1" u="sng" spc="-20" dirty="0">
                <a:uFill>
                  <a:solidFill>
                    <a:srgbClr val="C0C0C0"/>
                  </a:solidFill>
                </a:uFill>
                <a:latin typeface="Arial"/>
                <a:cs typeface="Arial"/>
              </a:rPr>
              <a:t> </a:t>
            </a:r>
            <a:r>
              <a:rPr sz="1600" b="1" u="sng" spc="-5" dirty="0">
                <a:uFill>
                  <a:solidFill>
                    <a:srgbClr val="C0C0C0"/>
                  </a:solidFill>
                </a:uFill>
                <a:latin typeface="Arial"/>
                <a:cs typeface="Arial"/>
              </a:rPr>
              <a:t>SPO	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7569454" y="1218946"/>
            <a:ext cx="840740" cy="370840"/>
            <a:chOff x="7569454" y="1218946"/>
            <a:chExt cx="840740" cy="370840"/>
          </a:xfrm>
        </p:grpSpPr>
        <p:sp>
          <p:nvSpPr>
            <p:cNvPr id="8" name="object 8"/>
            <p:cNvSpPr/>
            <p:nvPr/>
          </p:nvSpPr>
          <p:spPr>
            <a:xfrm>
              <a:off x="7575804" y="1225296"/>
              <a:ext cx="433070" cy="143510"/>
            </a:xfrm>
            <a:custGeom>
              <a:avLst/>
              <a:gdLst/>
              <a:ahLst/>
              <a:cxnLst/>
              <a:rect l="l" t="t" r="r" b="b"/>
              <a:pathLst>
                <a:path w="433070" h="143509">
                  <a:moveTo>
                    <a:pt x="432816" y="0"/>
                  </a:moveTo>
                  <a:lnTo>
                    <a:pt x="0" y="0"/>
                  </a:lnTo>
                  <a:lnTo>
                    <a:pt x="0" y="143255"/>
                  </a:lnTo>
                  <a:lnTo>
                    <a:pt x="432816" y="143255"/>
                  </a:lnTo>
                  <a:lnTo>
                    <a:pt x="432816" y="0"/>
                  </a:lnTo>
                  <a:close/>
                </a:path>
              </a:pathLst>
            </a:custGeom>
            <a:solidFill>
              <a:srgbClr val="007B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75804" y="1225296"/>
              <a:ext cx="433070" cy="143510"/>
            </a:xfrm>
            <a:custGeom>
              <a:avLst/>
              <a:gdLst/>
              <a:ahLst/>
              <a:cxnLst/>
              <a:rect l="l" t="t" r="r" b="b"/>
              <a:pathLst>
                <a:path w="433070" h="143509">
                  <a:moveTo>
                    <a:pt x="0" y="143255"/>
                  </a:moveTo>
                  <a:lnTo>
                    <a:pt x="432816" y="143255"/>
                  </a:lnTo>
                  <a:lnTo>
                    <a:pt x="432816" y="0"/>
                  </a:lnTo>
                  <a:lnTo>
                    <a:pt x="0" y="0"/>
                  </a:lnTo>
                  <a:lnTo>
                    <a:pt x="0" y="143255"/>
                  </a:lnTo>
                  <a:close/>
                </a:path>
              </a:pathLst>
            </a:custGeom>
            <a:ln w="12699">
              <a:solidFill>
                <a:srgbClr val="007B9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75804" y="1438656"/>
              <a:ext cx="433070" cy="144780"/>
            </a:xfrm>
            <a:custGeom>
              <a:avLst/>
              <a:gdLst/>
              <a:ahLst/>
              <a:cxnLst/>
              <a:rect l="l" t="t" r="r" b="b"/>
              <a:pathLst>
                <a:path w="433070" h="144780">
                  <a:moveTo>
                    <a:pt x="432816" y="0"/>
                  </a:moveTo>
                  <a:lnTo>
                    <a:pt x="0" y="0"/>
                  </a:lnTo>
                  <a:lnTo>
                    <a:pt x="0" y="144779"/>
                  </a:lnTo>
                  <a:lnTo>
                    <a:pt x="432816" y="144779"/>
                  </a:lnTo>
                  <a:lnTo>
                    <a:pt x="432816" y="0"/>
                  </a:lnTo>
                  <a:close/>
                </a:path>
              </a:pathLst>
            </a:custGeom>
            <a:solidFill>
              <a:srgbClr val="007B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75804" y="1438656"/>
              <a:ext cx="433070" cy="144780"/>
            </a:xfrm>
            <a:custGeom>
              <a:avLst/>
              <a:gdLst/>
              <a:ahLst/>
              <a:cxnLst/>
              <a:rect l="l" t="t" r="r" b="b"/>
              <a:pathLst>
                <a:path w="433070" h="144780">
                  <a:moveTo>
                    <a:pt x="0" y="144779"/>
                  </a:moveTo>
                  <a:lnTo>
                    <a:pt x="432816" y="144779"/>
                  </a:lnTo>
                  <a:lnTo>
                    <a:pt x="432816" y="0"/>
                  </a:lnTo>
                  <a:lnTo>
                    <a:pt x="0" y="0"/>
                  </a:lnTo>
                  <a:lnTo>
                    <a:pt x="0" y="144779"/>
                  </a:lnTo>
                  <a:close/>
                </a:path>
              </a:pathLst>
            </a:custGeom>
            <a:ln w="12700">
              <a:solidFill>
                <a:srgbClr val="007B9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8045196" y="1260348"/>
              <a:ext cx="358140" cy="288290"/>
            </a:xfrm>
            <a:custGeom>
              <a:avLst/>
              <a:gdLst/>
              <a:ahLst/>
              <a:cxnLst/>
              <a:rect l="l" t="t" r="r" b="b"/>
              <a:pathLst>
                <a:path w="358140" h="288290">
                  <a:moveTo>
                    <a:pt x="0" y="0"/>
                  </a:moveTo>
                  <a:lnTo>
                    <a:pt x="0" y="288036"/>
                  </a:lnTo>
                  <a:lnTo>
                    <a:pt x="358140" y="1440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B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045196" y="1260348"/>
              <a:ext cx="358140" cy="288290"/>
            </a:xfrm>
            <a:custGeom>
              <a:avLst/>
              <a:gdLst/>
              <a:ahLst/>
              <a:cxnLst/>
              <a:rect l="l" t="t" r="r" b="b"/>
              <a:pathLst>
                <a:path w="358140" h="288290">
                  <a:moveTo>
                    <a:pt x="0" y="0"/>
                  </a:moveTo>
                  <a:lnTo>
                    <a:pt x="358140" y="144018"/>
                  </a:lnTo>
                  <a:lnTo>
                    <a:pt x="0" y="288036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007B9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4" name="object 14"/>
          <p:cNvGrpSpPr/>
          <p:nvPr/>
        </p:nvGrpSpPr>
        <p:grpSpPr>
          <a:xfrm>
            <a:off x="4457446" y="2703322"/>
            <a:ext cx="426084" cy="497840"/>
            <a:chOff x="4457446" y="2703322"/>
            <a:chExt cx="426084" cy="497840"/>
          </a:xfrm>
        </p:grpSpPr>
        <p:sp>
          <p:nvSpPr>
            <p:cNvPr id="15" name="object 15"/>
            <p:cNvSpPr/>
            <p:nvPr/>
          </p:nvSpPr>
          <p:spPr>
            <a:xfrm>
              <a:off x="4463796" y="2709672"/>
              <a:ext cx="413384" cy="485140"/>
            </a:xfrm>
            <a:custGeom>
              <a:avLst/>
              <a:gdLst/>
              <a:ahLst/>
              <a:cxnLst/>
              <a:rect l="l" t="t" r="r" b="b"/>
              <a:pathLst>
                <a:path w="413385" h="485139">
                  <a:moveTo>
                    <a:pt x="206502" y="0"/>
                  </a:moveTo>
                  <a:lnTo>
                    <a:pt x="206502" y="121158"/>
                  </a:lnTo>
                  <a:lnTo>
                    <a:pt x="0" y="121158"/>
                  </a:lnTo>
                  <a:lnTo>
                    <a:pt x="0" y="363474"/>
                  </a:lnTo>
                  <a:lnTo>
                    <a:pt x="206502" y="363474"/>
                  </a:lnTo>
                  <a:lnTo>
                    <a:pt x="206502" y="484632"/>
                  </a:lnTo>
                  <a:lnTo>
                    <a:pt x="413004" y="242316"/>
                  </a:lnTo>
                  <a:lnTo>
                    <a:pt x="206502" y="0"/>
                  </a:lnTo>
                  <a:close/>
                </a:path>
              </a:pathLst>
            </a:custGeom>
            <a:solidFill>
              <a:srgbClr val="D3DA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463796" y="2709672"/>
              <a:ext cx="413384" cy="485140"/>
            </a:xfrm>
            <a:custGeom>
              <a:avLst/>
              <a:gdLst/>
              <a:ahLst/>
              <a:cxnLst/>
              <a:rect l="l" t="t" r="r" b="b"/>
              <a:pathLst>
                <a:path w="413385" h="485139">
                  <a:moveTo>
                    <a:pt x="0" y="121158"/>
                  </a:moveTo>
                  <a:lnTo>
                    <a:pt x="206502" y="121158"/>
                  </a:lnTo>
                  <a:lnTo>
                    <a:pt x="206502" y="0"/>
                  </a:lnTo>
                  <a:lnTo>
                    <a:pt x="413004" y="242316"/>
                  </a:lnTo>
                  <a:lnTo>
                    <a:pt x="206502" y="484632"/>
                  </a:lnTo>
                  <a:lnTo>
                    <a:pt x="206502" y="363474"/>
                  </a:lnTo>
                  <a:lnTo>
                    <a:pt x="0" y="363474"/>
                  </a:lnTo>
                  <a:lnTo>
                    <a:pt x="0" y="121158"/>
                  </a:lnTo>
                  <a:close/>
                </a:path>
              </a:pathLst>
            </a:custGeom>
            <a:ln w="12699">
              <a:solidFill>
                <a:srgbClr val="D3DA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5" dirty="0"/>
              <a:t>9</a:t>
            </a:fld>
            <a:endParaRPr spc="-5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939</Words>
  <Application>Microsoft Office PowerPoint</Application>
  <PresentationFormat>Bildschirmpräsentation (4:3)</PresentationFormat>
  <Paragraphs>166</Paragraphs>
  <Slides>15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Service du personnel UNIFR</vt:lpstr>
      <vt:lpstr>1. Objectifs de la révision LPers-RPers</vt:lpstr>
      <vt:lpstr>2. Objectifs de la politique du personnel</vt:lpstr>
      <vt:lpstr>3. Principaux changements</vt:lpstr>
      <vt:lpstr>3.1 Conciliation vie privée - professionnelle</vt:lpstr>
      <vt:lpstr>3.1 Conciliation vie privée - professionnelle</vt:lpstr>
      <vt:lpstr>3.1 Conciliation vie privée - professionnelle</vt:lpstr>
      <vt:lpstr>3.1 Conciliation vie privée - professionnelle</vt:lpstr>
      <vt:lpstr>3.2 Meilleure protection des collaborateurs/trices</vt:lpstr>
      <vt:lpstr>3.2 Meilleure protection des collaborateurs/trices</vt:lpstr>
      <vt:lpstr>3.2 Meilleure protection des collaborateurs/trices</vt:lpstr>
      <vt:lpstr>3.2 Meilleure protection des collaborateurs/trices</vt:lpstr>
      <vt:lpstr>3.3 Nouveau système de management</vt:lpstr>
      <vt:lpstr>3.4 Licenciement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Webinaire sur les nouveautés RH Révision LPers/RPers : les principaux changements —</dc:title>
  <dc:creator>Marchon Claire</dc:creator>
  <cp:lastModifiedBy>ERNI Patrick</cp:lastModifiedBy>
  <cp:revision>1</cp:revision>
  <dcterms:created xsi:type="dcterms:W3CDTF">2022-03-11T07:16:53Z</dcterms:created>
  <dcterms:modified xsi:type="dcterms:W3CDTF">2022-03-11T07:24:03Z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2021-11-24T00:00:00Z</vt:filetime>
  </property>
  <property fmtid="{D5CDD505-2E9C-101B-9397-08002B2CF9AE}" pid="3" name="Creator">
    <vt:lpwstr>Microsoft® PowerPoint® pour Microsoft 365</vt:lpwstr>
  </property>
  <property fmtid="{D5CDD505-2E9C-101B-9397-08002B2CF9AE}" pid="4" name="LastSaved">
    <vt:filetime>2022-03-11T00:00:00Z</vt:filetime>
  </property>
</Properties>
</file>