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2" r:id="rId4"/>
    <p:sldId id="408" r:id="rId5"/>
    <p:sldId id="269" r:id="rId6"/>
    <p:sldId id="261" r:id="rId7"/>
    <p:sldId id="271" r:id="rId8"/>
    <p:sldId id="272" r:id="rId9"/>
    <p:sldId id="399" r:id="rId10"/>
    <p:sldId id="274" r:id="rId11"/>
    <p:sldId id="410" r:id="rId12"/>
    <p:sldId id="411" r:id="rId13"/>
    <p:sldId id="396" r:id="rId14"/>
    <p:sldId id="400" r:id="rId15"/>
    <p:sldId id="401" r:id="rId16"/>
    <p:sldId id="409" r:id="rId17"/>
    <p:sldId id="405" r:id="rId18"/>
    <p:sldId id="277" r:id="rId19"/>
    <p:sldId id="279" r:id="rId20"/>
    <p:sldId id="278" r:id="rId21"/>
    <p:sldId id="40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3877">
          <p15:clr>
            <a:srgbClr val="A4A3A4"/>
          </p15:clr>
        </p15:guide>
        <p15:guide id="5" orient="horz" pos="4000">
          <p15:clr>
            <a:srgbClr val="A4A3A4"/>
          </p15:clr>
        </p15:guide>
        <p15:guide id="6" orient="horz" pos="4266">
          <p15:clr>
            <a:srgbClr val="A4A3A4"/>
          </p15:clr>
        </p15:guide>
        <p15:guide id="7" pos="273">
          <p15:clr>
            <a:srgbClr val="A4A3A4"/>
          </p15:clr>
        </p15:guide>
        <p15:guide id="8" pos="137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STENBERGER Sibylle" initials="LS" lastIdx="13" clrIdx="0">
    <p:extLst>
      <p:ext uri="{19B8F6BF-5375-455C-9EA6-DF929625EA0E}">
        <p15:presenceInfo xmlns:p15="http://schemas.microsoft.com/office/powerpoint/2012/main" userId="LUSTENBERGER Siby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BE"/>
    <a:srgbClr val="A0116A"/>
    <a:srgbClr val="BF1238"/>
    <a:srgbClr val="EEC209"/>
    <a:srgbClr val="0A3859"/>
    <a:srgbClr val="D0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525" autoAdjust="0"/>
  </p:normalViewPr>
  <p:slideViewPr>
    <p:cSldViewPr showGuides="1">
      <p:cViewPr varScale="1">
        <p:scale>
          <a:sx n="73" d="100"/>
          <a:sy n="73" d="100"/>
        </p:scale>
        <p:origin x="1368" y="78"/>
      </p:cViewPr>
      <p:guideLst>
        <p:guide orient="horz" pos="103"/>
        <p:guide orient="horz" pos="635"/>
        <p:guide orient="horz" pos="1136"/>
        <p:guide orient="horz" pos="3877"/>
        <p:guide orient="horz" pos="4000"/>
        <p:guide orient="horz" pos="4266"/>
        <p:guide pos="273"/>
        <p:guide pos="137"/>
        <p:guide pos="5488"/>
        <p:guide pos="5625"/>
        <p:guide pos="2768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5581F83-B290-49A5-A7C7-2FF9EA70D1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5836CD-167C-4208-9C23-3B0B35D7F4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299EB-7D6F-4F2E-8006-86ADC825F6A2}" type="datetimeFigureOut">
              <a:rPr lang="fr-CH" smtClean="0"/>
              <a:t>02.09.2025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2DD3F8-DAD6-44B6-8DAE-4F8E96B288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42FC62-194E-4A48-B4F9-0C49D7C0F3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C6A0-2A8E-4561-B7BB-FF700F857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3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02.09.2025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A9B68D-E2B2-3F0A-6D22-4107D29AC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74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89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0083BE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r>
              <a:rPr lang="de-CH" dirty="0"/>
              <a:t> </a:t>
            </a:r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print"/>
          <a:srcRect t="4538"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rgbClr val="0083BE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2. September 2025</a:t>
            </a:fld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81327"/>
            <a:ext cx="8314952" cy="390947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Universität Freiburg</a:t>
            </a:r>
            <a:r>
              <a:rPr kumimoji="0" lang="de-DE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FACULTÉ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DES LETTRES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ET DES SCIENCES HUMAINES</a:t>
            </a:r>
            <a:r>
              <a:rPr lang="de-CH" sz="800" kern="120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/ PHILOSOPHISCHE FAKULTÄT</a:t>
            </a:r>
            <a:r>
              <a:rPr kumimoji="0" lang="de-DE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Unité Anthropologie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Sociale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– Einheit Sozialanthropologie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Getting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Started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12.09.2025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90092" y="6350001"/>
            <a:ext cx="553908" cy="497240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54565" y="6154738"/>
            <a:ext cx="9144000" cy="0"/>
          </a:xfrm>
          <a:prstGeom prst="line">
            <a:avLst/>
          </a:prstGeom>
          <a:ln w="63500">
            <a:solidFill>
              <a:srgbClr val="008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rgbClr val="0083B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rgbClr val="0083BE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.ch/anthropos/de/studium/bachelor.html" TargetMode="External"/><Relationship Id="rId2" Type="http://schemas.openxmlformats.org/officeDocument/2006/relationships/hyperlink" Target="https://www.unifr.ch/anthropos/fr/etudes/bachelo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3.unifr.ch/biblio/kurse/de/course/6" TargetMode="External"/><Relationship Id="rId4" Type="http://schemas.openxmlformats.org/officeDocument/2006/relationships/hyperlink" Target="https://www3.unifr.ch/biblio/kurse/fr/course/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unifr.ch/anthropos/fr/assets/public/files/info-etudes/BENEFRI-Formulaire.pdf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www.unifr.ch/benefr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www3.unifr.ch/anthropos/de/assets/public/files/info-etudes/BENEFRI-Formular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unifr.ch/studies/de/mobilitaet/outgo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www3.unifr.ch/timetable/de/" TargetMode="External"/><Relationship Id="rId7" Type="http://schemas.openxmlformats.org/officeDocument/2006/relationships/hyperlink" Target="https://www3.unifr.ch/anthropos/de/" TargetMode="External"/><Relationship Id="rId2" Type="http://schemas.openxmlformats.org/officeDocument/2006/relationships/hyperlink" Target="https://www3.unifr.ch/timetable/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3.unifr.ch/anthropos/fr/" TargetMode="External"/><Relationship Id="rId5" Type="http://schemas.openxmlformats.org/officeDocument/2006/relationships/hyperlink" Target="https://www3.unifr.ch/lettres/de/studium/kurse-und-examen/kurs-und-examenseinschreibung/" TargetMode="External"/><Relationship Id="rId4" Type="http://schemas.openxmlformats.org/officeDocument/2006/relationships/hyperlink" Target="https://www3.unifr.ch/lettres/fr/etudes/cours-et-examens/inscription-aux-cours-et-examen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annabel.andreybissig@unifr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unifr.ch/anthropos/de/studium/reglemente-und-richtlinien.html" TargetMode="External"/><Relationship Id="rId2" Type="http://schemas.openxmlformats.org/officeDocument/2006/relationships/hyperlink" Target="https://www3.unifr.ch/anthropos/fr/etudes/reglements-et-directiv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33388" y="1330948"/>
            <a:ext cx="8278811" cy="5194396"/>
          </a:xfrm>
        </p:spPr>
        <p:txBody>
          <a:bodyPr/>
          <a:lstStyle/>
          <a:p>
            <a:pPr algn="ctr"/>
            <a:endParaRPr lang="fr-FR" sz="3600" b="1" dirty="0">
              <a:ln/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pPr algn="ctr"/>
            <a:r>
              <a:rPr lang="fr-FR" sz="5000" b="1" dirty="0">
                <a:ln/>
                <a:solidFill>
                  <a:schemeClr val="accent3"/>
                </a:solidFill>
                <a:latin typeface="Candara" panose="020E0502030303020204" pitchFamily="34" charset="0"/>
              </a:rPr>
              <a:t>Anthropologie sociale</a:t>
            </a:r>
            <a:r>
              <a:rPr lang="fr-CH" sz="5000" dirty="0"/>
              <a:t> </a:t>
            </a:r>
          </a:p>
          <a:p>
            <a:pPr algn="ctr">
              <a:spcAft>
                <a:spcPts val="0"/>
              </a:spcAft>
            </a:pPr>
            <a:r>
              <a:rPr lang="fr-CH" dirty="0">
                <a:latin typeface="Candara" panose="020E0502030303020204" pitchFamily="34" charset="0"/>
              </a:rPr>
              <a:t>Accueil et information</a:t>
            </a:r>
          </a:p>
          <a:p>
            <a:pPr algn="ctr">
              <a:spcBef>
                <a:spcPts val="6000"/>
              </a:spcBef>
              <a:spcAft>
                <a:spcPts val="6000"/>
              </a:spcAft>
              <a:buNone/>
            </a:pPr>
            <a:r>
              <a:rPr lang="fr-CH" sz="3200" b="1" dirty="0">
                <a:latin typeface="Candara" panose="020E0502030303020204" pitchFamily="34" charset="0"/>
              </a:rPr>
              <a:t>BACHELOR</a:t>
            </a:r>
          </a:p>
          <a:p>
            <a:pPr algn="ctr">
              <a:buNone/>
            </a:pPr>
            <a:r>
              <a:rPr lang="fr-FR" sz="5000" b="1" dirty="0" err="1">
                <a:ln/>
                <a:solidFill>
                  <a:schemeClr val="accent3"/>
                </a:solidFill>
              </a:rPr>
              <a:t>Sozialanthropologie</a:t>
            </a:r>
            <a:endParaRPr lang="fr-FR" sz="5000" b="1" dirty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fr-CH" dirty="0" err="1">
                <a:latin typeface="Candara" panose="020E0502030303020204" pitchFamily="34" charset="0"/>
              </a:rPr>
              <a:t>Begrüssung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und</a:t>
            </a:r>
            <a:r>
              <a:rPr lang="fr-CH" dirty="0">
                <a:latin typeface="Candara" panose="020E0502030303020204" pitchFamily="34" charset="0"/>
              </a:rPr>
              <a:t> Information</a:t>
            </a:r>
          </a:p>
          <a:p>
            <a:pPr algn="ctr">
              <a:buNone/>
            </a:pPr>
            <a:endParaRPr lang="fr-CH" dirty="0">
              <a:latin typeface="Candara" panose="020E0502030303020204" pitchFamily="34" charset="0"/>
            </a:endParaRPr>
          </a:p>
          <a:p>
            <a:pPr algn="ctr">
              <a:buNone/>
            </a:pPr>
            <a:endParaRPr lang="fr-CH" dirty="0">
              <a:latin typeface="Candara" panose="020E0502030303020204" pitchFamily="34" charset="0"/>
            </a:endParaRPr>
          </a:p>
          <a:p>
            <a:pPr algn="ctr"/>
            <a:endParaRPr lang="fr-CH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62" y="277106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 err="1">
                <a:latin typeface="Candara" panose="020E0502030303020204" pitchFamily="34" charset="0"/>
              </a:rPr>
              <a:t>UnitéS</a:t>
            </a:r>
            <a:r>
              <a:rPr lang="fr-CH" dirty="0">
                <a:latin typeface="Candara" panose="020E0502030303020204" pitchFamily="34" charset="0"/>
              </a:rPr>
              <a:t> d’enseignement / </a:t>
            </a:r>
            <a:r>
              <a:rPr lang="fr-CH" dirty="0" err="1">
                <a:latin typeface="Candara" panose="020E0502030303020204" pitchFamily="34" charset="0"/>
              </a:rPr>
              <a:t>unterrichtseinheiten</a:t>
            </a: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10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962674"/>
            <a:ext cx="4159910" cy="51306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Cours: présence et examen 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= 3 ECTS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Séminaires: présence , exposé oral, activités à définir par l’</a:t>
            </a:r>
            <a:r>
              <a:rPr lang="fr-CH" dirty="0" err="1">
                <a:latin typeface="Candara" panose="020E0502030303020204" pitchFamily="34" charset="0"/>
              </a:rPr>
              <a:t>enseignant-e</a:t>
            </a:r>
            <a:r>
              <a:rPr lang="fr-CH" dirty="0">
                <a:latin typeface="Candara" panose="020E0502030303020204" pitchFamily="34" charset="0"/>
              </a:rPr>
              <a:t> 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= 3 ECTS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Cours-bloc: cours ou séminaires 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= 3 ECTS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Travail écrit: travail personnel = 6 ECTS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Visites de musées, conférences, écoles d’été, etc.</a:t>
            </a: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28338" y="908720"/>
            <a:ext cx="4193018" cy="45365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latin typeface="Candara" panose="020E0502030303020204" pitchFamily="34" charset="0"/>
              </a:rPr>
              <a:t>Vorlesungen</a:t>
            </a:r>
            <a:r>
              <a:rPr lang="fr-CH" dirty="0">
                <a:latin typeface="Candara" panose="020E0502030303020204" pitchFamily="34" charset="0"/>
              </a:rPr>
              <a:t>: </a:t>
            </a:r>
            <a:r>
              <a:rPr lang="fr-CH" dirty="0" err="1">
                <a:latin typeface="Candara" panose="020E0502030303020204" pitchFamily="34" charset="0"/>
              </a:rPr>
              <a:t>Anwesenheit</a:t>
            </a:r>
            <a:r>
              <a:rPr lang="fr-CH" dirty="0">
                <a:latin typeface="Candara" panose="020E0502030303020204" pitchFamily="34" charset="0"/>
              </a:rPr>
              <a:t> und </a:t>
            </a:r>
            <a:r>
              <a:rPr lang="fr-CH" dirty="0" err="1">
                <a:latin typeface="Candara" panose="020E0502030303020204" pitchFamily="34" charset="0"/>
              </a:rPr>
              <a:t>Prüfung</a:t>
            </a:r>
            <a:r>
              <a:rPr lang="fr-CH" dirty="0">
                <a:latin typeface="Candara" panose="020E0502030303020204" pitchFamily="34" charset="0"/>
              </a:rPr>
              <a:t> = 3 ECTS</a:t>
            </a: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latin typeface="Candara" panose="020E0502030303020204" pitchFamily="34" charset="0"/>
              </a:rPr>
              <a:t>Seminare</a:t>
            </a:r>
            <a:r>
              <a:rPr lang="fr-CH" dirty="0">
                <a:latin typeface="Candara" panose="020E0502030303020204" pitchFamily="34" charset="0"/>
              </a:rPr>
              <a:t>: </a:t>
            </a:r>
            <a:r>
              <a:rPr lang="fr-CH" dirty="0" err="1">
                <a:latin typeface="Candara" panose="020E0502030303020204" pitchFamily="34" charset="0"/>
              </a:rPr>
              <a:t>Anwesenheit</a:t>
            </a:r>
            <a:r>
              <a:rPr lang="fr-CH" dirty="0">
                <a:latin typeface="Candara" panose="020E0502030303020204" pitchFamily="34" charset="0"/>
              </a:rPr>
              <a:t> + </a:t>
            </a:r>
            <a:r>
              <a:rPr lang="fr-CH" dirty="0" err="1">
                <a:latin typeface="Candara" panose="020E0502030303020204" pitchFamily="34" charset="0"/>
              </a:rPr>
              <a:t>mündliche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und</a:t>
            </a:r>
            <a:r>
              <a:rPr lang="fr-CH" dirty="0">
                <a:latin typeface="Candara" panose="020E0502030303020204" pitchFamily="34" charset="0"/>
              </a:rPr>
              <a:t>/</a:t>
            </a:r>
            <a:r>
              <a:rPr lang="fr-CH" dirty="0" err="1">
                <a:latin typeface="Candara" panose="020E0502030303020204" pitchFamily="34" charset="0"/>
              </a:rPr>
              <a:t>oder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schriftliche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Leistungen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während</a:t>
            </a:r>
            <a:r>
              <a:rPr lang="fr-CH" dirty="0">
                <a:latin typeface="Candara" panose="020E0502030303020204" pitchFamily="34" charset="0"/>
              </a:rPr>
              <a:t> des </a:t>
            </a:r>
            <a:r>
              <a:rPr lang="fr-CH" dirty="0" err="1">
                <a:latin typeface="Candara" panose="020E0502030303020204" pitchFamily="34" charset="0"/>
              </a:rPr>
              <a:t>Semesters</a:t>
            </a:r>
            <a:r>
              <a:rPr lang="fr-CH" dirty="0">
                <a:latin typeface="Candara" panose="020E0502030303020204" pitchFamily="34" charset="0"/>
              </a:rPr>
              <a:t> = 3 ECTS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de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latin typeface="Candara" panose="020E0502030303020204" pitchFamily="34" charset="0"/>
              </a:rPr>
              <a:t>Blockkurse</a:t>
            </a:r>
            <a:r>
              <a:rPr lang="fr-CH" dirty="0">
                <a:latin typeface="Candara" panose="020E0502030303020204" pitchFamily="34" charset="0"/>
              </a:rPr>
              <a:t>: </a:t>
            </a:r>
            <a:r>
              <a:rPr lang="fr-CH" dirty="0" err="1">
                <a:latin typeface="Candara" panose="020E0502030303020204" pitchFamily="34" charset="0"/>
              </a:rPr>
              <a:t>Seminare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oder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Vorlesungen</a:t>
            </a:r>
            <a:r>
              <a:rPr lang="fr-CH" dirty="0">
                <a:latin typeface="Candara" panose="020E0502030303020204" pitchFamily="34" charset="0"/>
              </a:rPr>
              <a:t> = 3 ECTS</a:t>
            </a: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latin typeface="Candara" panose="020E0502030303020204" pitchFamily="34" charset="0"/>
              </a:rPr>
              <a:t>Schriftliche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Arbeit</a:t>
            </a:r>
            <a:r>
              <a:rPr lang="fr-CH" dirty="0">
                <a:latin typeface="Candara" panose="020E0502030303020204" pitchFamily="34" charset="0"/>
              </a:rPr>
              <a:t>: </a:t>
            </a:r>
            <a:r>
              <a:rPr lang="fr-CH" dirty="0" err="1">
                <a:latin typeface="Candara" panose="020E0502030303020204" pitchFamily="34" charset="0"/>
              </a:rPr>
              <a:t>persönliche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Hausarbeit</a:t>
            </a:r>
            <a:r>
              <a:rPr lang="fr-CH" dirty="0">
                <a:latin typeface="Candara" panose="020E0502030303020204" pitchFamily="34" charset="0"/>
              </a:rPr>
              <a:t> = 6 ECTS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latin typeface="Candara" panose="020E0502030303020204" pitchFamily="34" charset="0"/>
              </a:rPr>
              <a:t>Museumsbesuche</a:t>
            </a:r>
            <a:r>
              <a:rPr lang="fr-CH" dirty="0">
                <a:latin typeface="Candara" panose="020E0502030303020204" pitchFamily="34" charset="0"/>
              </a:rPr>
              <a:t>, </a:t>
            </a:r>
            <a:r>
              <a:rPr lang="fr-CH" dirty="0" err="1">
                <a:latin typeface="Candara" panose="020E0502030303020204" pitchFamily="34" charset="0"/>
              </a:rPr>
              <a:t>Konferenzen</a:t>
            </a:r>
            <a:r>
              <a:rPr lang="fr-CH" dirty="0">
                <a:latin typeface="Candara" panose="020E0502030303020204" pitchFamily="34" charset="0"/>
              </a:rPr>
              <a:t>, </a:t>
            </a:r>
            <a:r>
              <a:rPr lang="fr-CH" dirty="0" err="1">
                <a:latin typeface="Candara" panose="020E0502030303020204" pitchFamily="34" charset="0"/>
              </a:rPr>
              <a:t>Summerschool</a:t>
            </a:r>
            <a:r>
              <a:rPr lang="fr-CH" dirty="0">
                <a:latin typeface="Candara" panose="020E0502030303020204" pitchFamily="34" charset="0"/>
              </a:rPr>
              <a:t>, etc.</a:t>
            </a: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2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65613AFE-97A4-9A80-8F32-C9D27861B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042790"/>
              </p:ext>
            </p:extLst>
          </p:nvPr>
        </p:nvGraphicFramePr>
        <p:xfrm>
          <a:off x="0" y="188640"/>
          <a:ext cx="9036497" cy="59046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3483">
                  <a:extLst>
                    <a:ext uri="{9D8B030D-6E8A-4147-A177-3AD203B41FA5}">
                      <a16:colId xmlns:a16="http://schemas.microsoft.com/office/drawing/2014/main" val="1682308251"/>
                    </a:ext>
                  </a:extLst>
                </a:gridCol>
                <a:gridCol w="3120586">
                  <a:extLst>
                    <a:ext uri="{9D8B030D-6E8A-4147-A177-3AD203B41FA5}">
                      <a16:colId xmlns:a16="http://schemas.microsoft.com/office/drawing/2014/main" val="3451314856"/>
                    </a:ext>
                  </a:extLst>
                </a:gridCol>
                <a:gridCol w="3462428">
                  <a:extLst>
                    <a:ext uri="{9D8B030D-6E8A-4147-A177-3AD203B41FA5}">
                      <a16:colId xmlns:a16="http://schemas.microsoft.com/office/drawing/2014/main" val="2358930310"/>
                    </a:ext>
                  </a:extLst>
                </a:gridCol>
              </a:tblGrid>
              <a:tr h="352697">
                <a:tc>
                  <a:txBody>
                    <a:bodyPr/>
                    <a:lstStyle/>
                    <a:p>
                      <a:pPr marL="8445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900" spc="-10" dirty="0">
                          <a:solidFill>
                            <a:srgbClr val="D6E6F0"/>
                          </a:solidFill>
                          <a:effectLst/>
                          <a:highlight>
                            <a:srgbClr val="31597C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Modules</a:t>
                      </a:r>
                      <a:endParaRPr lang="fr-CH" sz="1000" dirty="0">
                        <a:effectLst/>
                        <a:highlight>
                          <a:srgbClr val="1F497D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900" spc="-10">
                          <a:solidFill>
                            <a:srgbClr val="D6E6F0"/>
                          </a:solidFill>
                          <a:effectLst/>
                          <a:highlight>
                            <a:srgbClr val="31597C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Français</a:t>
                      </a:r>
                      <a:endParaRPr lang="fr-CH" sz="1000">
                        <a:effectLst/>
                        <a:highlight>
                          <a:srgbClr val="1F497D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900" spc="-10">
                          <a:solidFill>
                            <a:srgbClr val="D6E6F0"/>
                          </a:solidFill>
                          <a:effectLst/>
                          <a:highlight>
                            <a:srgbClr val="31597C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Allemand</a:t>
                      </a:r>
                      <a:endParaRPr lang="fr-CH" sz="1000">
                        <a:effectLst/>
                        <a:highlight>
                          <a:srgbClr val="1F497D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5064"/>
                  </a:ext>
                </a:extLst>
              </a:tr>
              <a:tr h="907751">
                <a:tc>
                  <a:txBody>
                    <a:bodyPr/>
                    <a:lstStyle/>
                    <a:p>
                      <a:pPr marL="36195" marR="36195">
                        <a:lnSpc>
                          <a:spcPts val="8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7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Bases en Sciences </a:t>
                      </a:r>
                      <a:r>
                        <a:rPr lang="de-CH" sz="7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Sociales</a:t>
                      </a:r>
                      <a:r>
                        <a:rPr lang="de-CH" sz="7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CH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Grundlagen</a:t>
                      </a:r>
                      <a:r>
                        <a:rPr lang="de-CH" sz="700" spc="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CH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</a:t>
                      </a:r>
                      <a:r>
                        <a:rPr lang="de-CH" sz="700" spc="1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CH" sz="7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Sozialwissenschaften</a:t>
                      </a:r>
                      <a:endParaRPr lang="fr-CH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de-CH" sz="7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BASIC ANTHRO – 15 ECTS</a:t>
                      </a:r>
                      <a:endParaRPr lang="fr-CH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8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fr-FR" sz="700" spc="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Cours Introduction à l’anthropologie sociale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830"/>
                        </a:lnSpc>
                      </a:pPr>
                      <a:r>
                        <a:rPr lang="fr-FR" sz="700" spc="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Séminaire d’introduction à l’anthropologie sociale* (6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830"/>
                        </a:lnSpc>
                      </a:pPr>
                      <a:r>
                        <a:rPr lang="fr-FR" sz="700" spc="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Cours de Sociologie*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830"/>
                        </a:lnSpc>
                      </a:pPr>
                      <a:r>
                        <a:rPr lang="fr-FR" sz="700" spc="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Cours en Science des religions*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830"/>
                        </a:lnSpc>
                      </a:pPr>
                      <a:r>
                        <a:rPr lang="fr-FR" sz="700" spc="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815"/>
                        </a:lnSpc>
                        <a:buClr>
                          <a:srgbClr val="4D4D4D"/>
                        </a:buClr>
                        <a:buSzPts val="700"/>
                        <a:buFont typeface="Arial" panose="020B0604020202020204" pitchFamily="34" charset="0"/>
                        <a:buChar char="•"/>
                        <a:tabLst>
                          <a:tab pos="123825" algn="l"/>
                        </a:tabLst>
                      </a:pPr>
                      <a:r>
                        <a:rPr lang="fr-FR" sz="700" spc="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Intitulé indiqué chaque année</a:t>
                      </a:r>
                      <a:endParaRPr lang="fr-CH" sz="1000" spc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 Einführung in die Sozialanthropologie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1280">
                        <a:lnSpc>
                          <a:spcPts val="900"/>
                        </a:lnSpc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Einführungsseminar Sozialanthropologie* (6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1280">
                        <a:lnSpc>
                          <a:spcPts val="900"/>
                        </a:lnSpc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 Soziologie*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1280">
                        <a:lnSpc>
                          <a:spcPts val="900"/>
                        </a:lnSpc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 Religionswissenschaft*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1280">
                        <a:lnSpc>
                          <a:spcPts val="900"/>
                        </a:lnSpc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900"/>
                        </a:lnSpc>
                        <a:buClr>
                          <a:srgbClr val="757577"/>
                        </a:buClr>
                        <a:buSzPts val="700"/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fr-FR" sz="700" spc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*Titel wird jährlich angegeben</a:t>
                      </a:r>
                      <a:endParaRPr lang="fr-CH" sz="1000" spc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378814"/>
                  </a:ext>
                </a:extLst>
              </a:tr>
              <a:tr h="62488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Théories</a:t>
                      </a:r>
                      <a:r>
                        <a:rPr lang="fr-FR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concepts et histoire de l’A.S.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Theorien, Konzepte und Geschichte der Soz.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ANTHRO 1 – 15 ECTS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Cours*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2 Séminaires* (2 x 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Travail de séminaire (6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Intitulé indiqué chaque année.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2 Seminare* (2 x 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Seminararbeit* (6 ECTS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*Titel wird jährlich angegeben.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050744"/>
                  </a:ext>
                </a:extLst>
              </a:tr>
              <a:tr h="624881">
                <a:tc>
                  <a:txBody>
                    <a:bodyPr/>
                    <a:lstStyle/>
                    <a:p>
                      <a:pPr marL="36195" marR="36195" indent="-381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Débats</a:t>
                      </a:r>
                      <a:r>
                        <a:rPr lang="fr-FR" sz="700" spc="-10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actuels et terrains 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005" marR="36195" indent="-381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Aktuelle Debatten und Gebiete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005" marR="36195" indent="-381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ANTHRO 2 – 15 ECTS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Cours*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2 Séminaires* (2 x 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Travail de séminaire (6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715"/>
                        </a:lnSpc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Intitulé indiqué chaque année.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2 Seminare* (2 x 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Seminararbeit* (6 ECTS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715"/>
                        </a:lnSpc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*Titel wird jährlich angegeben.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5207"/>
                  </a:ext>
                </a:extLst>
              </a:tr>
              <a:tr h="116153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Recherche Anthropologique </a:t>
                      </a:r>
                      <a:endParaRPr lang="fr-CH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Anthropologisches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Forschen</a:t>
                      </a:r>
                      <a:endParaRPr lang="fr-CH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ANTHRO 3 – 15 ECTS</a:t>
                      </a:r>
                      <a:endParaRPr lang="fr-CH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indent="6985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Cours ou séminaire de méthodes qualitatives</a:t>
                      </a:r>
                      <a:r>
                        <a:rPr lang="fr-FR" sz="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6985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Séminaire en méthodes de recherche en anthropologie sociale*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5715">
                        <a:lnSpc>
                          <a:spcPts val="8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Travail de séminaire en méthodes de recherche en anthropologie sociale* (6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5715">
                        <a:lnSpc>
                          <a:spcPts val="8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Voyage d’études*, séminaire* ou cours* dans le domaine de méthodes en sciences sociales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0485" marR="116840" indent="5715">
                        <a:lnSpc>
                          <a:spcPts val="8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0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Intitulé indiqué chaque année.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 oder Seminar zu qualitativen Methoden*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Seminar in Forschungsmethoden der Sozialanthropologie*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Seminararbeit in Forschungsmethoden der Sozialanthropologie* (6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Studienreise*, Seminar* oder Vorlesung* im Bereich sozialwissenschaftliche Methodologie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835">
                        <a:lnSpc>
                          <a:spcPts val="820"/>
                        </a:lnSpc>
                        <a:spcBef>
                          <a:spcPts val="35"/>
                        </a:spcBef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*Titel wird jährlich angegeben.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751183"/>
                  </a:ext>
                </a:extLst>
              </a:tr>
              <a:tr h="663549">
                <a:tc>
                  <a:txBody>
                    <a:bodyPr/>
                    <a:lstStyle/>
                    <a:p>
                      <a:pPr marL="36195" marR="36195" indent="635">
                        <a:lnSpc>
                          <a:spcPts val="111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Perspectives anthropologiques 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Anthropologische Perspektiven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ANTHRO 4 – 15 ECTS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8740" marR="70485" indent="-1905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fr-FR" sz="7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Cours ou séminaire d’anthropologie sociale* ou stage anthropologique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740" marR="70485" indent="-1905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fr-FR" sz="7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Cours ou séminaires d’anthropologie sociale* et/ou unités d’enseignement d’autres domaines d’études (12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28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 oder Seminar der Sozialanthropologie*, oder anthropologisches Praktikum (3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128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Vorlesungen oder Seminare der Sozialanthropologie* und/oder Unterrichtseinheiten aus anderen Studienbereichen (12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347345"/>
                  </a:ext>
                </a:extLst>
              </a:tr>
              <a:tr h="59638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Sociétés, cultures et religions 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Gesellschaften, Kulturen und Religionen 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SCR – GKR – 15 ECTS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390" indent="1270">
                        <a:lnSpc>
                          <a:spcPct val="12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Cours, séminaires et cycle de conférences à choix dans la liste proposée* (15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 indent="1270">
                        <a:lnSpc>
                          <a:spcPct val="12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Intitulé indiqué chaque année.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660" marR="37465">
                        <a:lnSpc>
                          <a:spcPct val="12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de-CH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 Vorlesungen, Seminare und Vortragszyklus eigener Wahl aus bereitgestellter Liste* (15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1915">
                        <a:lnSpc>
                          <a:spcPts val="710"/>
                        </a:lnSpc>
                      </a:pPr>
                      <a:r>
                        <a:rPr lang="de-CH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*Titel wird jährlich angegeben.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582108"/>
                  </a:ext>
                </a:extLst>
              </a:tr>
              <a:tr h="477389">
                <a:tc>
                  <a:txBody>
                    <a:bodyPr/>
                    <a:lstStyle/>
                    <a:p>
                      <a:pPr marL="36195" marR="36195" indent="-762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Module Travail de Bachelor 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560" marR="36195" indent="-698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Modul Bachelorarbeit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560" marR="36195" indent="-698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TBC - BAK ANTHRO -18 ECTS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indent="-762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Travail de Bachelor (15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ts val="76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Colloque de Bachelor 1 et 2 (2 x 1.5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indent="-762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Bachelorarbeit (15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560" marR="36195" indent="-698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Bachelor-Kolloquium 1 und 2 (2 x 1.5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926396"/>
                  </a:ext>
                </a:extLst>
              </a:tr>
              <a:tr h="495589">
                <a:tc>
                  <a:txBody>
                    <a:bodyPr/>
                    <a:lstStyle/>
                    <a:p>
                      <a:pPr marL="36195" marR="36195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Module Compétences transversales 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fr-FR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Modul Bereichsübergreifende Kompetenzen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ts val="81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SOFT SKILLS - 12 ECTS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1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Cours ou séminaires à choix dans d’autres domaines d’études (12 crédits ECTS)</a:t>
                      </a:r>
                      <a:endParaRPr lang="fr-CH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1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Vorlesungen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oder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Seminare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eigener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Wahl </a:t>
                      </a: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anderen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Studienbereichen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(12 ECTS)</a:t>
                      </a:r>
                      <a:endParaRPr lang="fr-CH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06373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119E5-C9B6-9455-6187-75BEE74FA2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343775" y="4319588"/>
            <a:ext cx="1800225" cy="215900"/>
          </a:xfrm>
        </p:spPr>
        <p:txBody>
          <a:bodyPr/>
          <a:lstStyle/>
          <a:p>
            <a:fld id="{8964A89B-F9D0-4B8B-9E13-75101EC3F755}" type="datetime4">
              <a:rPr lang="de-CH" smtClean="0"/>
              <a:pPr/>
              <a:t>2. September 2025</a:t>
            </a:fld>
            <a:endParaRPr lang="de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0F66A-3F04-5C03-FC5F-BDAEC5F2E1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343775" y="5040313"/>
            <a:ext cx="1800225" cy="215900"/>
          </a:xfrm>
        </p:spPr>
        <p:txBody>
          <a:bodyPr/>
          <a:lstStyle/>
          <a:p>
            <a:fld id="{1E9011C8-9BF4-4E14-A6CE-7DE7D36702CC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07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8F4BD-A166-2D1B-B1AC-F8D3D3BAC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6045-4233-9A3C-96DB-824F4C8B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332"/>
            <a:ext cx="8534400" cy="432048"/>
          </a:xfrm>
        </p:spPr>
        <p:txBody>
          <a:bodyPr>
            <a:normAutofit fontScale="90000"/>
          </a:bodyPr>
          <a:lstStyle/>
          <a:p>
            <a:r>
              <a:rPr lang="fr-CH" dirty="0" err="1">
                <a:latin typeface="Candara" panose="020E0502030303020204" pitchFamily="34" charset="0"/>
              </a:rPr>
              <a:t>Lehre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im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Seminarraum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und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im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feld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solidFill>
                  <a:srgbClr val="00B050"/>
                </a:solidFill>
                <a:latin typeface="Candara" panose="020E0502030303020204" pitchFamily="34" charset="0"/>
              </a:rPr>
              <a:t>Enseignement dans la salle de séminaire et sur le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A069E5-66FB-3496-D5C2-7E4E4DCA55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12</a:t>
            </a:fld>
            <a:endParaRPr lang="fr-CH" altLang="en-US"/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25FFC35-27C7-346D-7026-BCE68AED2C6A}"/>
              </a:ext>
            </a:extLst>
          </p:cNvPr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66E7BD-B468-14CE-242C-829549EDE4A9}"/>
              </a:ext>
            </a:extLst>
          </p:cNvPr>
          <p:cNvSpPr txBox="1"/>
          <p:nvPr/>
        </p:nvSpPr>
        <p:spPr>
          <a:xfrm>
            <a:off x="2195736" y="1700808"/>
            <a:ext cx="2808312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CED6B-8A43-7401-8D6C-68A104583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572000" y="1484784"/>
            <a:ext cx="4346543" cy="3259907"/>
          </a:xfrm>
          <a:prstGeom prst="rect">
            <a:avLst/>
          </a:prstGeom>
        </p:spPr>
      </p:pic>
      <p:pic>
        <p:nvPicPr>
          <p:cNvPr id="6" name="Picture 5" descr="A group of people sitting in a classroom&#10;&#10;AI-generated content may be incorrect.">
            <a:extLst>
              <a:ext uri="{FF2B5EF4-FFF2-40B4-BE49-F238E27FC236}">
                <a16:creationId xmlns:a16="http://schemas.microsoft.com/office/drawing/2014/main" id="{361A7579-7F8B-1D01-B3C6-54D631050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4" y="1484784"/>
            <a:ext cx="4346997" cy="32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E84-BCD1-C74E-A1F4-E91EF100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ndara" panose="020E0502030303020204" pitchFamily="34" charset="0"/>
              </a:rPr>
              <a:t>contenu</a:t>
            </a:r>
            <a:r>
              <a:rPr lang="en-GB" dirty="0">
                <a:latin typeface="Candara" panose="020E0502030303020204" pitchFamily="34" charset="0"/>
              </a:rPr>
              <a:t> des Modules / </a:t>
            </a:r>
            <a:r>
              <a:rPr lang="en-GB" dirty="0" err="1">
                <a:latin typeface="Candara" panose="020E0502030303020204" pitchFamily="34" charset="0"/>
              </a:rPr>
              <a:t>Inhalt</a:t>
            </a:r>
            <a:r>
              <a:rPr lang="en-GB" dirty="0">
                <a:latin typeface="Candara" panose="020E0502030303020204" pitchFamily="34" charset="0"/>
              </a:rPr>
              <a:t> der Module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78E84-E455-6F48-B6A9-1029B6A7FA5C}"/>
              </a:ext>
            </a:extLst>
          </p:cNvPr>
          <p:cNvSpPr txBox="1"/>
          <p:nvPr/>
        </p:nvSpPr>
        <p:spPr>
          <a:xfrm>
            <a:off x="467544" y="836712"/>
            <a:ext cx="8099052" cy="4520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Candara" panose="020E0502030303020204" pitchFamily="34" charset="0"/>
              </a:rPr>
              <a:t>Offre</a:t>
            </a:r>
            <a:r>
              <a:rPr lang="en-GB" dirty="0">
                <a:latin typeface="Candara" panose="020E0502030303020204" pitchFamily="34" charset="0"/>
              </a:rPr>
              <a:t> de </a:t>
            </a:r>
            <a:r>
              <a:rPr lang="en-GB" dirty="0" err="1">
                <a:latin typeface="Candara" panose="020E0502030303020204" pitchFamily="34" charset="0"/>
              </a:rPr>
              <a:t>cours</a:t>
            </a:r>
            <a:r>
              <a:rPr lang="en-GB" dirty="0">
                <a:latin typeface="Candara" panose="020E0502030303020204" pitchFamily="34" charset="0"/>
              </a:rPr>
              <a:t> par modules avec </a:t>
            </a:r>
            <a:r>
              <a:rPr lang="en-GB" dirty="0" err="1">
                <a:latin typeface="Candara" panose="020E0502030303020204" pitchFamily="34" charset="0"/>
              </a:rPr>
              <a:t>tous</a:t>
            </a:r>
            <a:r>
              <a:rPr lang="en-GB" dirty="0">
                <a:latin typeface="Candara" panose="020E0502030303020204" pitchFamily="34" charset="0"/>
              </a:rPr>
              <a:t> les </a:t>
            </a:r>
            <a:r>
              <a:rPr lang="en-GB" dirty="0" err="1">
                <a:latin typeface="Candara" panose="020E0502030303020204" pitchFamily="34" charset="0"/>
              </a:rPr>
              <a:t>cours</a:t>
            </a:r>
            <a:r>
              <a:rPr lang="en-GB" dirty="0">
                <a:latin typeface="Candara" panose="020E0502030303020204" pitchFamily="34" charset="0"/>
              </a:rPr>
              <a:t> et </a:t>
            </a:r>
            <a:r>
              <a:rPr lang="en-GB" dirty="0" err="1">
                <a:latin typeface="Candara" panose="020E0502030303020204" pitchFamily="34" charset="0"/>
              </a:rPr>
              <a:t>séminaires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proposés</a:t>
            </a:r>
            <a:r>
              <a:rPr lang="en-GB" dirty="0">
                <a:latin typeface="Candara" panose="020E0502030303020204" pitchFamily="34" charset="0"/>
              </a:rPr>
              <a:t> au SA25 et SP26:</a:t>
            </a:r>
            <a:br>
              <a:rPr lang="en-GB" dirty="0">
                <a:latin typeface="Candara" panose="020E0502030303020204" pitchFamily="34" charset="0"/>
              </a:rPr>
            </a:br>
            <a:r>
              <a:rPr lang="en-GB" dirty="0">
                <a:latin typeface="Candara" panose="020E0502030303020204" pitchFamily="34" charset="0"/>
                <a:hlinkClick r:id="rId2"/>
              </a:rPr>
              <a:t>https://www.unifr.ch/anthropos/fr/etudes/bachelor.html</a:t>
            </a:r>
            <a:endParaRPr lang="en-GB" dirty="0">
              <a:latin typeface="Candara" panose="020E0502030303020204" pitchFamily="34" charset="0"/>
            </a:endParaRP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GB" dirty="0">
              <a:latin typeface="Candara" panose="020E0502030303020204" pitchFamily="34" charset="0"/>
            </a:endParaRP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Lehrangebot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mit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allen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Veranstaltungen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im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HS25 und FS26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nach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Modulen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geordnet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:</a:t>
            </a:r>
            <a:b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  <a:hlinkClick r:id="rId3"/>
              </a:rPr>
              <a:t>https://www.unifr.ch/anthropos/de/studium/bachelor.html</a:t>
            </a:r>
            <a:endParaRPr lang="en-GB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en-US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Le </a:t>
            </a:r>
            <a:r>
              <a:rPr lang="en-US" dirty="0" err="1">
                <a:latin typeface="Candara" panose="020E0502030303020204" pitchFamily="34" charset="0"/>
              </a:rPr>
              <a:t>cours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bibliothèque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est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obligatoire</a:t>
            </a:r>
            <a:r>
              <a:rPr lang="en-US" dirty="0">
                <a:latin typeface="Candara" panose="020E0502030303020204" pitchFamily="34" charset="0"/>
              </a:rPr>
              <a:t> pour les </a:t>
            </a:r>
            <a:r>
              <a:rPr lang="en-US" dirty="0" err="1">
                <a:latin typeface="Candara" panose="020E0502030303020204" pitchFamily="34" charset="0"/>
              </a:rPr>
              <a:t>étudiants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en</a:t>
            </a:r>
            <a:r>
              <a:rPr lang="en-US" dirty="0">
                <a:latin typeface="Candara" panose="020E0502030303020204" pitchFamily="34" charset="0"/>
              </a:rPr>
              <a:t> 120 ECTS: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  <a:hlinkClick r:id="rId4"/>
              </a:rPr>
              <a:t>https://www3.unifr.ch/biblio/kurse/fr/course/7</a:t>
            </a:r>
            <a:r>
              <a:rPr lang="en-GB" dirty="0">
                <a:latin typeface="Candara" panose="020E0502030303020204" pitchFamily="34" charset="0"/>
              </a:rPr>
              <a:t>: </a:t>
            </a:r>
            <a:br>
              <a:rPr lang="en-GB" dirty="0">
                <a:latin typeface="Candara" panose="020E0502030303020204" pitchFamily="34" charset="0"/>
              </a:rPr>
            </a:br>
            <a:br>
              <a:rPr lang="en-GB" dirty="0">
                <a:latin typeface="Candara" panose="020E0502030303020204" pitchFamily="34" charset="0"/>
              </a:rPr>
            </a:b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Bibliothekkurs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ist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obligatorisch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für BA-</a:t>
            </a:r>
            <a:r>
              <a:rPr lang="en-GB" dirty="0" err="1">
                <a:solidFill>
                  <a:srgbClr val="0070C0"/>
                </a:solidFill>
                <a:latin typeface="Candara" panose="020E0502030303020204" pitchFamily="34" charset="0"/>
              </a:rPr>
              <a:t>Studierende</a:t>
            </a:r>
            <a: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  <a:t> 120 ECTS:</a:t>
            </a:r>
            <a:br>
              <a:rPr lang="en-GB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https://www3.unifr.ch/biblio/kurse/de/course/6</a:t>
            </a:r>
            <a:endParaRPr lang="en-GB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en-GB" sz="20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en-GB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E84-BCD1-C74E-A1F4-E91EF100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ndara" panose="020E0502030303020204" pitchFamily="34" charset="0"/>
              </a:rPr>
              <a:t>Bilinguisme</a:t>
            </a:r>
            <a:r>
              <a:rPr lang="en-GB" dirty="0">
                <a:latin typeface="Candara" panose="020E0502030303020204" pitchFamily="34" charset="0"/>
              </a:rPr>
              <a:t> / </a:t>
            </a:r>
            <a:r>
              <a:rPr lang="en-GB" dirty="0" err="1">
                <a:latin typeface="Candara" panose="020E0502030303020204" pitchFamily="34" charset="0"/>
              </a:rPr>
              <a:t>Zweisprachigkeit</a:t>
            </a:r>
            <a:r>
              <a:rPr lang="en-GB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78E84-E455-6F48-B6A9-1029B6A7FA5C}"/>
              </a:ext>
            </a:extLst>
          </p:cNvPr>
          <p:cNvSpPr txBox="1"/>
          <p:nvPr/>
        </p:nvSpPr>
        <p:spPr>
          <a:xfrm>
            <a:off x="467544" y="1379868"/>
            <a:ext cx="8243068" cy="4857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fr-FR" altLang="en-US" b="1" dirty="0">
                <a:latin typeface="Candara" panose="020E0502030303020204" pitchFamily="34" charset="0"/>
              </a:rPr>
              <a:t>Possibilité d’une «mention bilingue»: si au moins 48 ECTS (BA 120) ou 24 ECTS (BA 60) ont été acquis dans chacune des deux langues</a:t>
            </a:r>
          </a:p>
          <a:p>
            <a:pPr>
              <a:defRPr/>
            </a:pPr>
            <a:endParaRPr lang="fr-FR" altLang="en-US" b="1" dirty="0">
              <a:latin typeface="Candara" panose="020E0502030303020204" pitchFamily="34" charset="0"/>
            </a:endParaRPr>
          </a:p>
          <a:p>
            <a:pPr>
              <a:defRPr/>
            </a:pP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Möglichkeit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des «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zweisprachigen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Vermerks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»: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wenn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mindestens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48 ECTS (BA 120)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oder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24 ECTS (BA 60) in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jeder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der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beiden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Sprachen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(FR-DE)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erworben</a:t>
            </a:r>
            <a:r>
              <a:rPr lang="fr-FR" altLang="en-US" b="1" dirty="0">
                <a:solidFill>
                  <a:srgbClr val="0083BE"/>
                </a:solidFill>
                <a:latin typeface="Candara" panose="020E0502030303020204" pitchFamily="34" charset="0"/>
              </a:rPr>
              <a:t> </a:t>
            </a:r>
            <a:r>
              <a:rPr lang="fr-FR" altLang="en-US" b="1" dirty="0" err="1">
                <a:solidFill>
                  <a:srgbClr val="0083BE"/>
                </a:solidFill>
                <a:latin typeface="Candara" panose="020E0502030303020204" pitchFamily="34" charset="0"/>
              </a:rPr>
              <a:t>wurden</a:t>
            </a:r>
            <a:endParaRPr lang="fr-FR" altLang="en-US" b="1" dirty="0">
              <a:solidFill>
                <a:srgbClr val="0083BE"/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fr-FR" altLang="en-US" dirty="0">
              <a:latin typeface="Candara" panose="020E0502030303020204" pitchFamily="34" charset="0"/>
            </a:endParaRPr>
          </a:p>
          <a:p>
            <a:pPr>
              <a:defRPr/>
            </a:pPr>
            <a:endParaRPr lang="fr-FR" altLang="en-US" dirty="0">
              <a:latin typeface="Candara" panose="020E0502030303020204" pitchFamily="34" charset="0"/>
            </a:endParaRPr>
          </a:p>
          <a:p>
            <a:pPr>
              <a:defRPr/>
            </a:pPr>
            <a:r>
              <a:rPr lang="fr-FR" altLang="en-US" dirty="0">
                <a:latin typeface="Candara" panose="020E0502030303020204" pitchFamily="34" charset="0"/>
              </a:rPr>
              <a:t>Même sans «mention bilingue» les étudiant-e-s sont invité-e-s  à suivre des cours en français ET en allemand </a:t>
            </a:r>
            <a:r>
              <a:rPr lang="fr-FR" altLang="en-US" dirty="0">
                <a:latin typeface="Candara" panose="020E0502030303020204" pitchFamily="34" charset="0"/>
                <a:sym typeface="Wingdings" pitchFamily="2" charset="2"/>
              </a:rPr>
              <a:t> élargissement de l’offre de cours!</a:t>
            </a:r>
          </a:p>
          <a:p>
            <a:pPr>
              <a:defRPr/>
            </a:pPr>
            <a:r>
              <a:rPr lang="de-CH" altLang="fr-FR" dirty="0">
                <a:solidFill>
                  <a:srgbClr val="0083BE"/>
                </a:solidFill>
                <a:latin typeface="Candara" panose="020E0502030303020204" pitchFamily="34" charset="0"/>
              </a:rPr>
              <a:t>Auch ohne «zweisprachiger Vermerk» können nach Belieben deutsche und französische Veranstaltungen besucht werden </a:t>
            </a:r>
            <a:r>
              <a:rPr lang="de-CH" altLang="fr-FR" dirty="0">
                <a:solidFill>
                  <a:srgbClr val="0083BE"/>
                </a:solidFill>
                <a:latin typeface="Candara" panose="020E0502030303020204" pitchFamily="34" charset="0"/>
                <a:sym typeface="Wingdings" pitchFamily="2" charset="2"/>
              </a:rPr>
              <a:t> Erweiterung der Kursauswahl!</a:t>
            </a:r>
          </a:p>
          <a:p>
            <a:pPr>
              <a:defRPr/>
            </a:pPr>
            <a:endParaRPr lang="fr-FR" altLang="en-US" dirty="0">
              <a:latin typeface="Candara" panose="020E050203030302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fr-FR" altLang="en-US" dirty="0">
                <a:latin typeface="Candara" panose="020E0502030303020204" pitchFamily="34" charset="0"/>
                <a:sym typeface="Wingdings" pitchFamily="2" charset="2"/>
              </a:rPr>
              <a:t>Généralement les travaux pour un séminaire en allemand peuvent être rédigés en français (le même principe est valable pour les examens)</a:t>
            </a:r>
          </a:p>
          <a:p>
            <a:pPr>
              <a:defRPr/>
            </a:pPr>
            <a:r>
              <a:rPr lang="de-CH" altLang="fr-FR" dirty="0">
                <a:solidFill>
                  <a:srgbClr val="0083BE"/>
                </a:solidFill>
                <a:latin typeface="Candara" panose="020E0502030303020204" pitchFamily="34" charset="0"/>
                <a:sym typeface="Wingdings" pitchFamily="2" charset="2"/>
              </a:rPr>
              <a:t>In der Regel können Seminararbeiten zu einem französischen Seminar auf deutsch verfasst werden (gilt auch für Prüfungen)</a:t>
            </a:r>
            <a:endParaRPr lang="de-CH" altLang="fr-FR" dirty="0">
              <a:solidFill>
                <a:srgbClr val="0083BE"/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fr-FR" altLang="en-US" dirty="0">
              <a:latin typeface="Candara" panose="020E0502030303020204" pitchFamily="34" charset="0"/>
              <a:sym typeface="Wingdings" pitchFamily="2" charset="2"/>
            </a:endParaRPr>
          </a:p>
          <a:p>
            <a:pPr>
              <a:lnSpc>
                <a:spcPts val="2700"/>
              </a:lnSpc>
            </a:pPr>
            <a:endParaRPr lang="en-GB" sz="2000" dirty="0">
              <a:latin typeface="Candara" panose="020E0502030303020204" pitchFamily="34" charset="0"/>
            </a:endParaRPr>
          </a:p>
        </p:txBody>
      </p:sp>
      <p:pic>
        <p:nvPicPr>
          <p:cNvPr id="3" name="pasted-image.pdf" descr="pasted-image.pdf">
            <a:extLst>
              <a:ext uri="{FF2B5EF4-FFF2-40B4-BE49-F238E27FC236}">
                <a16:creationId xmlns:a16="http://schemas.microsoft.com/office/drawing/2014/main" id="{2A84BF1A-94E2-485E-DBE0-38AC2E83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110" y="176553"/>
            <a:ext cx="2148776" cy="12033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570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E84-BCD1-C74E-A1F4-E91EF100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ndara" panose="020E0502030303020204" pitchFamily="34" charset="0"/>
              </a:rPr>
              <a:t>BeNeFri</a:t>
            </a:r>
            <a:r>
              <a:rPr lang="en-GB" dirty="0">
                <a:latin typeface="Candara" panose="020E0502030303020204" pitchFamily="34" charset="0"/>
              </a:rPr>
              <a:t> – </a:t>
            </a:r>
            <a:r>
              <a:rPr lang="en-GB" u="sng" dirty="0">
                <a:latin typeface="Candara" panose="020E0502030303020204" pitchFamily="34" charset="0"/>
              </a:rPr>
              <a:t>Be</a:t>
            </a:r>
            <a:r>
              <a:rPr lang="en-GB" dirty="0">
                <a:latin typeface="Candara" panose="020E0502030303020204" pitchFamily="34" charset="0"/>
              </a:rPr>
              <a:t>rn, </a:t>
            </a:r>
            <a:r>
              <a:rPr lang="en-GB" u="sng" dirty="0">
                <a:latin typeface="Candara" panose="020E0502030303020204" pitchFamily="34" charset="0"/>
              </a:rPr>
              <a:t>Ne</a:t>
            </a:r>
            <a:r>
              <a:rPr lang="en-GB" dirty="0">
                <a:latin typeface="Candara" panose="020E0502030303020204" pitchFamily="34" charset="0"/>
              </a:rPr>
              <a:t>uchâtel, </a:t>
            </a:r>
            <a:r>
              <a:rPr lang="en-GB" u="sng" dirty="0">
                <a:latin typeface="Candara" panose="020E0502030303020204" pitchFamily="34" charset="0"/>
              </a:rPr>
              <a:t>Fri</a:t>
            </a:r>
            <a:r>
              <a:rPr lang="en-GB" dirty="0">
                <a:latin typeface="Candara" panose="020E0502030303020204" pitchFamily="34" charset="0"/>
              </a:rPr>
              <a:t>bourg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78E84-E455-6F48-B6A9-1029B6A7FA5C}"/>
              </a:ext>
            </a:extLst>
          </p:cNvPr>
          <p:cNvSpPr txBox="1"/>
          <p:nvPr/>
        </p:nvSpPr>
        <p:spPr>
          <a:xfrm>
            <a:off x="395536" y="1168815"/>
            <a:ext cx="5883474" cy="4520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Candara" pitchFamily="34" charset="0"/>
              </a:rPr>
              <a:t>Inscriptions auprès du service d’admission et d’inscription (</a:t>
            </a:r>
            <a:r>
              <a:rPr lang="fr-FR" altLang="en-US" dirty="0">
                <a:latin typeface="Candar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www.unifr.ch/benefri</a:t>
            </a:r>
            <a:r>
              <a:rPr lang="fr-FR" altLang="en-US" dirty="0">
                <a:latin typeface="Candara" pitchFamily="34" charset="0"/>
              </a:rPr>
              <a:t>) jusqu’au 30 septembre 2025</a:t>
            </a:r>
            <a:br>
              <a:rPr lang="fr-FR" altLang="en-US" dirty="0">
                <a:latin typeface="Candara" pitchFamily="34" charset="0"/>
              </a:rPr>
            </a:br>
            <a:br>
              <a:rPr lang="fr-FR" altLang="en-US" dirty="0">
                <a:latin typeface="Candara" pitchFamily="34" charset="0"/>
              </a:rPr>
            </a:b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Anmeldung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beim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Dienst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für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Zulassung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und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Einschreibung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(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www.unifr.ch/benefri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) bis 30.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September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2025</a:t>
            </a:r>
          </a:p>
          <a:p>
            <a:pPr>
              <a:lnSpc>
                <a:spcPct val="80000"/>
              </a:lnSpc>
              <a:defRPr/>
            </a:pPr>
            <a:endParaRPr lang="fr-FR" altLang="en-US" dirty="0">
              <a:latin typeface="Candara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fr-FR" altLang="en-US" dirty="0">
              <a:latin typeface="Candara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Candara" pitchFamily="34" charset="0"/>
              </a:rPr>
              <a:t>Demande pour cours </a:t>
            </a:r>
            <a:r>
              <a:rPr lang="fr-FR" altLang="en-US" dirty="0" err="1">
                <a:latin typeface="Candara" pitchFamily="34" charset="0"/>
              </a:rPr>
              <a:t>BeNeFri</a:t>
            </a:r>
            <a:r>
              <a:rPr lang="fr-FR" altLang="en-US" dirty="0">
                <a:latin typeface="Candara" pitchFamily="34" charset="0"/>
              </a:rPr>
              <a:t> auprès de la conseillère aux études d’anthropologie sociale jusqu’au 30. septembre 2025</a:t>
            </a:r>
            <a:br>
              <a:rPr lang="fr-FR" altLang="en-US" dirty="0">
                <a:latin typeface="Candara" pitchFamily="34" charset="0"/>
              </a:rPr>
            </a:br>
            <a:r>
              <a:rPr lang="fr-FR" altLang="en-US" dirty="0">
                <a:latin typeface="Candar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https://www3.unifr.ch/anthropos/fr/assets/public/files/info-etudes/BENEFRI-Formulaire.pdf</a:t>
            </a:r>
            <a:br>
              <a:rPr lang="fr-FR" altLang="en-US" dirty="0">
                <a:latin typeface="Candara" pitchFamily="34" charset="0"/>
              </a:rPr>
            </a:br>
            <a:br>
              <a:rPr lang="fr-FR" altLang="en-US" dirty="0">
                <a:latin typeface="Candara" pitchFamily="34" charset="0"/>
              </a:rPr>
            </a:b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Antrag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für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BeNeFri-Kurse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bei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Studienberatung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Sozialanthropologie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bis 30. </a:t>
            </a:r>
            <a:r>
              <a:rPr lang="fr-FR" altLang="en-US" dirty="0" err="1">
                <a:solidFill>
                  <a:srgbClr val="0070C0"/>
                </a:solidFill>
                <a:latin typeface="Candara" pitchFamily="34" charset="0"/>
              </a:rPr>
              <a:t>September</a:t>
            </a:r>
            <a:r>
              <a:rPr lang="fr-FR" altLang="en-US" dirty="0">
                <a:solidFill>
                  <a:srgbClr val="0070C0"/>
                </a:solidFill>
                <a:latin typeface="Candara" pitchFamily="34" charset="0"/>
              </a:rPr>
              <a:t> 2025</a:t>
            </a:r>
            <a:br>
              <a:rPr lang="fr-FR" altLang="en-US" dirty="0">
                <a:solidFill>
                  <a:srgbClr val="0070C0"/>
                </a:solidFill>
                <a:latin typeface="Candara" pitchFamily="34" charset="0"/>
              </a:rPr>
            </a:br>
            <a:r>
              <a:rPr lang="fr-FR" altLang="en-US" dirty="0">
                <a:solidFill>
                  <a:srgbClr val="0070C0"/>
                </a:solidFill>
                <a:latin typeface="Candar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https://www3.unifr.ch/anthropos/de/assets/public/files/info-etudes/BENEFRI-Formular.pdf</a:t>
            </a:r>
            <a:endParaRPr lang="fr-FR" altLang="en-US" dirty="0">
              <a:solidFill>
                <a:srgbClr val="0070C0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fr-FR" altLang="en-US" dirty="0"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fr-FR" altLang="en-US" sz="2200" dirty="0">
              <a:solidFill>
                <a:srgbClr val="0083BE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fr-FR" altLang="en-US" sz="2200" dirty="0">
              <a:solidFill>
                <a:srgbClr val="0083BE"/>
              </a:solidFill>
              <a:latin typeface="Candara" pitchFamily="34" charset="0"/>
            </a:endParaRPr>
          </a:p>
          <a:p>
            <a:pPr>
              <a:lnSpc>
                <a:spcPts val="2700"/>
              </a:lnSpc>
            </a:pPr>
            <a:endParaRPr lang="en-GB" sz="20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en-GB" sz="200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Philosophie.ch - Philosophie an der Universität Bern">
            <a:extLst>
              <a:ext uri="{FF2B5EF4-FFF2-40B4-BE49-F238E27FC236}">
                <a16:creationId xmlns:a16="http://schemas.microsoft.com/office/drawing/2014/main" id="{51552A28-5075-137B-4DFC-0AF826AA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16" y="898681"/>
            <a:ext cx="2037642" cy="135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dad de Friburgo - Grupo Compostela de Universidades">
            <a:extLst>
              <a:ext uri="{FF2B5EF4-FFF2-40B4-BE49-F238E27FC236}">
                <a16:creationId xmlns:a16="http://schemas.microsoft.com/office/drawing/2014/main" id="{B8D673D9-C791-543C-48B9-D920E538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65" y="3908714"/>
            <a:ext cx="2044148" cy="13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ois outils utiles – Actualité – Université de Neuchâtel">
            <a:extLst>
              <a:ext uri="{FF2B5EF4-FFF2-40B4-BE49-F238E27FC236}">
                <a16:creationId xmlns:a16="http://schemas.microsoft.com/office/drawing/2014/main" id="{707D12BA-A423-88FD-4A24-5E83615B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16" y="2739973"/>
            <a:ext cx="2109650" cy="6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14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E84-BCD1-C74E-A1F4-E91EF100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Internationale </a:t>
            </a:r>
            <a:r>
              <a:rPr lang="en-GB" dirty="0" err="1">
                <a:latin typeface="Candara" panose="020E0502030303020204" pitchFamily="34" charset="0"/>
              </a:rPr>
              <a:t>mobilität</a:t>
            </a:r>
            <a:r>
              <a:rPr lang="en-GB" dirty="0">
                <a:latin typeface="Candara" panose="020E0502030303020204" pitchFamily="34" charset="0"/>
              </a:rPr>
              <a:t> / </a:t>
            </a:r>
            <a:r>
              <a:rPr lang="en-GB" dirty="0" err="1">
                <a:latin typeface="Candara" panose="020E0502030303020204" pitchFamily="34" charset="0"/>
              </a:rPr>
              <a:t>mobilitée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internationale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78E84-E455-6F48-B6A9-1029B6A7FA5C}"/>
              </a:ext>
            </a:extLst>
          </p:cNvPr>
          <p:cNvSpPr txBox="1"/>
          <p:nvPr/>
        </p:nvSpPr>
        <p:spPr>
          <a:xfrm>
            <a:off x="2809008" y="1196752"/>
            <a:ext cx="6120680" cy="47804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Candara" pitchFamily="34" charset="0"/>
              </a:rPr>
              <a:t>1-2 </a:t>
            </a:r>
            <a:r>
              <a:rPr lang="fr-FR" altLang="en-US" dirty="0" err="1">
                <a:latin typeface="Candara" pitchFamily="34" charset="0"/>
              </a:rPr>
              <a:t>semestriger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Auslandaufenthalt</a:t>
            </a:r>
            <a:r>
              <a:rPr lang="fr-FR" altLang="en-US" dirty="0">
                <a:latin typeface="Candara" pitchFamily="34" charset="0"/>
              </a:rPr>
              <a:t> an </a:t>
            </a:r>
            <a:r>
              <a:rPr lang="fr-FR" altLang="en-US" dirty="0" err="1">
                <a:latin typeface="Candara" pitchFamily="34" charset="0"/>
              </a:rPr>
              <a:t>einer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europäischen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Universität</a:t>
            </a:r>
            <a:r>
              <a:rPr lang="fr-FR" altLang="en-US" dirty="0">
                <a:latin typeface="Candara" pitchFamily="34" charset="0"/>
              </a:rPr>
              <a:t> (SEMP) / </a:t>
            </a:r>
            <a:r>
              <a:rPr lang="fr-FR" altLang="en-US" dirty="0">
                <a:solidFill>
                  <a:srgbClr val="0083BE"/>
                </a:solidFill>
                <a:latin typeface="Candara" pitchFamily="34" charset="0"/>
              </a:rPr>
              <a:t>Etudier en Europe pour 1 ou 2 semestres (SEMP)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fr-FR" altLang="en-US" dirty="0"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altLang="en-US" dirty="0">
                <a:latin typeface="Candara" pitchFamily="34" charset="0"/>
                <a:sym typeface="Wingdings" pitchFamily="2" charset="2"/>
              </a:rPr>
              <a:t> </a:t>
            </a:r>
            <a:r>
              <a:rPr lang="fr-FR" altLang="en-US" dirty="0" err="1">
                <a:latin typeface="Candara" pitchFamily="34" charset="0"/>
              </a:rPr>
              <a:t>Bewerbung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über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MyUnifr</a:t>
            </a:r>
            <a:r>
              <a:rPr lang="fr-FR" altLang="en-US" dirty="0">
                <a:latin typeface="Candara" pitchFamily="34" charset="0"/>
              </a:rPr>
              <a:t> bis </a:t>
            </a:r>
            <a:r>
              <a:rPr lang="fr-FR" altLang="en-US" dirty="0" err="1">
                <a:latin typeface="Candara" pitchFamily="34" charset="0"/>
              </a:rPr>
              <a:t>zum</a:t>
            </a:r>
            <a:r>
              <a:rPr lang="fr-FR" altLang="en-US" dirty="0">
                <a:latin typeface="Candara" pitchFamily="34" charset="0"/>
              </a:rPr>
              <a:t> 15. </a:t>
            </a:r>
            <a:r>
              <a:rPr lang="fr-FR" altLang="en-US" dirty="0" err="1">
                <a:latin typeface="Candara" pitchFamily="34" charset="0"/>
              </a:rPr>
              <a:t>Januar</a:t>
            </a:r>
            <a:r>
              <a:rPr lang="fr-FR" altLang="en-US" dirty="0">
                <a:latin typeface="Candara" pitchFamily="34" charset="0"/>
              </a:rPr>
              <a:t> 2026 / </a:t>
            </a:r>
            <a:r>
              <a:rPr lang="fr-FR" altLang="en-US" dirty="0">
                <a:solidFill>
                  <a:srgbClr val="0083BE"/>
                </a:solidFill>
                <a:latin typeface="Candara" pitchFamily="34" charset="0"/>
              </a:rPr>
              <a:t>Inscription jusqu’au 15 Janvier 2026 sur </a:t>
            </a:r>
            <a:r>
              <a:rPr lang="fr-FR" altLang="en-US" dirty="0" err="1">
                <a:solidFill>
                  <a:srgbClr val="0083BE"/>
                </a:solidFill>
                <a:latin typeface="Candara" pitchFamily="34" charset="0"/>
              </a:rPr>
              <a:t>MyUnifr</a:t>
            </a:r>
            <a:endParaRPr lang="fr-FR" altLang="en-US" dirty="0">
              <a:solidFill>
                <a:srgbClr val="0083BE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fr-FR" altLang="en-US" dirty="0">
              <a:solidFill>
                <a:srgbClr val="0083BE"/>
              </a:solidFill>
              <a:latin typeface="Candara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fr-FR" altLang="en-US" dirty="0">
              <a:solidFill>
                <a:srgbClr val="0083BE"/>
              </a:solidFill>
              <a:latin typeface="Candara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 err="1">
                <a:latin typeface="Candara" pitchFamily="34" charset="0"/>
              </a:rPr>
              <a:t>Aufenthalt</a:t>
            </a:r>
            <a:r>
              <a:rPr lang="fr-FR" altLang="en-US" dirty="0">
                <a:latin typeface="Candara" pitchFamily="34" charset="0"/>
              </a:rPr>
              <a:t> an </a:t>
            </a:r>
            <a:r>
              <a:rPr lang="fr-FR" altLang="en-US" dirty="0" err="1">
                <a:latin typeface="Candara" pitchFamily="34" charset="0"/>
              </a:rPr>
              <a:t>einer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aussereuropäischen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Universität</a:t>
            </a:r>
            <a:r>
              <a:rPr lang="fr-FR" altLang="en-US" dirty="0">
                <a:latin typeface="Candara" pitchFamily="34" charset="0"/>
              </a:rPr>
              <a:t> / </a:t>
            </a:r>
            <a:r>
              <a:rPr lang="fr-FR" altLang="en-US" dirty="0">
                <a:solidFill>
                  <a:srgbClr val="0083BE"/>
                </a:solidFill>
                <a:latin typeface="Candara" pitchFamily="34" charset="0"/>
              </a:rPr>
              <a:t>Etudier dans une université extra-européenne</a:t>
            </a:r>
          </a:p>
          <a:p>
            <a:pPr>
              <a:lnSpc>
                <a:spcPct val="80000"/>
              </a:lnSpc>
              <a:defRPr/>
            </a:pPr>
            <a:endParaRPr lang="fr-FR" altLang="en-US" dirty="0"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altLang="en-US" dirty="0">
                <a:latin typeface="Candara" pitchFamily="34" charset="0"/>
                <a:sym typeface="Wingdings" pitchFamily="2" charset="2"/>
              </a:rPr>
              <a:t> </a:t>
            </a:r>
            <a:r>
              <a:rPr lang="fr-FR" altLang="en-US" dirty="0" err="1">
                <a:latin typeface="Candara" pitchFamily="34" charset="0"/>
              </a:rPr>
              <a:t>Bewerbung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über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MyUnifr</a:t>
            </a:r>
            <a:r>
              <a:rPr lang="fr-FR" altLang="en-US" dirty="0">
                <a:latin typeface="Candara" pitchFamily="34" charset="0"/>
              </a:rPr>
              <a:t> bis </a:t>
            </a:r>
            <a:r>
              <a:rPr lang="fr-FR" altLang="en-US" dirty="0" err="1">
                <a:latin typeface="Candara" pitchFamily="34" charset="0"/>
              </a:rPr>
              <a:t>zum</a:t>
            </a:r>
            <a:r>
              <a:rPr lang="fr-FR" altLang="en-US" dirty="0">
                <a:latin typeface="Candara" pitchFamily="34" charset="0"/>
              </a:rPr>
              <a:t> 31. </a:t>
            </a:r>
            <a:r>
              <a:rPr lang="fr-FR" altLang="en-US" dirty="0" err="1">
                <a:latin typeface="Candara" pitchFamily="34" charset="0"/>
              </a:rPr>
              <a:t>Oktober</a:t>
            </a:r>
            <a:r>
              <a:rPr lang="fr-FR" altLang="en-US" dirty="0">
                <a:latin typeface="Candara" pitchFamily="34" charset="0"/>
              </a:rPr>
              <a:t> 2025 / </a:t>
            </a:r>
            <a:r>
              <a:rPr lang="fr-FR" altLang="en-US" dirty="0">
                <a:solidFill>
                  <a:srgbClr val="0083BE"/>
                </a:solidFill>
                <a:latin typeface="Candara" pitchFamily="34" charset="0"/>
              </a:rPr>
              <a:t>Inscription jusqu’au 31 Octobre 2025 sur </a:t>
            </a:r>
            <a:r>
              <a:rPr lang="fr-FR" altLang="en-US" dirty="0" err="1">
                <a:solidFill>
                  <a:srgbClr val="0083BE"/>
                </a:solidFill>
                <a:latin typeface="Candara" pitchFamily="34" charset="0"/>
              </a:rPr>
              <a:t>MyUnifr</a:t>
            </a:r>
            <a:endParaRPr lang="fr-FR" altLang="en-US" dirty="0">
              <a:solidFill>
                <a:srgbClr val="0083BE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fr-FR" altLang="en-US" dirty="0"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fr-FR" altLang="en-US" dirty="0"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altLang="en-US" dirty="0">
                <a:latin typeface="Candara" pitchFamily="34" charset="0"/>
              </a:rPr>
              <a:t>=&gt; </a:t>
            </a:r>
            <a:r>
              <a:rPr lang="fr-FR" altLang="en-US" dirty="0" err="1">
                <a:latin typeface="Candara" pitchFamily="34" charset="0"/>
              </a:rPr>
              <a:t>Informieren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Sie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sich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rechtzeitig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über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Ihre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Möglichkeiten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und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das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Anmeldeverfahren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 err="1">
                <a:latin typeface="Candara" pitchFamily="34" charset="0"/>
              </a:rPr>
              <a:t>auf</a:t>
            </a:r>
            <a:r>
              <a:rPr lang="fr-FR" altLang="en-US" dirty="0">
                <a:latin typeface="Candara" pitchFamily="34" charset="0"/>
              </a:rPr>
              <a:t> </a:t>
            </a:r>
            <a:r>
              <a:rPr lang="fr-FR" altLang="en-US" dirty="0">
                <a:latin typeface="Candara" pitchFamily="34" charset="0"/>
                <a:hlinkClick r:id="rId2"/>
              </a:rPr>
              <a:t>www.unifr.ch/studies/de/mobilitaet/outgoing</a:t>
            </a:r>
            <a:r>
              <a:rPr lang="fr-FR" altLang="en-US" dirty="0">
                <a:latin typeface="Candara" pitchFamily="34" charset="0"/>
              </a:rPr>
              <a:t> / </a:t>
            </a:r>
            <a:r>
              <a:rPr lang="fr-FR" altLang="en-US" dirty="0">
                <a:solidFill>
                  <a:srgbClr val="0083BE"/>
                </a:solidFill>
                <a:latin typeface="Candara" pitchFamily="34" charset="0"/>
              </a:rPr>
              <a:t>Informez-vous à temps sur www.unifr.ch/studies/fr/mobilite/outgoing</a:t>
            </a:r>
            <a:endParaRPr lang="fr-FR" altLang="en-US" dirty="0"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fr-FR" altLang="en-US" sz="2200" dirty="0">
              <a:solidFill>
                <a:srgbClr val="0083BE"/>
              </a:solidFill>
              <a:latin typeface="Candara" pitchFamily="34" charset="0"/>
            </a:endParaRPr>
          </a:p>
          <a:p>
            <a:pPr>
              <a:lnSpc>
                <a:spcPts val="2700"/>
              </a:lnSpc>
            </a:pPr>
            <a:endParaRPr lang="en-GB" sz="20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en-GB" sz="2000" dirty="0">
              <a:latin typeface="Candara" panose="020E0502030303020204" pitchFamily="34" charset="0"/>
            </a:endParaRPr>
          </a:p>
        </p:txBody>
      </p:sp>
      <p:pic>
        <p:nvPicPr>
          <p:cNvPr id="5" name="Picture 4" descr="A group of people eating at a table&#10;&#10;AI-generated content may be incorrect.">
            <a:extLst>
              <a:ext uri="{FF2B5EF4-FFF2-40B4-BE49-F238E27FC236}">
                <a16:creationId xmlns:a16="http://schemas.microsoft.com/office/drawing/2014/main" id="{944A642E-7F4F-FFCE-786C-8AB0324A0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2" y="1556792"/>
            <a:ext cx="2304256" cy="1536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68A04-EABF-B204-6792-03F24D598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2" y="3645024"/>
            <a:ext cx="2304256" cy="15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5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09358-C20C-41ED-BF71-32AE79F7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1800" dirty="0">
                <a:latin typeface="Candara" panose="020E0502030303020204" pitchFamily="34" charset="0"/>
              </a:rPr>
              <a:t>Inscriptions aux U.E. et examens/ </a:t>
            </a:r>
            <a:r>
              <a:rPr lang="fr-CH" sz="1800" dirty="0" err="1">
                <a:latin typeface="Candara" panose="020E0502030303020204" pitchFamily="34" charset="0"/>
              </a:rPr>
              <a:t>Einschreibungen</a:t>
            </a:r>
            <a:r>
              <a:rPr lang="fr-CH" sz="1800" dirty="0">
                <a:latin typeface="Candara" panose="020E0502030303020204" pitchFamily="34" charset="0"/>
              </a:rPr>
              <a:t> </a:t>
            </a:r>
            <a:r>
              <a:rPr lang="fr-CH" sz="1800" dirty="0" err="1">
                <a:latin typeface="Candara" panose="020E0502030303020204" pitchFamily="34" charset="0"/>
              </a:rPr>
              <a:t>für</a:t>
            </a:r>
            <a:r>
              <a:rPr lang="fr-CH" sz="1800" dirty="0">
                <a:latin typeface="Candara" panose="020E0502030303020204" pitchFamily="34" charset="0"/>
              </a:rPr>
              <a:t> U.E. </a:t>
            </a:r>
            <a:r>
              <a:rPr lang="fr-CH" sz="1800" dirty="0" err="1">
                <a:latin typeface="Candara" panose="020E0502030303020204" pitchFamily="34" charset="0"/>
              </a:rPr>
              <a:t>und</a:t>
            </a:r>
            <a:r>
              <a:rPr lang="fr-CH" sz="1800" dirty="0">
                <a:latin typeface="Candara" panose="020E0502030303020204" pitchFamily="34" charset="0"/>
              </a:rPr>
              <a:t> examen</a:t>
            </a:r>
            <a:endParaRPr lang="fr-CH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EA96EE-9EE5-4173-AAC5-52D2F99517BC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359C1A-31CE-CAA4-835C-5E69FBA2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3" y="764704"/>
            <a:ext cx="5399547" cy="21668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881398-F76F-12FD-A1F3-A789FE002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76" y="2934334"/>
            <a:ext cx="5399548" cy="21685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AA9FF6-AC34-04C1-943E-3B7B2178D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23" y="5125212"/>
            <a:ext cx="5378697" cy="10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1583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>
                <a:latin typeface="Candara" panose="020E0502030303020204" pitchFamily="34" charset="0"/>
              </a:rPr>
              <a:t>Examen de fin de </a:t>
            </a:r>
            <a:r>
              <a:rPr lang="fr-CH" dirty="0" err="1">
                <a:latin typeface="Candara" panose="020E0502030303020204" pitchFamily="34" charset="0"/>
              </a:rPr>
              <a:t>pRemière</a:t>
            </a:r>
            <a:r>
              <a:rPr lang="fr-CH" dirty="0">
                <a:latin typeface="Candara" panose="020E0502030303020204" pitchFamily="34" charset="0"/>
              </a:rPr>
              <a:t> année/ </a:t>
            </a:r>
            <a:r>
              <a:rPr lang="fr-CH" dirty="0" err="1">
                <a:latin typeface="Candara" panose="020E0502030303020204" pitchFamily="34" charset="0"/>
              </a:rPr>
              <a:t>Prüfung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ende</a:t>
            </a:r>
            <a:r>
              <a:rPr lang="fr-CH" dirty="0">
                <a:latin typeface="Candara" panose="020E0502030303020204" pitchFamily="34" charset="0"/>
              </a:rPr>
              <a:t> des 1. </a:t>
            </a:r>
            <a:r>
              <a:rPr lang="fr-CH" dirty="0" err="1">
                <a:latin typeface="Candara" panose="020E0502030303020204" pitchFamily="34" charset="0"/>
              </a:rPr>
              <a:t>jahres</a:t>
            </a: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18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813770"/>
            <a:ext cx="4320480" cy="5184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1189933"/>
            <a:ext cx="4320480" cy="5184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Concerne les étudiant-e-s en branche principale (120 ECTS)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Toutes les unités du module Bases en sciences  sociales doivent être réussies avant le début du 5</a:t>
            </a:r>
            <a:r>
              <a:rPr lang="fr-CH" baseline="30000" dirty="0">
                <a:latin typeface="Candara" panose="020E0502030303020204" pitchFamily="34" charset="0"/>
              </a:rPr>
              <a:t>ème</a:t>
            </a:r>
            <a:r>
              <a:rPr lang="fr-CH" dirty="0">
                <a:latin typeface="Candara" panose="020E0502030303020204" pitchFamily="34" charset="0"/>
              </a:rPr>
              <a:t> semestre.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Veuillez suivre les cours de ce module durant les 2 premiers semestres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Le contrôle est fait par le décanat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09456" y="1189933"/>
            <a:ext cx="4320480" cy="5184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Für </a:t>
            </a:r>
            <a:r>
              <a:rPr lang="fr-CH" dirty="0" err="1">
                <a:latin typeface="Candara" panose="020E0502030303020204" pitchFamily="34" charset="0"/>
              </a:rPr>
              <a:t>Studierende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im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Hauptfach</a:t>
            </a:r>
            <a:r>
              <a:rPr lang="fr-CH" dirty="0">
                <a:latin typeface="Candara" panose="020E0502030303020204" pitchFamily="34" charset="0"/>
              </a:rPr>
              <a:t> (120 ECTS)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latin typeface="Candara" panose="020E0502030303020204" pitchFamily="34" charset="0"/>
              </a:rPr>
              <a:t>Alle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Einheiten</a:t>
            </a:r>
            <a:r>
              <a:rPr lang="fr-CH" dirty="0">
                <a:latin typeface="Candara" panose="020E0502030303020204" pitchFamily="34" charset="0"/>
              </a:rPr>
              <a:t> des </a:t>
            </a:r>
            <a:r>
              <a:rPr lang="fr-CH" dirty="0" err="1">
                <a:latin typeface="Candara" panose="020E0502030303020204" pitchFamily="34" charset="0"/>
              </a:rPr>
              <a:t>Moduls</a:t>
            </a:r>
            <a:r>
              <a:rPr lang="fr-CH" dirty="0">
                <a:latin typeface="Candara" panose="020E0502030303020204" pitchFamily="34" charset="0"/>
              </a:rPr>
              <a:t> «</a:t>
            </a:r>
            <a:r>
              <a:rPr lang="fr-CH" dirty="0" err="1">
                <a:latin typeface="Candara" panose="020E0502030303020204" pitchFamily="34" charset="0"/>
              </a:rPr>
              <a:t>Grundlagen</a:t>
            </a:r>
            <a:r>
              <a:rPr lang="fr-CH" dirty="0">
                <a:latin typeface="Candara" panose="020E0502030303020204" pitchFamily="34" charset="0"/>
              </a:rPr>
              <a:t> der </a:t>
            </a:r>
            <a:r>
              <a:rPr lang="fr-CH" dirty="0" err="1">
                <a:latin typeface="Candara" panose="020E0502030303020204" pitchFamily="34" charset="0"/>
              </a:rPr>
              <a:t>Sozialwissenschaften</a:t>
            </a:r>
            <a:r>
              <a:rPr lang="fr-CH" dirty="0">
                <a:latin typeface="Candara" panose="020E0502030303020204" pitchFamily="34" charset="0"/>
              </a:rPr>
              <a:t>» </a:t>
            </a:r>
            <a:r>
              <a:rPr lang="fr-CH" dirty="0" err="1">
                <a:latin typeface="Candara" panose="020E0502030303020204" pitchFamily="34" charset="0"/>
              </a:rPr>
              <a:t>müssen</a:t>
            </a:r>
            <a:r>
              <a:rPr lang="fr-CH" dirty="0">
                <a:latin typeface="Candara" panose="020E0502030303020204" pitchFamily="34" charset="0"/>
              </a:rPr>
              <a:t> vor </a:t>
            </a:r>
            <a:r>
              <a:rPr lang="fr-CH" dirty="0" err="1">
                <a:latin typeface="Candara" panose="020E0502030303020204" pitchFamily="34" charset="0"/>
              </a:rPr>
              <a:t>Beginn</a:t>
            </a:r>
            <a:r>
              <a:rPr lang="fr-CH" dirty="0">
                <a:latin typeface="Candara" panose="020E0502030303020204" pitchFamily="34" charset="0"/>
              </a:rPr>
              <a:t> des 5. </a:t>
            </a:r>
            <a:r>
              <a:rPr lang="fr-CH" dirty="0" err="1">
                <a:latin typeface="Candara" panose="020E0502030303020204" pitchFamily="34" charset="0"/>
              </a:rPr>
              <a:t>Semesters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bestanden</a:t>
            </a:r>
            <a:r>
              <a:rPr lang="fr-CH" dirty="0">
                <a:latin typeface="Candara" panose="020E0502030303020204" pitchFamily="34" charset="0"/>
              </a:rPr>
              <a:t> sein.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Am </a:t>
            </a:r>
            <a:r>
              <a:rPr lang="fr-CH" dirty="0" err="1">
                <a:latin typeface="Candara" panose="020E0502030303020204" pitchFamily="34" charset="0"/>
              </a:rPr>
              <a:t>besten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besuchen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Sie</a:t>
            </a:r>
            <a:r>
              <a:rPr lang="fr-CH" dirty="0">
                <a:latin typeface="Candara" panose="020E0502030303020204" pitchFamily="34" charset="0"/>
              </a:rPr>
              <a:t> die </a:t>
            </a:r>
            <a:r>
              <a:rPr lang="fr-CH" dirty="0" err="1">
                <a:latin typeface="Candara" panose="020E0502030303020204" pitchFamily="34" charset="0"/>
              </a:rPr>
              <a:t>Vorlesungen</a:t>
            </a:r>
            <a:r>
              <a:rPr lang="fr-CH" dirty="0">
                <a:latin typeface="Candara" panose="020E0502030303020204" pitchFamily="34" charset="0"/>
              </a:rPr>
              <a:t> in den 2 </a:t>
            </a:r>
            <a:r>
              <a:rPr lang="fr-CH" dirty="0" err="1">
                <a:latin typeface="Candara" panose="020E0502030303020204" pitchFamily="34" charset="0"/>
              </a:rPr>
              <a:t>ersten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Semester</a:t>
            </a:r>
            <a:r>
              <a:rPr lang="fr-CH" dirty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Die </a:t>
            </a:r>
            <a:r>
              <a:rPr lang="fr-CH" dirty="0" err="1">
                <a:latin typeface="Candara" panose="020E0502030303020204" pitchFamily="34" charset="0"/>
              </a:rPr>
              <a:t>Kontrolle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wird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vom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Dekanat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durchgeführt</a:t>
            </a:r>
            <a:r>
              <a:rPr lang="fr-CH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41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404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>
                <a:latin typeface="Candara" panose="020E0502030303020204" pitchFamily="34" charset="0"/>
              </a:rPr>
              <a:t>Echec définitif / </a:t>
            </a:r>
            <a:r>
              <a:rPr lang="fr-CH" dirty="0" err="1">
                <a:latin typeface="Candara" panose="020E0502030303020204" pitchFamily="34" charset="0"/>
              </a:rPr>
              <a:t>definitiver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misserfolg</a:t>
            </a: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19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813770"/>
            <a:ext cx="4320480" cy="5184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862836"/>
            <a:ext cx="4320480" cy="5184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Un examen non réussi ne peut être répété qu’une seule fois (2 tentatives) aux 4 sessions suivant immédiatement la fin du semestre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Les enseignements des modules B</a:t>
            </a:r>
            <a:r>
              <a:rPr lang="en-US" dirty="0">
                <a:latin typeface="Candara" panose="020E0502030303020204" pitchFamily="34" charset="0"/>
              </a:rPr>
              <a:t>ASIC ANTHRO et TBC ANTHRO </a:t>
            </a:r>
            <a:r>
              <a:rPr lang="en-US" dirty="0" err="1">
                <a:latin typeface="Candara" panose="020E0502030303020204" pitchFamily="34" charset="0"/>
              </a:rPr>
              <a:t>doivent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être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réussis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Un échec définitif pour une unité d’enseignement dans ces modules mène à un échec définitif en anthropologie sociale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44008" y="784161"/>
            <a:ext cx="4320480" cy="5184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latin typeface="Candara" panose="020E0502030303020204" pitchFamily="34" charset="0"/>
              </a:rPr>
              <a:t>Ein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nicht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bestandenes</a:t>
            </a:r>
            <a:r>
              <a:rPr lang="fr-CH" dirty="0">
                <a:latin typeface="Candara" panose="020E0502030303020204" pitchFamily="34" charset="0"/>
              </a:rPr>
              <a:t> Examen </a:t>
            </a:r>
            <a:r>
              <a:rPr lang="fr-CH" dirty="0" err="1">
                <a:latin typeface="Candara" panose="020E0502030303020204" pitchFamily="34" charset="0"/>
              </a:rPr>
              <a:t>kann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einmal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wiederholt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werden</a:t>
            </a:r>
            <a:r>
              <a:rPr lang="fr-CH" dirty="0">
                <a:latin typeface="Candara" panose="020E0502030303020204" pitchFamily="34" charset="0"/>
              </a:rPr>
              <a:t> (2 </a:t>
            </a:r>
            <a:r>
              <a:rPr lang="fr-CH" dirty="0" err="1">
                <a:latin typeface="Candara" panose="020E0502030303020204" pitchFamily="34" charset="0"/>
              </a:rPr>
              <a:t>Versuche</a:t>
            </a:r>
            <a:r>
              <a:rPr lang="fr-CH" dirty="0">
                <a:latin typeface="Candara" panose="020E0502030303020204" pitchFamily="34" charset="0"/>
              </a:rPr>
              <a:t>) </a:t>
            </a:r>
            <a:r>
              <a:rPr lang="fr-CH" dirty="0" err="1">
                <a:latin typeface="Candara" panose="020E0502030303020204" pitchFamily="34" charset="0"/>
              </a:rPr>
              <a:t>im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Zeitraum</a:t>
            </a:r>
            <a:r>
              <a:rPr lang="fr-CH" dirty="0">
                <a:latin typeface="Candara" panose="020E0502030303020204" pitchFamily="34" charset="0"/>
              </a:rPr>
              <a:t> von 4 </a:t>
            </a:r>
            <a:r>
              <a:rPr lang="fr-CH" dirty="0" err="1">
                <a:latin typeface="Candara" panose="020E0502030303020204" pitchFamily="34" charset="0"/>
              </a:rPr>
              <a:t>aufeinanderfolgenden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Sessionen</a:t>
            </a:r>
            <a:r>
              <a:rPr lang="fr-CH" dirty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ndara" panose="020E0502030303020204" pitchFamily="34" charset="0"/>
              </a:rPr>
              <a:t>Die Lehrveranstaltungen der Module BASIC ANTHRO und TBC ANTHRO müssen erfolgreich abgeschlossen werden.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de-DE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latin typeface="Candara" panose="020E0502030303020204" pitchFamily="34" charset="0"/>
              </a:rPr>
              <a:t>Ein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definitiver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Misserfolg</a:t>
            </a:r>
            <a:r>
              <a:rPr lang="fr-CH" dirty="0">
                <a:latin typeface="Candara" panose="020E0502030303020204" pitchFamily="34" charset="0"/>
              </a:rPr>
              <a:t> in </a:t>
            </a:r>
            <a:r>
              <a:rPr lang="fr-CH" dirty="0" err="1">
                <a:latin typeface="Candara" panose="020E0502030303020204" pitchFamily="34" charset="0"/>
              </a:rPr>
              <a:t>einem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Kurs</a:t>
            </a:r>
            <a:r>
              <a:rPr lang="fr-CH" dirty="0">
                <a:latin typeface="Candara" panose="020E0502030303020204" pitchFamily="34" charset="0"/>
              </a:rPr>
              <a:t> in </a:t>
            </a:r>
            <a:r>
              <a:rPr lang="fr-CH" dirty="0" err="1">
                <a:latin typeface="Candara" panose="020E0502030303020204" pitchFamily="34" charset="0"/>
              </a:rPr>
              <a:t>diesen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Modulen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führt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zu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einem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definitiven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Misserfolg</a:t>
            </a:r>
            <a:r>
              <a:rPr lang="fr-CH" dirty="0">
                <a:latin typeface="Candara" panose="020E0502030303020204" pitchFamily="34" charset="0"/>
              </a:rPr>
              <a:t> in </a:t>
            </a:r>
            <a:r>
              <a:rPr lang="fr-CH" dirty="0" err="1">
                <a:latin typeface="Candara" panose="020E0502030303020204" pitchFamily="34" charset="0"/>
              </a:rPr>
              <a:t>Sozialanthropologie</a:t>
            </a:r>
            <a:r>
              <a:rPr lang="fr-CH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0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46" y="247409"/>
            <a:ext cx="8534400" cy="432048"/>
          </a:xfrm>
        </p:spPr>
        <p:txBody>
          <a:bodyPr>
            <a:normAutofit fontScale="90000"/>
          </a:bodyPr>
          <a:lstStyle/>
          <a:p>
            <a:r>
              <a:rPr lang="fr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a. Structure / </a:t>
            </a:r>
            <a:r>
              <a:rPr lang="fr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Ablauf</a:t>
            </a:r>
            <a:br>
              <a:rPr lang="fr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2</a:t>
            </a:fld>
            <a:endParaRPr lang="fr-CH" alt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33388" y="1484784"/>
            <a:ext cx="8278812" cy="4669954"/>
          </a:xfrm>
        </p:spPr>
        <p:txBody>
          <a:bodyPr/>
          <a:lstStyle/>
          <a:p>
            <a:r>
              <a:rPr lang="fr-CH" sz="1800" dirty="0">
                <a:latin typeface="Candara" panose="020E0502030303020204" pitchFamily="34" charset="0"/>
              </a:rPr>
              <a:t>1</a:t>
            </a:r>
            <a:r>
              <a:rPr lang="fr-CH" sz="2200" dirty="0">
                <a:latin typeface="Candara" panose="020E0502030303020204" pitchFamily="34" charset="0"/>
              </a:rPr>
              <a:t>. enseignant-e-s / </a:t>
            </a:r>
            <a:r>
              <a:rPr lang="fr-CH" sz="2200" dirty="0" err="1">
                <a:latin typeface="Candara" panose="020E0502030303020204" pitchFamily="34" charset="0"/>
              </a:rPr>
              <a:t>lehrpersonen</a:t>
            </a:r>
            <a:endParaRPr lang="fr-CH" sz="2200" dirty="0">
              <a:latin typeface="Candara" panose="020E0502030303020204" pitchFamily="34" charset="0"/>
            </a:endParaRPr>
          </a:p>
          <a:p>
            <a:r>
              <a:rPr lang="fr-CH" sz="2200" dirty="0">
                <a:latin typeface="Candara" panose="020E0502030303020204" pitchFamily="34" charset="0"/>
              </a:rPr>
              <a:t>2. Secrétariat / </a:t>
            </a:r>
            <a:r>
              <a:rPr lang="fr-CH" sz="2200" dirty="0" err="1">
                <a:latin typeface="Candara" panose="020E0502030303020204" pitchFamily="34" charset="0"/>
              </a:rPr>
              <a:t>sekretariat</a:t>
            </a:r>
            <a:endParaRPr lang="fr-CH" sz="2200" dirty="0">
              <a:latin typeface="Candara" panose="020E0502030303020204" pitchFamily="34" charset="0"/>
            </a:endParaRPr>
          </a:p>
          <a:p>
            <a:r>
              <a:rPr lang="fr-CH" sz="2200" dirty="0">
                <a:latin typeface="Candara" panose="020E0502030303020204" pitchFamily="34" charset="0"/>
              </a:rPr>
              <a:t>3. Informations pour les Études / </a:t>
            </a:r>
            <a:r>
              <a:rPr lang="fr-CH" sz="2200" dirty="0" err="1">
                <a:latin typeface="Candara" panose="020E0502030303020204" pitchFamily="34" charset="0"/>
              </a:rPr>
              <a:t>Informationen</a:t>
            </a:r>
            <a:r>
              <a:rPr lang="fr-CH" sz="2200" dirty="0">
                <a:latin typeface="Candara" panose="020E0502030303020204" pitchFamily="34" charset="0"/>
              </a:rPr>
              <a:t> </a:t>
            </a:r>
            <a:r>
              <a:rPr lang="fr-CH" sz="2200" dirty="0" err="1">
                <a:latin typeface="Candara" panose="020E0502030303020204" pitchFamily="34" charset="0"/>
              </a:rPr>
              <a:t>zum</a:t>
            </a:r>
            <a:r>
              <a:rPr lang="fr-CH" sz="2200" dirty="0">
                <a:latin typeface="Candara" panose="020E0502030303020204" pitchFamily="34" charset="0"/>
              </a:rPr>
              <a:t> </a:t>
            </a:r>
            <a:r>
              <a:rPr lang="fr-CH" sz="2200" dirty="0" err="1">
                <a:latin typeface="Candara" panose="020E0502030303020204" pitchFamily="34" charset="0"/>
              </a:rPr>
              <a:t>studium</a:t>
            </a:r>
            <a:endParaRPr lang="fr-CH" sz="2200" dirty="0"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0AF86-BAAF-E54C-9A0A-9064369CEF9D}"/>
              </a:ext>
            </a:extLst>
          </p:cNvPr>
          <p:cNvSpPr txBox="1"/>
          <p:nvPr/>
        </p:nvSpPr>
        <p:spPr>
          <a:xfrm>
            <a:off x="636608" y="67827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FA9CE-8E1F-594C-97E6-346150EC1FE0}"/>
              </a:ext>
            </a:extLst>
          </p:cNvPr>
          <p:cNvSpPr txBox="1"/>
          <p:nvPr/>
        </p:nvSpPr>
        <p:spPr>
          <a:xfrm>
            <a:off x="902825" y="64586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27BB1-ED57-294B-B5B1-2FBE953E2461}"/>
              </a:ext>
            </a:extLst>
          </p:cNvPr>
          <p:cNvSpPr txBox="1"/>
          <p:nvPr/>
        </p:nvSpPr>
        <p:spPr>
          <a:xfrm>
            <a:off x="8762035" y="6435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126F6-C627-4C4C-B999-B35BFBCA3206}"/>
              </a:ext>
            </a:extLst>
          </p:cNvPr>
          <p:cNvSpPr txBox="1"/>
          <p:nvPr/>
        </p:nvSpPr>
        <p:spPr>
          <a:xfrm>
            <a:off x="1851949" y="644709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873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>
                <a:latin typeface="Candara" panose="020E0502030303020204" pitchFamily="34" charset="0"/>
              </a:rPr>
              <a:t>Liens importants / </a:t>
            </a:r>
            <a:r>
              <a:rPr lang="fr-CH" dirty="0" err="1">
                <a:latin typeface="Candara" panose="020E0502030303020204" pitchFamily="34" charset="0"/>
              </a:rPr>
              <a:t>wichtige</a:t>
            </a:r>
            <a:r>
              <a:rPr lang="fr-CH" dirty="0">
                <a:latin typeface="Candara" panose="020E0502030303020204" pitchFamily="34" charset="0"/>
              </a:rPr>
              <a:t> Links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20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484784"/>
            <a:ext cx="8424936" cy="4608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</a:rPr>
              <a:t>Programme des cours – </a:t>
            </a:r>
            <a:r>
              <a:rPr lang="fr-CH" sz="1600" dirty="0" err="1">
                <a:latin typeface="Candara" panose="020E0502030303020204" pitchFamily="34" charset="0"/>
              </a:rPr>
              <a:t>Vorlesungsverzeichnis</a:t>
            </a:r>
            <a:r>
              <a:rPr lang="fr-CH" sz="1600" dirty="0">
                <a:latin typeface="Candara" panose="020E0502030303020204" pitchFamily="34" charset="0"/>
              </a:rPr>
              <a:t>:</a:t>
            </a:r>
          </a:p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  <a:hlinkClick r:id="rId2"/>
              </a:rPr>
              <a:t>https://www3.unifr.ch/timetable/fr</a:t>
            </a: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</a:rPr>
              <a:t> </a:t>
            </a:r>
            <a:r>
              <a:rPr lang="fr-CH" sz="1600" dirty="0">
                <a:latin typeface="Candara" panose="020E0502030303020204" pitchFamily="34" charset="0"/>
                <a:hlinkClick r:id="rId3"/>
              </a:rPr>
              <a:t>https://www3.unifr.ch/timetable/de/</a:t>
            </a: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</a:rPr>
              <a:t>Délais d’inscriptions  - </a:t>
            </a:r>
            <a:r>
              <a:rPr lang="fr-CH" sz="1600" dirty="0" err="1">
                <a:latin typeface="Candara" panose="020E0502030303020204" pitchFamily="34" charset="0"/>
              </a:rPr>
              <a:t>Einschreibefristen</a:t>
            </a:r>
            <a:r>
              <a:rPr lang="fr-CH" sz="1600" dirty="0">
                <a:latin typeface="Candara" panose="020E0502030303020204" pitchFamily="34" charset="0"/>
              </a:rPr>
              <a:t>: </a:t>
            </a:r>
          </a:p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  <a:hlinkClick r:id="rId4"/>
              </a:rPr>
              <a:t>https://www3.unifr.ch/lettres/fr/etudes/cours-et-examens/inscription-aux-cours-et-examens/</a:t>
            </a: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  <a:hlinkClick r:id="rId5"/>
              </a:rPr>
              <a:t>https://www3.unifr.ch/lettres/de/studium/kurse-und-examen/kurs-und-examenseinschreibung/</a:t>
            </a: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</a:rPr>
              <a:t>Anthropologie sociale / </a:t>
            </a:r>
            <a:r>
              <a:rPr lang="fr-CH" sz="1600" dirty="0" err="1">
                <a:latin typeface="Candara" panose="020E0502030303020204" pitchFamily="34" charset="0"/>
              </a:rPr>
              <a:t>Sozialanthropologie</a:t>
            </a:r>
            <a:r>
              <a:rPr lang="fr-CH" sz="1600" dirty="0">
                <a:latin typeface="Candara" panose="020E0502030303020204" pitchFamily="34" charset="0"/>
              </a:rPr>
              <a:t>: </a:t>
            </a:r>
          </a:p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  <a:hlinkClick r:id="rId6"/>
              </a:rPr>
              <a:t>https://www3.unifr.ch/anthropos/fr/</a:t>
            </a: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r>
              <a:rPr lang="fr-CH" sz="1600" dirty="0">
                <a:latin typeface="Candara" panose="020E0502030303020204" pitchFamily="34" charset="0"/>
                <a:hlinkClick r:id="rId7"/>
              </a:rPr>
              <a:t>https://www3.unifr.ch/anthropos/de/</a:t>
            </a: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sz="1600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sz="1600" dirty="0">
              <a:latin typeface="Candara" panose="020E0502030303020204" pitchFamily="34" charset="0"/>
            </a:endParaRPr>
          </a:p>
        </p:txBody>
      </p:sp>
      <p:pic>
        <p:nvPicPr>
          <p:cNvPr id="6" name="Picture 5" descr="A group of people walking on a sidewalk&#10;&#10;AI-generated content may be incorrect.">
            <a:extLst>
              <a:ext uri="{FF2B5EF4-FFF2-40B4-BE49-F238E27FC236}">
                <a16:creationId xmlns:a16="http://schemas.microsoft.com/office/drawing/2014/main" id="{61322722-0715-1674-8DA7-A9F7E8E1CE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7271"/>
            <a:ext cx="349188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52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305" y="687660"/>
            <a:ext cx="4155244" cy="5146675"/>
          </a:xfrm>
        </p:spPr>
        <p:txBody>
          <a:bodyPr anchor="ctr"/>
          <a:lstStyle/>
          <a:p>
            <a:pPr algn="ctr">
              <a:buNone/>
            </a:pPr>
            <a:r>
              <a:rPr lang="fr-CH" dirty="0"/>
              <a:t> Questions???</a:t>
            </a:r>
          </a:p>
          <a:p>
            <a:pPr algn="ctr">
              <a:buNone/>
            </a:pPr>
            <a:r>
              <a:rPr lang="fr-CH" dirty="0" err="1"/>
              <a:t>Fragen</a:t>
            </a:r>
            <a:r>
              <a:rPr lang="fr-CH" dirty="0"/>
              <a:t>???</a:t>
            </a:r>
          </a:p>
          <a:p>
            <a:pPr algn="ctr">
              <a:buNone/>
            </a:pPr>
            <a:endParaRPr lang="fr-CH" dirty="0"/>
          </a:p>
          <a:p>
            <a:pPr algn="ctr">
              <a:buNone/>
            </a:pPr>
            <a:r>
              <a:rPr lang="fr-CH" dirty="0"/>
              <a:t>Merci!!!</a:t>
            </a:r>
          </a:p>
          <a:p>
            <a:pPr algn="ctr">
              <a:buNone/>
            </a:pPr>
            <a:r>
              <a:rPr lang="fr-CH" dirty="0" err="1"/>
              <a:t>Danke</a:t>
            </a:r>
            <a:r>
              <a:rPr lang="fr-CH" dirty="0"/>
              <a:t>!!!</a:t>
            </a:r>
          </a:p>
        </p:txBody>
      </p:sp>
      <p:pic>
        <p:nvPicPr>
          <p:cNvPr id="5" name="Picture 4" descr="A group of signs on a pole&#10;&#10;AI-generated content may be incorrect.">
            <a:extLst>
              <a:ext uri="{FF2B5EF4-FFF2-40B4-BE49-F238E27FC236}">
                <a16:creationId xmlns:a16="http://schemas.microsoft.com/office/drawing/2014/main" id="{AFE64ADB-40B5-44DA-BD01-AA2D3A0F2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32" y="1772816"/>
            <a:ext cx="3968485" cy="29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6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5794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>
                <a:latin typeface="Candara" panose="020E0502030303020204" pitchFamily="34" charset="0"/>
              </a:rPr>
              <a:t>1. enseignant-e-s / </a:t>
            </a:r>
            <a:r>
              <a:rPr lang="fr-CH" dirty="0" err="1">
                <a:latin typeface="Candara" panose="020E0502030303020204" pitchFamily="34" charset="0"/>
              </a:rPr>
              <a:t>lehrpersonen</a:t>
            </a: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3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95736" y="1700808"/>
            <a:ext cx="2808312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sz="2000" dirty="0"/>
              <a:t>Ajouter une photo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1C90B-499E-D847-A5A0-F9E99B0E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75051"/>
            <a:ext cx="6948264" cy="45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5203"/>
            <a:ext cx="8534400" cy="432048"/>
          </a:xfrm>
        </p:spPr>
        <p:txBody>
          <a:bodyPr>
            <a:normAutofit/>
          </a:bodyPr>
          <a:lstStyle/>
          <a:p>
            <a:r>
              <a:rPr lang="fr-CH" sz="1800" dirty="0">
                <a:latin typeface="Candara" panose="020E0502030303020204" pitchFamily="34" charset="0"/>
              </a:rPr>
              <a:t>L’Unité Anthropologie Social / Die </a:t>
            </a:r>
            <a:r>
              <a:rPr lang="fr-CH" sz="1800" dirty="0" err="1">
                <a:latin typeface="Candara" panose="020E0502030303020204" pitchFamily="34" charset="0"/>
              </a:rPr>
              <a:t>Einheit</a:t>
            </a:r>
            <a:r>
              <a:rPr lang="fr-CH" sz="1800" dirty="0">
                <a:latin typeface="Candara" panose="020E0502030303020204" pitchFamily="34" charset="0"/>
              </a:rPr>
              <a:t> </a:t>
            </a:r>
            <a:r>
              <a:rPr lang="fr-CH" sz="1800" dirty="0" err="1">
                <a:latin typeface="Candara" panose="020E0502030303020204" pitchFamily="34" charset="0"/>
              </a:rPr>
              <a:t>Sozialanthropologie</a:t>
            </a:r>
            <a:r>
              <a:rPr lang="fr-CH" sz="18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4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56823" y="1204029"/>
            <a:ext cx="4161859" cy="38359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ndara" panose="020E0502030303020204" pitchFamily="34" charset="0"/>
              </a:rPr>
              <a:t>Prof.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Dr.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Agnieszka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Joniak-Lüthi</a:t>
            </a:r>
            <a:endParaRPr lang="en-GB" dirty="0">
              <a:latin typeface="Candara" panose="020E0502030303020204" pitchFamily="34" charset="0"/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ndara" panose="020E0502030303020204" pitchFamily="34" charset="0"/>
              </a:rPr>
              <a:t>Prof.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Dr.</a:t>
            </a:r>
            <a:r>
              <a:rPr lang="en-GB" dirty="0">
                <a:latin typeface="Candara" panose="020E0502030303020204" pitchFamily="34" charset="0"/>
              </a:rPr>
              <a:t> Madlen Kobi</a:t>
            </a: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ndara" panose="020E0502030303020204" pitchFamily="34" charset="0"/>
              </a:rPr>
              <a:t>Dr.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Matthäus</a:t>
            </a:r>
            <a:r>
              <a:rPr lang="en-GB" dirty="0">
                <a:latin typeface="Candara" panose="020E0502030303020204" pitchFamily="34" charset="0"/>
              </a:rPr>
              <a:t> Rest</a:t>
            </a: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ndara" panose="020E0502030303020204" pitchFamily="34" charset="0"/>
              </a:rPr>
              <a:t>Dr.</a:t>
            </a:r>
            <a:r>
              <a:rPr lang="en-GB" dirty="0">
                <a:latin typeface="Candara" panose="020E0502030303020204" pitchFamily="34" charset="0"/>
              </a:rPr>
              <a:t> Tobias </a:t>
            </a:r>
            <a:r>
              <a:rPr lang="en-GB" dirty="0" err="1">
                <a:latin typeface="Candara" panose="020E0502030303020204" pitchFamily="34" charset="0"/>
              </a:rPr>
              <a:t>Schwörer</a:t>
            </a:r>
            <a:endParaRPr lang="en-GB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Dr. Lena Kaufmann</a:t>
            </a: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Dr. Elisabeth </a:t>
            </a:r>
            <a:r>
              <a:rPr lang="en-GB" dirty="0" err="1">
                <a:latin typeface="Candara" panose="020E0502030303020204" pitchFamily="34" charset="0"/>
              </a:rPr>
              <a:t>Schubiger</a:t>
            </a:r>
            <a:endParaRPr lang="en-GB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Rahel Jud</a:t>
            </a: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Hannah Plüss</a:t>
            </a: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Ruishi Zhen</a:t>
            </a:r>
            <a:endParaRPr lang="en-GB" dirty="0"/>
          </a:p>
          <a:p>
            <a:pPr marL="342900" indent="-342900">
              <a:lnSpc>
                <a:spcPct val="13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3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57B16-3142-2340-8A05-C556538CF034}"/>
              </a:ext>
            </a:extLst>
          </p:cNvPr>
          <p:cNvSpPr txBox="1"/>
          <p:nvPr/>
        </p:nvSpPr>
        <p:spPr>
          <a:xfrm>
            <a:off x="6803756" y="4649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en-GB" sz="2000" dirty="0"/>
          </a:p>
        </p:txBody>
      </p:sp>
      <p:sp>
        <p:nvSpPr>
          <p:cNvPr id="8" name="ZoneTexte 3"/>
          <p:cNvSpPr txBox="1"/>
          <p:nvPr/>
        </p:nvSpPr>
        <p:spPr>
          <a:xfrm>
            <a:off x="422655" y="1177205"/>
            <a:ext cx="4161859" cy="38359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Prof. </a:t>
            </a:r>
            <a:r>
              <a:rPr lang="en-GB" dirty="0" err="1">
                <a:latin typeface="Candara" panose="020E0502030303020204" pitchFamily="34" charset="0"/>
              </a:rPr>
              <a:t>Véronique</a:t>
            </a:r>
            <a:r>
              <a:rPr lang="en-GB" dirty="0">
                <a:latin typeface="Candara" panose="020E0502030303020204" pitchFamily="34" charset="0"/>
              </a:rPr>
              <a:t> Pache</a:t>
            </a: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Prof. David </a:t>
            </a:r>
            <a:r>
              <a:rPr lang="en-GB" dirty="0" err="1">
                <a:latin typeface="Candara" panose="020E0502030303020204" pitchFamily="34" charset="0"/>
              </a:rPr>
              <a:t>Bozzini</a:t>
            </a:r>
            <a:endParaRPr lang="en-GB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ndara" panose="020E0502030303020204" pitchFamily="34" charset="0"/>
              </a:rPr>
              <a:t>Dr.</a:t>
            </a:r>
            <a:r>
              <a:rPr lang="en-GB" dirty="0">
                <a:latin typeface="Candara" panose="020E0502030303020204" pitchFamily="34" charset="0"/>
              </a:rPr>
              <a:t> Andrea </a:t>
            </a:r>
            <a:r>
              <a:rPr lang="en-GB" dirty="0" err="1">
                <a:latin typeface="Candara" panose="020E0502030303020204" pitchFamily="34" charset="0"/>
              </a:rPr>
              <a:t>Boscoboinik</a:t>
            </a:r>
            <a:endParaRPr lang="en-GB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83BE"/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ndara" panose="020E0502030303020204" pitchFamily="34" charset="0"/>
              </a:rPr>
              <a:t>Aurélia</a:t>
            </a:r>
            <a:r>
              <a:rPr lang="en-GB" dirty="0">
                <a:latin typeface="Candara" panose="020E0502030303020204" pitchFamily="34" charset="0"/>
              </a:rPr>
              <a:t> </a:t>
            </a:r>
            <a:r>
              <a:rPr lang="en-GB" dirty="0" err="1">
                <a:latin typeface="Candara" panose="020E0502030303020204" pitchFamily="34" charset="0"/>
              </a:rPr>
              <a:t>Menghini</a:t>
            </a: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6" name="Grafik 13" descr="Ein Bild, das Person, Mann, darstellend enthält.&#10;&#10;Automatisch generierte Beschreibung">
            <a:extLst>
              <a:ext uri="{FF2B5EF4-FFF2-40B4-BE49-F238E27FC236}">
                <a16:creationId xmlns:a16="http://schemas.microsoft.com/office/drawing/2014/main" id="{818E9100-A57A-B03C-C97D-6A3E6BC3A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7784" r="5507" b="29216"/>
          <a:stretch/>
        </p:blipFill>
        <p:spPr>
          <a:xfrm>
            <a:off x="3129659" y="4659754"/>
            <a:ext cx="963960" cy="980956"/>
          </a:xfrm>
          <a:prstGeom prst="rect">
            <a:avLst/>
          </a:prstGeom>
        </p:spPr>
      </p:pic>
      <p:pic>
        <p:nvPicPr>
          <p:cNvPr id="10" name="Grafik 27" descr="Ein Bild, das Baum, draußen, Person, gestreift enthält.&#10;&#10;Automatisch generierte Beschreibung">
            <a:extLst>
              <a:ext uri="{FF2B5EF4-FFF2-40B4-BE49-F238E27FC236}">
                <a16:creationId xmlns:a16="http://schemas.microsoft.com/office/drawing/2014/main" id="{8B8B8583-0F38-4CFF-B02A-E528C1303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t="18920" r="24336" b="41726"/>
          <a:stretch/>
        </p:blipFill>
        <p:spPr>
          <a:xfrm>
            <a:off x="8005812" y="1430928"/>
            <a:ext cx="1012416" cy="1066493"/>
          </a:xfrm>
          <a:prstGeom prst="rect">
            <a:avLst/>
          </a:prstGeom>
        </p:spPr>
      </p:pic>
      <p:pic>
        <p:nvPicPr>
          <p:cNvPr id="11" name="Grafik 49" descr="Ein Bild, das Person, Wand, drinnen enthält.&#10;&#10;Automatisch generierte Beschreibung">
            <a:extLst>
              <a:ext uri="{FF2B5EF4-FFF2-40B4-BE49-F238E27FC236}">
                <a16:creationId xmlns:a16="http://schemas.microsoft.com/office/drawing/2014/main" id="{7824EBF2-8A35-111F-DCE3-7227B125E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2" y="4600171"/>
            <a:ext cx="1024512" cy="1013436"/>
          </a:xfrm>
          <a:prstGeom prst="rect">
            <a:avLst/>
          </a:prstGeom>
        </p:spPr>
      </p:pic>
      <p:pic>
        <p:nvPicPr>
          <p:cNvPr id="12" name="Grafik 53" descr="Ein Bild, das Person, Baum, draußen, Mann enthält.&#10;&#10;Automatisch generierte Beschreibung">
            <a:extLst>
              <a:ext uri="{FF2B5EF4-FFF2-40B4-BE49-F238E27FC236}">
                <a16:creationId xmlns:a16="http://schemas.microsoft.com/office/drawing/2014/main" id="{BEEEA09D-A8BF-A646-D5E8-EA6CF3A2A8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3" y="3458099"/>
            <a:ext cx="1076355" cy="1057472"/>
          </a:xfrm>
          <a:prstGeom prst="rect">
            <a:avLst/>
          </a:prstGeom>
        </p:spPr>
      </p:pic>
      <p:pic>
        <p:nvPicPr>
          <p:cNvPr id="15" name="Picture 14" descr="A person with curly hair and glasses&#10;&#10;AI-generated content may be incorrect.">
            <a:extLst>
              <a:ext uri="{FF2B5EF4-FFF2-40B4-BE49-F238E27FC236}">
                <a16:creationId xmlns:a16="http://schemas.microsoft.com/office/drawing/2014/main" id="{A85415F2-745D-5CDA-6418-489B1FA1E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38" y="3934263"/>
            <a:ext cx="1036710" cy="972716"/>
          </a:xfrm>
          <a:prstGeom prst="rect">
            <a:avLst/>
          </a:prstGeom>
        </p:spPr>
      </p:pic>
      <p:pic>
        <p:nvPicPr>
          <p:cNvPr id="17" name="Picture 16" descr="A person with a mustache and a red shirt&#10;&#10;AI-generated content may be incorrect.">
            <a:extLst>
              <a:ext uri="{FF2B5EF4-FFF2-40B4-BE49-F238E27FC236}">
                <a16:creationId xmlns:a16="http://schemas.microsoft.com/office/drawing/2014/main" id="{92F51230-BAD2-2354-2526-769734374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35" y="5061334"/>
            <a:ext cx="1136717" cy="1071227"/>
          </a:xfrm>
          <a:prstGeom prst="rect">
            <a:avLst/>
          </a:prstGeom>
        </p:spPr>
      </p:pic>
      <p:pic>
        <p:nvPicPr>
          <p:cNvPr id="19" name="Picture 18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D82C143E-C2FC-4065-88BA-415D071F0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38" y="5166219"/>
            <a:ext cx="1024513" cy="953999"/>
          </a:xfrm>
          <a:prstGeom prst="rect">
            <a:avLst/>
          </a:prstGeom>
        </p:spPr>
      </p:pic>
      <p:pic>
        <p:nvPicPr>
          <p:cNvPr id="21" name="Picture 20" descr="A person with long blonde hair&#10;&#10;AI-generated content may be incorrect.">
            <a:extLst>
              <a:ext uri="{FF2B5EF4-FFF2-40B4-BE49-F238E27FC236}">
                <a16:creationId xmlns:a16="http://schemas.microsoft.com/office/drawing/2014/main" id="{B904B4D2-9CF6-55A9-6764-D88F8633B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17" y="3192789"/>
            <a:ext cx="1045727" cy="989318"/>
          </a:xfrm>
          <a:prstGeom prst="rect">
            <a:avLst/>
          </a:prstGeom>
        </p:spPr>
      </p:pic>
      <p:pic>
        <p:nvPicPr>
          <p:cNvPr id="23" name="Picture 22" descr="A person wearing glasses and a green shirt&#10;&#10;AI-generated content may be incorrect.">
            <a:extLst>
              <a:ext uri="{FF2B5EF4-FFF2-40B4-BE49-F238E27FC236}">
                <a16:creationId xmlns:a16="http://schemas.microsoft.com/office/drawing/2014/main" id="{E035A5D3-8363-5FDE-35B0-B243DB535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42" y="3706524"/>
            <a:ext cx="1192886" cy="1119251"/>
          </a:xfrm>
          <a:prstGeom prst="rect">
            <a:avLst/>
          </a:prstGeom>
        </p:spPr>
      </p:pic>
      <p:pic>
        <p:nvPicPr>
          <p:cNvPr id="25" name="Picture 24" descr="A person sitting on a rock in the water&#10;&#10;AI-generated content may be incorrect.">
            <a:extLst>
              <a:ext uri="{FF2B5EF4-FFF2-40B4-BE49-F238E27FC236}">
                <a16:creationId xmlns:a16="http://schemas.microsoft.com/office/drawing/2014/main" id="{4F0313CF-DA02-2279-B984-89739B88C4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73" y="5053687"/>
            <a:ext cx="1136717" cy="1075400"/>
          </a:xfrm>
          <a:prstGeom prst="rect">
            <a:avLst/>
          </a:prstGeom>
        </p:spPr>
      </p:pic>
      <p:pic>
        <p:nvPicPr>
          <p:cNvPr id="27" name="Picture 26" descr="A person wearing glasses in front of a bookshelf&#10;&#10;AI-generated content may be incorrect.">
            <a:extLst>
              <a:ext uri="{FF2B5EF4-FFF2-40B4-BE49-F238E27FC236}">
                <a16:creationId xmlns:a16="http://schemas.microsoft.com/office/drawing/2014/main" id="{9674B102-6665-72D0-D2C6-A9484AA313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52" y="5173844"/>
            <a:ext cx="1003967" cy="933731"/>
          </a:xfrm>
          <a:prstGeom prst="rect">
            <a:avLst/>
          </a:prstGeom>
        </p:spPr>
      </p:pic>
      <p:pic>
        <p:nvPicPr>
          <p:cNvPr id="29" name="Picture 28" descr="A person with long hair wearing a black shirt and a gold necklace&#10;&#10;AI-generated content may be incorrect.">
            <a:extLst>
              <a:ext uri="{FF2B5EF4-FFF2-40B4-BE49-F238E27FC236}">
                <a16:creationId xmlns:a16="http://schemas.microsoft.com/office/drawing/2014/main" id="{DE71044F-306F-AC41-0014-F24CA16AF1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06" y="2584314"/>
            <a:ext cx="1158836" cy="10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9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6487"/>
            <a:ext cx="8534400" cy="432048"/>
          </a:xfrm>
        </p:spPr>
        <p:txBody>
          <a:bodyPr>
            <a:normAutofit/>
          </a:bodyPr>
          <a:lstStyle/>
          <a:p>
            <a:r>
              <a:rPr lang="fr-CH" sz="1800" dirty="0">
                <a:latin typeface="Candara" panose="020E0502030303020204" pitchFamily="34" charset="0"/>
              </a:rPr>
              <a:t>Charge-e-s de cours SA25/ </a:t>
            </a:r>
            <a:r>
              <a:rPr lang="fr-CH" sz="1800" dirty="0" err="1">
                <a:latin typeface="Candara" panose="020E0502030303020204" pitchFamily="34" charset="0"/>
              </a:rPr>
              <a:t>Lehrbeauftragte</a:t>
            </a:r>
            <a:r>
              <a:rPr lang="fr-CH" sz="1800" dirty="0">
                <a:latin typeface="Candara" panose="020E0502030303020204" pitchFamily="34" charset="0"/>
              </a:rPr>
              <a:t> des hs25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5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0268" y="748534"/>
            <a:ext cx="8424936" cy="53447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Candara" panose="020E0502030303020204" pitchFamily="34" charset="0"/>
              </a:rPr>
              <a:t>Jovana Dikovic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L37.00712 BA/MA-SE </a:t>
            </a:r>
            <a:r>
              <a:rPr lang="fr-CH" dirty="0" err="1">
                <a:latin typeface="Candara" panose="020E0502030303020204" pitchFamily="34" charset="0"/>
              </a:rPr>
              <a:t>Ethics</a:t>
            </a:r>
            <a:r>
              <a:rPr lang="fr-CH" dirty="0">
                <a:latin typeface="Candara" panose="020E0502030303020204" pitchFamily="34" charset="0"/>
              </a:rPr>
              <a:t> of </a:t>
            </a:r>
            <a:r>
              <a:rPr lang="fr-CH" dirty="0" err="1">
                <a:latin typeface="Candara" panose="020E0502030303020204" pitchFamily="34" charset="0"/>
              </a:rPr>
              <a:t>soil</a:t>
            </a:r>
            <a:r>
              <a:rPr lang="fr-CH" dirty="0">
                <a:latin typeface="Candara" panose="020E0502030303020204" pitchFamily="34" charset="0"/>
              </a:rPr>
              <a:t>, </a:t>
            </a:r>
            <a:r>
              <a:rPr lang="fr-CH" dirty="0" err="1">
                <a:latin typeface="Candara" panose="020E0502030303020204" pitchFamily="34" charset="0"/>
              </a:rPr>
              <a:t>farming</a:t>
            </a:r>
            <a:r>
              <a:rPr lang="fr-CH" dirty="0">
                <a:latin typeface="Candara" panose="020E0502030303020204" pitchFamily="34" charset="0"/>
              </a:rPr>
              <a:t> and </a:t>
            </a:r>
            <a:r>
              <a:rPr lang="fr-CH" dirty="0" err="1">
                <a:latin typeface="Candara" panose="020E0502030303020204" pitchFamily="34" charset="0"/>
              </a:rPr>
              <a:t>consumption</a:t>
            </a:r>
            <a:endParaRPr lang="de-CH" dirty="0">
              <a:latin typeface="Candara" panose="020E0502030303020204" pitchFamily="34" charset="0"/>
            </a:endParaRPr>
          </a:p>
          <a:p>
            <a:pPr marL="288000" indent="-288000">
              <a:lnSpc>
                <a:spcPts val="2700"/>
              </a:lnSpc>
            </a:pPr>
            <a:r>
              <a:rPr lang="de-CH" dirty="0">
                <a:latin typeface="Candara" panose="020E0502030303020204" pitchFamily="34" charset="0"/>
              </a:rPr>
              <a:t>	Mittwoch 15-17h</a:t>
            </a:r>
          </a:p>
          <a:p>
            <a:pPr marL="288000" indent="-288000">
              <a:lnSpc>
                <a:spcPts val="2700"/>
              </a:lnSpc>
            </a:pPr>
            <a:endParaRPr lang="de-CH" dirty="0">
              <a:latin typeface="Candara" panose="020E0502030303020204" pitchFamily="34" charset="0"/>
            </a:endParaRPr>
          </a:p>
          <a:p>
            <a:pPr marL="288000" indent="-288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Candara" panose="020E0502030303020204" pitchFamily="34" charset="0"/>
              </a:rPr>
              <a:t>Jérémie Voirol</a:t>
            </a:r>
          </a:p>
          <a:p>
            <a:pPr marL="288000" indent="-288000">
              <a:lnSpc>
                <a:spcPts val="2700"/>
              </a:lnSpc>
            </a:pPr>
            <a:r>
              <a:rPr lang="fr-CH" dirty="0">
                <a:latin typeface="Candara" panose="020E0502030303020204" pitchFamily="34" charset="0"/>
              </a:rPr>
              <a:t>	L37.01265 BA/MA-C Colonialisme, post- et </a:t>
            </a:r>
            <a:r>
              <a:rPr lang="fr-CH" dirty="0" err="1">
                <a:latin typeface="Candara" panose="020E0502030303020204" pitchFamily="34" charset="0"/>
              </a:rPr>
              <a:t>néocolonisalisme</a:t>
            </a:r>
            <a:r>
              <a:rPr lang="fr-CH" dirty="0">
                <a:latin typeface="Candara" panose="020E0502030303020204" pitchFamily="34" charset="0"/>
              </a:rPr>
              <a:t>. Mise en perspective avec la construction de la nation, de la race et de l’ethnicité en Amérique Latine</a:t>
            </a:r>
          </a:p>
          <a:p>
            <a:pPr marL="288000" indent="-288000">
              <a:lnSpc>
                <a:spcPts val="2700"/>
              </a:lnSpc>
            </a:pPr>
            <a:r>
              <a:rPr lang="fr-CH" dirty="0">
                <a:latin typeface="Candara" panose="020E0502030303020204" pitchFamily="34" charset="0"/>
              </a:rPr>
              <a:t>	Vendredi 10-12h</a:t>
            </a:r>
          </a:p>
          <a:p>
            <a:pPr marL="288000" indent="-288000"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Candara" panose="020E0502030303020204" pitchFamily="34" charset="0"/>
              </a:rPr>
              <a:t>Shirin Naef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L37.01266 BA/VL </a:t>
            </a:r>
            <a:r>
              <a:rPr lang="fr-CH" dirty="0" err="1">
                <a:latin typeface="Candara" panose="020E0502030303020204" pitchFamily="34" charset="0"/>
              </a:rPr>
              <a:t>Recht</a:t>
            </a:r>
            <a:r>
              <a:rPr lang="fr-CH" dirty="0">
                <a:latin typeface="Candara" panose="020E0502030303020204" pitchFamily="34" charset="0"/>
              </a:rPr>
              <a:t>, Gesellschaft </a:t>
            </a:r>
            <a:r>
              <a:rPr lang="fr-CH" dirty="0" err="1">
                <a:latin typeface="Candara" panose="020E0502030303020204" pitchFamily="34" charset="0"/>
              </a:rPr>
              <a:t>und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Kultur</a:t>
            </a:r>
            <a:r>
              <a:rPr lang="fr-CH" dirty="0">
                <a:latin typeface="Candara" panose="020E0502030303020204" pitchFamily="34" charset="0"/>
              </a:rPr>
              <a:t>: </a:t>
            </a:r>
            <a:r>
              <a:rPr lang="fr-CH" dirty="0" err="1">
                <a:latin typeface="Candara" panose="020E0502030303020204" pitchFamily="34" charset="0"/>
              </a:rPr>
              <a:t>Einführung</a:t>
            </a:r>
            <a:r>
              <a:rPr lang="fr-CH" dirty="0">
                <a:latin typeface="Candara" panose="020E0502030303020204" pitchFamily="34" charset="0"/>
              </a:rPr>
              <a:t> in die </a:t>
            </a:r>
            <a:r>
              <a:rPr lang="fr-CH" dirty="0" err="1">
                <a:latin typeface="Candara" panose="020E0502030303020204" pitchFamily="34" charset="0"/>
              </a:rPr>
              <a:t>Rechtsanthropologie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 err="1">
                <a:latin typeface="Candara" panose="020E0502030303020204" pitchFamily="34" charset="0"/>
              </a:rPr>
              <a:t>Dienstag</a:t>
            </a:r>
            <a:r>
              <a:rPr lang="fr-CH" dirty="0">
                <a:latin typeface="Candara" panose="020E0502030303020204" pitchFamily="34" charset="0"/>
              </a:rPr>
              <a:t> 15-17h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57B16-3142-2340-8A05-C556538CF034}"/>
              </a:ext>
            </a:extLst>
          </p:cNvPr>
          <p:cNvSpPr txBox="1"/>
          <p:nvPr/>
        </p:nvSpPr>
        <p:spPr>
          <a:xfrm>
            <a:off x="6803756" y="4649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824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>
                <a:latin typeface="Candara" panose="020E0502030303020204" pitchFamily="34" charset="0"/>
              </a:rPr>
              <a:t>2. </a:t>
            </a:r>
            <a:r>
              <a:rPr lang="fr-CH" dirty="0" err="1">
                <a:latin typeface="Candara" panose="020E0502030303020204" pitchFamily="34" charset="0"/>
              </a:rPr>
              <a:t>secrÉtariat</a:t>
            </a:r>
            <a:r>
              <a:rPr lang="fr-CH" dirty="0">
                <a:latin typeface="Candara" panose="020E0502030303020204" pitchFamily="34" charset="0"/>
              </a:rPr>
              <a:t> / </a:t>
            </a:r>
            <a:r>
              <a:rPr lang="fr-CH" dirty="0" err="1">
                <a:latin typeface="Candara" panose="020E0502030303020204" pitchFamily="34" charset="0"/>
              </a:rPr>
              <a:t>sekretariat</a:t>
            </a: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6</a:t>
            </a:fld>
            <a:endParaRPr lang="fr-CH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433388" y="1124744"/>
            <a:ext cx="4138612" cy="4032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b="1" dirty="0">
                <a:latin typeface="Candara" panose="020E0502030303020204" pitchFamily="34" charset="0"/>
              </a:rPr>
              <a:t>Annabel Andrey Bissig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Bd de Pérolles 90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Bureau/</a:t>
            </a:r>
            <a:r>
              <a:rPr lang="fr-CH" dirty="0" err="1">
                <a:latin typeface="Candara" panose="020E0502030303020204" pitchFamily="34" charset="0"/>
              </a:rPr>
              <a:t>Büro</a:t>
            </a:r>
            <a:r>
              <a:rPr lang="fr-CH" dirty="0">
                <a:latin typeface="Candara" panose="020E0502030303020204" pitchFamily="34" charset="0"/>
              </a:rPr>
              <a:t> G309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TEL: 026 300 74 50</a:t>
            </a:r>
          </a:p>
          <a:p>
            <a:pPr>
              <a:lnSpc>
                <a:spcPts val="2700"/>
              </a:lnSpc>
            </a:pPr>
            <a:r>
              <a:rPr lang="fr-CH" dirty="0">
                <a:latin typeface="Candara" panose="020E0502030303020204" pitchFamily="34" charset="0"/>
              </a:rPr>
              <a:t>Email: </a:t>
            </a:r>
            <a:r>
              <a:rPr lang="fr-CH" dirty="0">
                <a:latin typeface="Candara" panose="020E0502030303020204" pitchFamily="34" charset="0"/>
                <a:hlinkClick r:id="rId2"/>
              </a:rPr>
              <a:t>annabel.andreybissig@unifr.ch</a:t>
            </a:r>
            <a:endParaRPr lang="fr-CH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r>
              <a:rPr lang="fr-CH" b="1" dirty="0">
                <a:latin typeface="Candara" panose="020E0502030303020204" pitchFamily="34" charset="0"/>
              </a:rPr>
              <a:t>Réception / </a:t>
            </a:r>
            <a:r>
              <a:rPr lang="fr-CH" b="1" dirty="0" err="1">
                <a:latin typeface="Candara" panose="020E0502030303020204" pitchFamily="34" charset="0"/>
              </a:rPr>
              <a:t>Empfang</a:t>
            </a:r>
            <a:endParaRPr lang="fr-CH" b="1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r>
              <a:rPr lang="fr-CH" dirty="0">
                <a:latin typeface="Candara" panose="020E0502030303020204" pitchFamily="34" charset="0"/>
              </a:rPr>
              <a:t>Lundi/Montag: 8h30 – 16h</a:t>
            </a:r>
          </a:p>
          <a:p>
            <a:pPr>
              <a:lnSpc>
                <a:spcPts val="2700"/>
              </a:lnSpc>
            </a:pPr>
            <a:r>
              <a:rPr lang="fr-CH" dirty="0">
                <a:latin typeface="Candara" panose="020E0502030303020204" pitchFamily="34" charset="0"/>
              </a:rPr>
              <a:t>Mardi / </a:t>
            </a:r>
            <a:r>
              <a:rPr lang="fr-CH" dirty="0" err="1">
                <a:latin typeface="Candara" panose="020E0502030303020204" pitchFamily="34" charset="0"/>
              </a:rPr>
              <a:t>Dienstag</a:t>
            </a:r>
            <a:r>
              <a:rPr lang="fr-CH" dirty="0">
                <a:latin typeface="Candara" panose="020E0502030303020204" pitchFamily="34" charset="0"/>
              </a:rPr>
              <a:t>: 8h30 – 16h</a:t>
            </a: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3816424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62736" y="1078967"/>
            <a:ext cx="4138612" cy="4032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fr-CH" b="1" dirty="0">
                <a:latin typeface="Candara" panose="020E0502030303020204" pitchFamily="34" charset="0"/>
              </a:rPr>
              <a:t>Danièle Morandi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Bd de </a:t>
            </a:r>
            <a:r>
              <a:rPr lang="fr-CH" dirty="0" err="1">
                <a:latin typeface="Candara" panose="020E0502030303020204" pitchFamily="34" charset="0"/>
              </a:rPr>
              <a:t>Pérolles</a:t>
            </a:r>
            <a:r>
              <a:rPr lang="fr-CH" dirty="0">
                <a:latin typeface="Candara" panose="020E0502030303020204" pitchFamily="34" charset="0"/>
              </a:rPr>
              <a:t> 90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Bureau G309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>
                <a:latin typeface="Candara" panose="020E0502030303020204" pitchFamily="34" charset="0"/>
              </a:rPr>
              <a:t>TEL: 026 300 78 43</a:t>
            </a:r>
          </a:p>
          <a:p>
            <a:pPr>
              <a:lnSpc>
                <a:spcPts val="2700"/>
              </a:lnSpc>
            </a:pPr>
            <a:r>
              <a:rPr lang="fr-CH" dirty="0">
                <a:latin typeface="Candara" panose="020E0502030303020204" pitchFamily="34" charset="0"/>
              </a:rPr>
              <a:t>Email: daniele.morandi</a:t>
            </a:r>
            <a:r>
              <a:rPr lang="fr-CH" dirty="0">
                <a:latin typeface="Candara" panose="020E0502030303020204" pitchFamily="34" charset="0"/>
                <a:hlinkClick r:id="rId2"/>
              </a:rPr>
              <a:t>@unifr.ch</a:t>
            </a:r>
            <a:endParaRPr lang="fr-CH" dirty="0"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</p:txBody>
      </p:sp>
      <p:pic>
        <p:nvPicPr>
          <p:cNvPr id="4" name="Grafik 17" descr="Ein Bild, das Person, Hemd enthält.&#10;&#10;Automatisch generierte Beschreibung">
            <a:extLst>
              <a:ext uri="{FF2B5EF4-FFF2-40B4-BE49-F238E27FC236}">
                <a16:creationId xmlns:a16="http://schemas.microsoft.com/office/drawing/2014/main" id="{A3164F66-B52D-FF0B-BDC1-1DBBD1C75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4851" r="1270" b="27951"/>
          <a:stretch/>
        </p:blipFill>
        <p:spPr>
          <a:xfrm>
            <a:off x="6732042" y="1033189"/>
            <a:ext cx="1325921" cy="1392032"/>
          </a:xfrm>
          <a:prstGeom prst="rect">
            <a:avLst/>
          </a:prstGeom>
        </p:spPr>
      </p:pic>
      <p:pic>
        <p:nvPicPr>
          <p:cNvPr id="5" name="Grafik 11" descr="Ein Bild, das Person, Mann, Wand, drinnen enthält.&#10;&#10;Automatisch generierte Beschreibung">
            <a:extLst>
              <a:ext uri="{FF2B5EF4-FFF2-40B4-BE49-F238E27FC236}">
                <a16:creationId xmlns:a16="http://schemas.microsoft.com/office/drawing/2014/main" id="{748C122D-CA4F-DF0A-7F72-9A69BD02DD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6710" r="17554" b="31645"/>
          <a:stretch/>
        </p:blipFill>
        <p:spPr>
          <a:xfrm>
            <a:off x="2892716" y="1033189"/>
            <a:ext cx="1194735" cy="14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332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>
                <a:latin typeface="Candara" panose="020E0502030303020204" pitchFamily="34" charset="0"/>
              </a:rPr>
              <a:t>3. Informations sur les Études / </a:t>
            </a:r>
            <a:r>
              <a:rPr lang="fr-CH" dirty="0" err="1">
                <a:latin typeface="Candara" panose="020E0502030303020204" pitchFamily="34" charset="0"/>
              </a:rPr>
              <a:t>Informationen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zum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studium</a:t>
            </a: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7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95736" y="1700808"/>
            <a:ext cx="2808312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1863F-1347-C27C-ADC5-C12D89D24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10" y="800708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08" y="278572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>
                <a:latin typeface="Candara" panose="020E0502030303020204" pitchFamily="34" charset="0"/>
              </a:rPr>
              <a:t>Informations générales / </a:t>
            </a:r>
            <a:r>
              <a:rPr lang="fr-CH" dirty="0" err="1">
                <a:latin typeface="Candara" panose="020E0502030303020204" pitchFamily="34" charset="0"/>
              </a:rPr>
              <a:t>allgemeine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Informationen</a:t>
            </a:r>
            <a:r>
              <a:rPr lang="fr-CH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8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1284" y="1033189"/>
            <a:ext cx="8496944" cy="47525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Plan d’études 2024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 err="1">
                <a:solidFill>
                  <a:srgbClr val="0083BE"/>
                </a:solidFill>
                <a:latin typeface="Candara" panose="020E0502030303020204" pitchFamily="34" charset="0"/>
              </a:rPr>
              <a:t>Studienplan</a:t>
            </a:r>
            <a:r>
              <a:rPr lang="fr-CH" dirty="0">
                <a:solidFill>
                  <a:srgbClr val="0083BE"/>
                </a:solidFill>
                <a:latin typeface="Candara" panose="020E0502030303020204" pitchFamily="34" charset="0"/>
              </a:rPr>
              <a:t> 2024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Le plan d’études est organisé en modules thématiques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Struktur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des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Studienplans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in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thematischen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Modulen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br>
              <a:rPr lang="fr-CH" dirty="0">
                <a:latin typeface="Candara" panose="020E0502030303020204" pitchFamily="34" charset="0"/>
              </a:rPr>
            </a:b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Prestations validées par crédits ECTS</a:t>
            </a:r>
            <a:br>
              <a:rPr lang="fr-CH" dirty="0">
                <a:solidFill>
                  <a:srgbClr val="0083BE"/>
                </a:solidFill>
                <a:latin typeface="Candara" panose="020E0502030303020204" pitchFamily="34" charset="0"/>
              </a:rPr>
            </a:b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Leistungen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werden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in ECTS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Krediten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validiert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br>
              <a:rPr lang="fr-CH" dirty="0">
                <a:latin typeface="Candara" panose="020E0502030303020204" pitchFamily="34" charset="0"/>
              </a:rPr>
            </a:br>
            <a:endParaRPr lang="fr-CH" dirty="0">
              <a:solidFill>
                <a:srgbClr val="0083BE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Notes de 1 à 6</a:t>
            </a:r>
            <a:br>
              <a:rPr lang="fr-CH" dirty="0">
                <a:solidFill>
                  <a:srgbClr val="0083BE"/>
                </a:solidFill>
                <a:latin typeface="Candara" panose="020E0502030303020204" pitchFamily="34" charset="0"/>
              </a:rPr>
            </a:b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Leistungen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werden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im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Notenschema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1-6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benotet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br>
              <a:rPr lang="fr-CH" dirty="0">
                <a:latin typeface="Candara" panose="020E0502030303020204" pitchFamily="34" charset="0"/>
              </a:rPr>
            </a:br>
            <a:endParaRPr lang="fr-CH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6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08" y="191784"/>
            <a:ext cx="8534400" cy="432048"/>
          </a:xfrm>
        </p:spPr>
        <p:txBody>
          <a:bodyPr>
            <a:normAutofit/>
          </a:bodyPr>
          <a:lstStyle/>
          <a:p>
            <a:r>
              <a:rPr lang="fr-CH" dirty="0">
                <a:latin typeface="Candara" panose="020E0502030303020204" pitchFamily="34" charset="0"/>
              </a:rPr>
              <a:t>Règlements en vigueur / </a:t>
            </a:r>
            <a:r>
              <a:rPr lang="fr-CH" dirty="0" err="1">
                <a:latin typeface="Candara" panose="020E0502030303020204" pitchFamily="34" charset="0"/>
              </a:rPr>
              <a:t>gültige</a:t>
            </a:r>
            <a:r>
              <a:rPr lang="fr-CH" dirty="0">
                <a:latin typeface="Candara" panose="020E0502030303020204" pitchFamily="34" charset="0"/>
              </a:rPr>
              <a:t> </a:t>
            </a:r>
            <a:r>
              <a:rPr lang="fr-CH" dirty="0" err="1">
                <a:latin typeface="Candara" panose="020E0502030303020204" pitchFamily="34" charset="0"/>
              </a:rPr>
              <a:t>reglemente</a:t>
            </a:r>
            <a:endParaRPr lang="fr-CH" dirty="0">
              <a:latin typeface="Candara" panose="020E0502030303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253160-3E44-D840-8370-26C33F011E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0000" y="5040000"/>
            <a:ext cx="1800000" cy="216000"/>
          </a:xfrm>
        </p:spPr>
        <p:txBody>
          <a:bodyPr/>
          <a:lstStyle/>
          <a:p>
            <a:pPr>
              <a:defRPr/>
            </a:pPr>
            <a:fld id="{2465CFAA-54AE-4804-B4D8-66875955BFCA}" type="slidenum">
              <a:rPr lang="fr-CH" altLang="en-US" smtClean="0"/>
              <a:pPr>
                <a:defRPr/>
              </a:pPr>
              <a:t>9</a:t>
            </a:fld>
            <a:endParaRPr lang="fr-CH" altLang="en-US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95536" y="1033189"/>
            <a:ext cx="8280920" cy="4124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CH" sz="1800" dirty="0">
                <a:latin typeface="Candara" panose="020E0502030303020204" pitchFamily="34" charset="0"/>
              </a:rPr>
            </a:br>
            <a:endParaRPr lang="fr-CH" sz="1800" dirty="0"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836712"/>
            <a:ext cx="8496944" cy="5184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Règlement pour l’obtention du </a:t>
            </a:r>
            <a:r>
              <a:rPr lang="fr-CH" dirty="0" err="1">
                <a:latin typeface="Candara" panose="020E0502030303020204" pitchFamily="34" charset="0"/>
              </a:rPr>
              <a:t>Bachelor</a:t>
            </a:r>
            <a:r>
              <a:rPr lang="fr-CH" dirty="0">
                <a:latin typeface="Candara" panose="020E0502030303020204" pitchFamily="34" charset="0"/>
              </a:rPr>
              <a:t> et du Master à la Faculté des lettres et des sciences humaines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Reglement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zur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Erlangung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des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Bachelors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und des Masters an der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Philosophischen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Fakultät</a:t>
            </a:r>
            <a:endParaRPr lang="fr-CH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Plan d’études </a:t>
            </a:r>
            <a:r>
              <a:rPr lang="fr-CH" dirty="0" err="1">
                <a:latin typeface="Candara" panose="020E0502030303020204" pitchFamily="34" charset="0"/>
              </a:rPr>
              <a:t>Bachelor</a:t>
            </a:r>
            <a:r>
              <a:rPr lang="fr-CH" dirty="0">
                <a:latin typeface="Candara" panose="020E0502030303020204" pitchFamily="34" charset="0"/>
              </a:rPr>
              <a:t> 2024 /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Bachelor-Studienplan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2024</a:t>
            </a:r>
            <a:r>
              <a:rPr lang="fr-CH" dirty="0">
                <a:latin typeface="Candara" panose="020E0502030303020204" pitchFamily="34" charset="0"/>
              </a:rPr>
              <a:t>: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Plan d’études 2024/</a:t>
            </a:r>
            <a:r>
              <a:rPr lang="fr-CH" dirty="0" err="1">
                <a:latin typeface="Candara" panose="020E0502030303020204" pitchFamily="34" charset="0"/>
              </a:rPr>
              <a:t>Studienplan</a:t>
            </a:r>
            <a:r>
              <a:rPr lang="fr-CH" dirty="0">
                <a:latin typeface="Candara" panose="020E0502030303020204" pitchFamily="34" charset="0"/>
              </a:rPr>
              <a:t> 2024 – 120 ECTS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Plan d’études 2024/</a:t>
            </a:r>
            <a:r>
              <a:rPr lang="fr-CH" dirty="0" err="1">
                <a:latin typeface="Candara" panose="020E0502030303020204" pitchFamily="34" charset="0"/>
              </a:rPr>
              <a:t>Studienplan</a:t>
            </a:r>
            <a:r>
              <a:rPr lang="fr-CH" dirty="0">
                <a:latin typeface="Candara" panose="020E0502030303020204" pitchFamily="34" charset="0"/>
              </a:rPr>
              <a:t> 2024 – 60 ECTS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Plan d’études 2024/</a:t>
            </a:r>
            <a:r>
              <a:rPr lang="fr-CH" dirty="0" err="1">
                <a:latin typeface="Candara" panose="020E0502030303020204" pitchFamily="34" charset="0"/>
              </a:rPr>
              <a:t>Studienplan</a:t>
            </a:r>
            <a:r>
              <a:rPr lang="fr-CH" dirty="0">
                <a:latin typeface="Candara" panose="020E0502030303020204" pitchFamily="34" charset="0"/>
              </a:rPr>
              <a:t> 2024 – 30 ECTS</a:t>
            </a:r>
          </a:p>
          <a:p>
            <a:pPr lvl="1"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Candara" panose="020E0502030303020204" pitchFamily="34" charset="0"/>
              </a:rPr>
              <a:t>Ces documents se trouvent ici : </a:t>
            </a:r>
            <a:r>
              <a:rPr lang="fr-CH" dirty="0">
                <a:latin typeface="Candara" panose="020E0502030303020204" pitchFamily="34" charset="0"/>
                <a:hlinkClick r:id="rId2"/>
              </a:rPr>
              <a:t>https://www3.unifr.ch/anthropos/fr/etudes/reglements-et-directives.html</a:t>
            </a:r>
            <a:br>
              <a:rPr lang="fr-CH" dirty="0">
                <a:latin typeface="Candara" panose="020E0502030303020204" pitchFamily="34" charset="0"/>
              </a:rPr>
            </a:b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Diese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Dokumente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finden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Sie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CH" dirty="0" err="1">
                <a:solidFill>
                  <a:srgbClr val="0070C0"/>
                </a:solidFill>
                <a:latin typeface="Candara" panose="020E0502030303020204" pitchFamily="34" charset="0"/>
              </a:rPr>
              <a:t>unter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</a:rPr>
              <a:t>: </a:t>
            </a:r>
            <a:r>
              <a:rPr lang="fr-CH" dirty="0">
                <a:solidFill>
                  <a:srgbClr val="0070C0"/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https://www3.unifr.ch/anthropos/de/studium/reglemente-und-richtlinien.html</a:t>
            </a:r>
            <a:endParaRPr lang="fr-CH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lnSpc>
                <a:spcPts val="2700"/>
              </a:lnSpc>
            </a:pPr>
            <a:endParaRPr lang="fr-CH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80"/>
      </p:ext>
    </p:extLst>
  </p:cSld>
  <p:clrMapOvr>
    <a:masterClrMapping/>
  </p:clrMapOvr>
</p:sld>
</file>

<file path=ppt/theme/theme1.xml><?xml version="1.0" encoding="utf-8"?>
<a:theme xmlns:a="http://schemas.openxmlformats.org/drawingml/2006/main" name="04_UNIFR_PPT_Template_Admin_Lettres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04_UNIFR_PPT_Template_Admin_Lettres</Template>
  <TotalTime>0</TotalTime>
  <Words>2083</Words>
  <Application>Microsoft Office PowerPoint</Application>
  <PresentationFormat>Affichage à l'écran (4:3)</PresentationFormat>
  <Paragraphs>282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Candara</vt:lpstr>
      <vt:lpstr>Wingdings</vt:lpstr>
      <vt:lpstr>04_UNIFR_PPT_Template_Admin_Lettres</vt:lpstr>
      <vt:lpstr>Présentation PowerPoint</vt:lpstr>
      <vt:lpstr>a. Structure / Ablauf </vt:lpstr>
      <vt:lpstr>1. enseignant-e-s / lehrpersonen</vt:lpstr>
      <vt:lpstr>L’Unité Anthropologie Social / Die Einheit Sozialanthropologie </vt:lpstr>
      <vt:lpstr>Charge-e-s de cours SA25/ Lehrbeauftragte des hs25</vt:lpstr>
      <vt:lpstr>2. secrÉtariat / sekretariat</vt:lpstr>
      <vt:lpstr>3. Informations sur les Études / Informationen zum studium</vt:lpstr>
      <vt:lpstr>Informations générales / allgemeine Informationen </vt:lpstr>
      <vt:lpstr>Règlements en vigueur / gültige reglemente</vt:lpstr>
      <vt:lpstr>UnitéS d’enseignement / unterrichtseinheiten</vt:lpstr>
      <vt:lpstr>Présentation PowerPoint</vt:lpstr>
      <vt:lpstr>Lehre im Seminarraum und im feld Enseignement dans la salle de séminaire et sur le terrain</vt:lpstr>
      <vt:lpstr>contenu des Modules / Inhalt der Module </vt:lpstr>
      <vt:lpstr>Bilinguisme / Zweisprachigkeit </vt:lpstr>
      <vt:lpstr>BeNeFri – Bern, Neuchâtel, Fribourg</vt:lpstr>
      <vt:lpstr>Internationale mobilität / mobilitée internationale</vt:lpstr>
      <vt:lpstr>Inscriptions aux U.E. et examens/ Einschreibungen für U.E. und examen</vt:lpstr>
      <vt:lpstr>Examen de fin de pRemière année/ Prüfung ende des 1. jahres</vt:lpstr>
      <vt:lpstr>Echec définitif / definitiver misserfolg</vt:lpstr>
      <vt:lpstr>Liens importants / wichtige Links</vt:lpstr>
      <vt:lpstr>Présentation PowerPoint</vt:lpstr>
    </vt:vector>
  </TitlesOfParts>
  <Company>UniversitÃ©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ANDREY BISSIG Annabel</dc:creator>
  <cp:lastModifiedBy>ANDREY BISSIG Annabel</cp:lastModifiedBy>
  <cp:revision>128</cp:revision>
  <dcterms:created xsi:type="dcterms:W3CDTF">2019-07-16T13:44:03Z</dcterms:created>
  <dcterms:modified xsi:type="dcterms:W3CDTF">2025-09-02T09:58:10Z</dcterms:modified>
</cp:coreProperties>
</file>